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24"/>
  </p:notesMasterIdLst>
  <p:handoutMasterIdLst>
    <p:handoutMasterId r:id="rId25"/>
  </p:handoutMasterIdLst>
  <p:sldIdLst>
    <p:sldId id="258" r:id="rId2"/>
    <p:sldId id="259" r:id="rId3"/>
    <p:sldId id="273" r:id="rId4"/>
    <p:sldId id="260" r:id="rId5"/>
    <p:sldId id="291" r:id="rId6"/>
    <p:sldId id="292" r:id="rId7"/>
    <p:sldId id="293" r:id="rId8"/>
    <p:sldId id="299" r:id="rId9"/>
    <p:sldId id="300" r:id="rId10"/>
    <p:sldId id="303" r:id="rId11"/>
    <p:sldId id="261" r:id="rId12"/>
    <p:sldId id="305" r:id="rId13"/>
    <p:sldId id="306" r:id="rId14"/>
    <p:sldId id="307" r:id="rId15"/>
    <p:sldId id="304" r:id="rId16"/>
    <p:sldId id="301" r:id="rId17"/>
    <p:sldId id="302" r:id="rId18"/>
    <p:sldId id="296" r:id="rId19"/>
    <p:sldId id="294" r:id="rId20"/>
    <p:sldId id="297" r:id="rId21"/>
    <p:sldId id="298" r:id="rId22"/>
    <p:sldId id="272" r:id="rId23"/>
  </p:sldIdLst>
  <p:sldSz cx="9144000" cy="6858000" type="screen4x3"/>
  <p:notesSz cx="7053263" cy="11137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0A5E"/>
    <a:srgbClr val="B13903"/>
    <a:srgbClr val="0F552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500" autoAdjust="0"/>
    <p:restoredTop sz="94709" autoAdjust="0"/>
  </p:normalViewPr>
  <p:slideViewPr>
    <p:cSldViewPr>
      <p:cViewPr varScale="1">
        <p:scale>
          <a:sx n="44" d="100"/>
          <a:sy n="44" d="100"/>
        </p:scale>
        <p:origin x="-690" y="-10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56414" cy="556895"/>
          </a:xfrm>
          <a:prstGeom prst="rect">
            <a:avLst/>
          </a:prstGeom>
        </p:spPr>
        <p:txBody>
          <a:bodyPr vert="horz" lIns="103949" tIns="51974" rIns="103949" bIns="51974" rtlCol="0"/>
          <a:lstStyle>
            <a:lvl1pPr algn="l">
              <a:defRPr sz="1400"/>
            </a:lvl1pPr>
          </a:lstStyle>
          <a:p>
            <a:endParaRPr lang="en-US"/>
          </a:p>
        </p:txBody>
      </p:sp>
      <p:sp>
        <p:nvSpPr>
          <p:cNvPr id="3" name="Date Placeholder 2"/>
          <p:cNvSpPr>
            <a:spLocks noGrp="1"/>
          </p:cNvSpPr>
          <p:nvPr>
            <p:ph type="dt" sz="quarter" idx="1"/>
          </p:nvPr>
        </p:nvSpPr>
        <p:spPr>
          <a:xfrm>
            <a:off x="3995217" y="1"/>
            <a:ext cx="3056414" cy="556895"/>
          </a:xfrm>
          <a:prstGeom prst="rect">
            <a:avLst/>
          </a:prstGeom>
        </p:spPr>
        <p:txBody>
          <a:bodyPr vert="horz" lIns="103949" tIns="51974" rIns="103949" bIns="51974" rtlCol="0"/>
          <a:lstStyle>
            <a:lvl1pPr algn="r">
              <a:defRPr sz="1400"/>
            </a:lvl1pPr>
          </a:lstStyle>
          <a:p>
            <a:fld id="{B25B6570-9FE9-4BFD-88C4-7C3DD063CFA6}" type="datetimeFigureOut">
              <a:rPr lang="en-US" smtClean="0"/>
              <a:pPr/>
              <a:t>11/26/2018</a:t>
            </a:fld>
            <a:endParaRPr lang="en-US"/>
          </a:p>
        </p:txBody>
      </p:sp>
      <p:sp>
        <p:nvSpPr>
          <p:cNvPr id="4" name="Footer Placeholder 3"/>
          <p:cNvSpPr>
            <a:spLocks noGrp="1"/>
          </p:cNvSpPr>
          <p:nvPr>
            <p:ph type="ftr" sz="quarter" idx="2"/>
          </p:nvPr>
        </p:nvSpPr>
        <p:spPr>
          <a:xfrm>
            <a:off x="0" y="10579073"/>
            <a:ext cx="3056414" cy="556895"/>
          </a:xfrm>
          <a:prstGeom prst="rect">
            <a:avLst/>
          </a:prstGeom>
        </p:spPr>
        <p:txBody>
          <a:bodyPr vert="horz" lIns="103949" tIns="51974" rIns="103949" bIns="51974" rtlCol="0" anchor="b"/>
          <a:lstStyle>
            <a:lvl1pPr algn="l">
              <a:defRPr sz="1400"/>
            </a:lvl1pPr>
          </a:lstStyle>
          <a:p>
            <a:endParaRPr lang="en-US"/>
          </a:p>
        </p:txBody>
      </p:sp>
      <p:sp>
        <p:nvSpPr>
          <p:cNvPr id="5" name="Slide Number Placeholder 4"/>
          <p:cNvSpPr>
            <a:spLocks noGrp="1"/>
          </p:cNvSpPr>
          <p:nvPr>
            <p:ph type="sldNum" sz="quarter" idx="3"/>
          </p:nvPr>
        </p:nvSpPr>
        <p:spPr>
          <a:xfrm>
            <a:off x="3995217" y="10579073"/>
            <a:ext cx="3056414" cy="556895"/>
          </a:xfrm>
          <a:prstGeom prst="rect">
            <a:avLst/>
          </a:prstGeom>
        </p:spPr>
        <p:txBody>
          <a:bodyPr vert="horz" lIns="103949" tIns="51974" rIns="103949" bIns="51974" rtlCol="0" anchor="b"/>
          <a:lstStyle>
            <a:lvl1pPr algn="r">
              <a:defRPr sz="1400"/>
            </a:lvl1pPr>
          </a:lstStyle>
          <a:p>
            <a:fld id="{ECF9B9C1-8BB7-43A3-9EDE-9CB195B8DC7B}" type="slidenum">
              <a:rPr lang="en-US" smtClean="0"/>
              <a:pPr/>
              <a:t>‹#›</a:t>
            </a:fld>
            <a:endParaRPr lang="en-US"/>
          </a:p>
        </p:txBody>
      </p:sp>
    </p:spTree>
    <p:extLst>
      <p:ext uri="{BB962C8B-B14F-4D97-AF65-F5344CB8AC3E}">
        <p14:creationId xmlns:p14="http://schemas.microsoft.com/office/powerpoint/2010/main" xmlns="" val="40753518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56414" cy="556895"/>
          </a:xfrm>
          <a:prstGeom prst="rect">
            <a:avLst/>
          </a:prstGeom>
        </p:spPr>
        <p:txBody>
          <a:bodyPr vert="horz" lIns="103949" tIns="51974" rIns="103949" bIns="51974" rtlCol="0"/>
          <a:lstStyle>
            <a:lvl1pPr algn="l">
              <a:defRPr sz="1400"/>
            </a:lvl1pPr>
          </a:lstStyle>
          <a:p>
            <a:endParaRPr lang="en-US"/>
          </a:p>
        </p:txBody>
      </p:sp>
      <p:sp>
        <p:nvSpPr>
          <p:cNvPr id="3" name="Date Placeholder 2"/>
          <p:cNvSpPr>
            <a:spLocks noGrp="1"/>
          </p:cNvSpPr>
          <p:nvPr>
            <p:ph type="dt" idx="1"/>
          </p:nvPr>
        </p:nvSpPr>
        <p:spPr>
          <a:xfrm>
            <a:off x="3995217" y="1"/>
            <a:ext cx="3056414" cy="556895"/>
          </a:xfrm>
          <a:prstGeom prst="rect">
            <a:avLst/>
          </a:prstGeom>
        </p:spPr>
        <p:txBody>
          <a:bodyPr vert="horz" lIns="103949" tIns="51974" rIns="103949" bIns="51974" rtlCol="0"/>
          <a:lstStyle>
            <a:lvl1pPr algn="r">
              <a:defRPr sz="1400"/>
            </a:lvl1pPr>
          </a:lstStyle>
          <a:p>
            <a:fld id="{247F65F0-6149-4E6F-B031-BA66D0C6E78A}" type="datetimeFigureOut">
              <a:rPr lang="en-US" smtClean="0"/>
              <a:pPr/>
              <a:t>11/26/2018</a:t>
            </a:fld>
            <a:endParaRPr lang="en-US"/>
          </a:p>
        </p:txBody>
      </p:sp>
      <p:sp>
        <p:nvSpPr>
          <p:cNvPr id="4" name="Slide Image Placeholder 3"/>
          <p:cNvSpPr>
            <a:spLocks noGrp="1" noRot="1" noChangeAspect="1"/>
          </p:cNvSpPr>
          <p:nvPr>
            <p:ph type="sldImg" idx="2"/>
          </p:nvPr>
        </p:nvSpPr>
        <p:spPr>
          <a:xfrm>
            <a:off x="742950" y="835025"/>
            <a:ext cx="5568950" cy="4176713"/>
          </a:xfrm>
          <a:prstGeom prst="rect">
            <a:avLst/>
          </a:prstGeom>
          <a:noFill/>
          <a:ln w="12700">
            <a:solidFill>
              <a:prstClr val="black"/>
            </a:solidFill>
          </a:ln>
        </p:spPr>
        <p:txBody>
          <a:bodyPr vert="horz" lIns="103949" tIns="51974" rIns="103949" bIns="51974" rtlCol="0" anchor="ctr"/>
          <a:lstStyle/>
          <a:p>
            <a:endParaRPr lang="en-US"/>
          </a:p>
        </p:txBody>
      </p:sp>
      <p:sp>
        <p:nvSpPr>
          <p:cNvPr id="5" name="Notes Placeholder 4"/>
          <p:cNvSpPr>
            <a:spLocks noGrp="1"/>
          </p:cNvSpPr>
          <p:nvPr>
            <p:ph type="body" sz="quarter" idx="3"/>
          </p:nvPr>
        </p:nvSpPr>
        <p:spPr>
          <a:xfrm>
            <a:off x="705327" y="5290504"/>
            <a:ext cx="5642610" cy="5012055"/>
          </a:xfrm>
          <a:prstGeom prst="rect">
            <a:avLst/>
          </a:prstGeom>
        </p:spPr>
        <p:txBody>
          <a:bodyPr vert="horz" lIns="103949" tIns="51974" rIns="103949" bIns="51974"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0579073"/>
            <a:ext cx="3056414" cy="556895"/>
          </a:xfrm>
          <a:prstGeom prst="rect">
            <a:avLst/>
          </a:prstGeom>
        </p:spPr>
        <p:txBody>
          <a:bodyPr vert="horz" lIns="103949" tIns="51974" rIns="103949" bIns="51974" rtlCol="0" anchor="b"/>
          <a:lstStyle>
            <a:lvl1pPr algn="l">
              <a:defRPr sz="1400"/>
            </a:lvl1pPr>
          </a:lstStyle>
          <a:p>
            <a:endParaRPr lang="en-US"/>
          </a:p>
        </p:txBody>
      </p:sp>
      <p:sp>
        <p:nvSpPr>
          <p:cNvPr id="7" name="Slide Number Placeholder 6"/>
          <p:cNvSpPr>
            <a:spLocks noGrp="1"/>
          </p:cNvSpPr>
          <p:nvPr>
            <p:ph type="sldNum" sz="quarter" idx="5"/>
          </p:nvPr>
        </p:nvSpPr>
        <p:spPr>
          <a:xfrm>
            <a:off x="3995217" y="10579073"/>
            <a:ext cx="3056414" cy="556895"/>
          </a:xfrm>
          <a:prstGeom prst="rect">
            <a:avLst/>
          </a:prstGeom>
        </p:spPr>
        <p:txBody>
          <a:bodyPr vert="horz" lIns="103949" tIns="51974" rIns="103949" bIns="51974" rtlCol="0" anchor="b"/>
          <a:lstStyle>
            <a:lvl1pPr algn="r">
              <a:defRPr sz="1400"/>
            </a:lvl1pPr>
          </a:lstStyle>
          <a:p>
            <a:fld id="{A78BFC66-371F-48D5-9F55-FE53FDD4B041}" type="slidenum">
              <a:rPr lang="en-US" smtClean="0"/>
              <a:pPr/>
              <a:t>‹#›</a:t>
            </a:fld>
            <a:endParaRPr lang="en-US"/>
          </a:p>
        </p:txBody>
      </p:sp>
    </p:spTree>
    <p:extLst>
      <p:ext uri="{BB962C8B-B14F-4D97-AF65-F5344CB8AC3E}">
        <p14:creationId xmlns:p14="http://schemas.microsoft.com/office/powerpoint/2010/main" xmlns="" val="1950549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8BFC66-371F-48D5-9F55-FE53FDD4B041}" type="slidenum">
              <a:rPr lang="en-US" smtClean="0"/>
              <a:pPr/>
              <a:t>7</a:t>
            </a:fld>
            <a:endParaRPr lang="en-US"/>
          </a:p>
        </p:txBody>
      </p:sp>
    </p:spTree>
    <p:extLst>
      <p:ext uri="{BB962C8B-B14F-4D97-AF65-F5344CB8AC3E}">
        <p14:creationId xmlns:p14="http://schemas.microsoft.com/office/powerpoint/2010/main" xmlns="" val="525808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77826183-6604-4557-97A2-97D1F203ED43}" type="datetimeFigureOut">
              <a:rPr lang="en-US" smtClean="0"/>
              <a:pPr/>
              <a:t>11/26/2018</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CAA89C2E-3B2A-4E09-BDCB-14D4EE4EEC3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77826183-6604-4557-97A2-97D1F203ED43}" type="datetimeFigureOut">
              <a:rPr lang="en-US" smtClean="0"/>
              <a:pPr/>
              <a:t>11/26/2018</a:t>
            </a:fld>
            <a:endParaRPr lang="en-US"/>
          </a:p>
        </p:txBody>
      </p:sp>
      <p:sp>
        <p:nvSpPr>
          <p:cNvPr id="27" name="Slide Number Placeholder 26"/>
          <p:cNvSpPr>
            <a:spLocks noGrp="1"/>
          </p:cNvSpPr>
          <p:nvPr>
            <p:ph type="sldNum" sz="quarter" idx="11"/>
          </p:nvPr>
        </p:nvSpPr>
        <p:spPr/>
        <p:txBody>
          <a:bodyPr rtlCol="0"/>
          <a:lstStyle/>
          <a:p>
            <a:fld id="{CAA89C2E-3B2A-4E09-BDCB-14D4EE4EEC32}"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77826183-6604-4557-97A2-97D1F203ED43}" type="datetimeFigureOut">
              <a:rPr lang="en-US" smtClean="0"/>
              <a:pPr/>
              <a:t>11/26/2018</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CAA89C2E-3B2A-4E09-BDCB-14D4EE4EEC3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7826183-6604-4557-97A2-97D1F203ED43}" type="datetimeFigureOut">
              <a:rPr lang="en-US" smtClean="0"/>
              <a:pPr/>
              <a:t>11/26/2018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A89C2E-3B2A-4E09-BDCB-14D4EE4EEC3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7826183-6604-4557-97A2-97D1F203ED43}" type="datetimeFigureOut">
              <a:rPr lang="en-US" smtClean="0"/>
              <a:pPr/>
              <a:t>11/26/2018</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CAA89C2E-3B2A-4E09-BDCB-14D4EE4EEC3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1321" y="276204"/>
            <a:ext cx="6941127" cy="2554545"/>
          </a:xfrm>
          <a:prstGeom prst="rect">
            <a:avLst/>
          </a:prstGeom>
          <a:solidFill>
            <a:schemeClr val="tx1">
              <a:lumMod val="85000"/>
              <a:lumOff val="15000"/>
            </a:schemeClr>
          </a:solidFill>
          <a:ln>
            <a:solidFill>
              <a:schemeClr val="bg1">
                <a:lumMod val="75000"/>
              </a:schemeClr>
            </a:solidFill>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3200" b="1" dirty="0" err="1"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Kebijakan</a:t>
            </a: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 L</a:t>
            </a:r>
            <a:r>
              <a:rPr lang="id-ID"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ayanan Pengadaan Barang/Jasa Pemerintah </a:t>
            </a:r>
            <a:r>
              <a:rPr lang="en-US" sz="3200" b="1" dirty="0" err="1"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melalui</a:t>
            </a: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 </a:t>
            </a:r>
            <a:r>
              <a:rPr lang="en-US" sz="3200" b="1" dirty="0" err="1"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Penerapan</a:t>
            </a: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 SOP</a:t>
            </a:r>
            <a:endParaRPr lang="id-ID"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endParaRPr>
          </a:p>
          <a:p>
            <a:pPr algn="ctr"/>
            <a:r>
              <a:rPr lang="id-ID"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pada </a:t>
            </a: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UKPBJ </a:t>
            </a:r>
          </a:p>
          <a:p>
            <a:pPr algn="ct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a:t>
            </a:r>
            <a:r>
              <a:rPr lang="id-ID"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Biro Layanan Pengadaan</a:t>
            </a:r>
            <a:r>
              <a:rPr lang="en-US" sz="3200" b="1" dirty="0" smtClean="0">
                <a:ln w="17780" cmpd="sng">
                  <a:solidFill>
                    <a:srgbClr val="FFFFFF"/>
                  </a:solidFill>
                  <a:prstDash val="solid"/>
                  <a:miter lim="800000"/>
                </a:ln>
                <a:solidFill>
                  <a:schemeClr val="bg1"/>
                </a:solidFill>
                <a:effectLst>
                  <a:outerShdw blurRad="50800" algn="tl" rotWithShape="0">
                    <a:srgbClr val="000000"/>
                  </a:outerShdw>
                </a:effectLst>
                <a:latin typeface="Garamond" pitchFamily="18" charset="0"/>
              </a:rPr>
              <a:t>)</a:t>
            </a:r>
          </a:p>
        </p:txBody>
      </p:sp>
      <p:sp>
        <p:nvSpPr>
          <p:cNvPr id="2" name="Rectangle 1"/>
          <p:cNvSpPr/>
          <p:nvPr/>
        </p:nvSpPr>
        <p:spPr>
          <a:xfrm>
            <a:off x="5000628" y="5143512"/>
            <a:ext cx="3143272" cy="9286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smtClean="0">
                <a:solidFill>
                  <a:schemeClr val="tx1"/>
                </a:solidFill>
                <a:latin typeface="Berlin Sans FB Demi" pitchFamily="34" charset="0"/>
                <a:cs typeface="Arial" pitchFamily="34" charset="0"/>
              </a:rPr>
              <a:t>U</a:t>
            </a:r>
            <a:r>
              <a:rPr lang="en-US" sz="4800" b="1" dirty="0" smtClean="0">
                <a:solidFill>
                  <a:srgbClr val="FF0000"/>
                </a:solidFill>
                <a:latin typeface="Berlin Sans FB Demi" pitchFamily="34" charset="0"/>
                <a:cs typeface="Arial" pitchFamily="34" charset="0"/>
              </a:rPr>
              <a:t>L</a:t>
            </a:r>
            <a:r>
              <a:rPr lang="en-US" sz="4800" b="1" dirty="0" smtClean="0">
                <a:solidFill>
                  <a:schemeClr val="tx1"/>
                </a:solidFill>
                <a:latin typeface="Berlin Sans FB Demi" pitchFamily="34" charset="0"/>
                <a:cs typeface="Arial" pitchFamily="34" charset="0"/>
              </a:rPr>
              <a:t>P</a:t>
            </a:r>
            <a:r>
              <a:rPr lang="id-ID" sz="1600" b="1" dirty="0" smtClean="0">
                <a:solidFill>
                  <a:schemeClr val="tx1"/>
                </a:solidFill>
                <a:latin typeface="Berlin Sans FB Demi" pitchFamily="34" charset="0"/>
                <a:cs typeface="Arial" pitchFamily="34" charset="0"/>
              </a:rPr>
              <a:t> (UKPPBJ)         </a:t>
            </a:r>
            <a:r>
              <a:rPr lang="id-ID" sz="1100" b="1" dirty="0" smtClean="0">
                <a:solidFill>
                  <a:schemeClr val="tx1"/>
                </a:solidFill>
                <a:latin typeface="Berlin Sans FB Demi" pitchFamily="34" charset="0"/>
                <a:cs typeface="Arial" pitchFamily="34" charset="0"/>
              </a:rPr>
              <a:t>P</a:t>
            </a:r>
            <a:r>
              <a:rPr lang="en-US" sz="1100" b="1" dirty="0" err="1" smtClean="0">
                <a:solidFill>
                  <a:schemeClr val="tx1"/>
                </a:solidFill>
                <a:latin typeface="Berlin Sans FB Demi" pitchFamily="34" charset="0"/>
                <a:cs typeface="Arial" pitchFamily="34" charset="0"/>
              </a:rPr>
              <a:t>rovinsi</a:t>
            </a:r>
            <a:r>
              <a:rPr lang="en-US" sz="1100" b="1" dirty="0" smtClean="0">
                <a:solidFill>
                  <a:schemeClr val="tx1"/>
                </a:solidFill>
                <a:latin typeface="Berlin Sans FB Demi" pitchFamily="34" charset="0"/>
                <a:cs typeface="Arial" pitchFamily="34" charset="0"/>
              </a:rPr>
              <a:t> </a:t>
            </a:r>
            <a:r>
              <a:rPr lang="en-US" sz="1100" b="1" dirty="0" err="1" smtClean="0">
                <a:solidFill>
                  <a:schemeClr val="tx1"/>
                </a:solidFill>
                <a:latin typeface="Berlin Sans FB Demi" pitchFamily="34" charset="0"/>
                <a:cs typeface="Arial" pitchFamily="34" charset="0"/>
              </a:rPr>
              <a:t>Kep</a:t>
            </a:r>
            <a:r>
              <a:rPr lang="en-US" sz="1100" b="1" dirty="0" smtClean="0">
                <a:solidFill>
                  <a:schemeClr val="tx1"/>
                </a:solidFill>
                <a:latin typeface="Berlin Sans FB Demi" pitchFamily="34" charset="0"/>
                <a:cs typeface="Arial" pitchFamily="34" charset="0"/>
              </a:rPr>
              <a:t>. Bangka Belitung</a:t>
            </a:r>
            <a:endParaRPr lang="en-US" sz="1100" b="1" dirty="0">
              <a:solidFill>
                <a:schemeClr val="tx1"/>
              </a:solidFill>
              <a:latin typeface="Berlin Sans FB Demi" pitchFamily="34" charset="0"/>
              <a:cs typeface="Arial" pitchFamily="34" charset="0"/>
            </a:endParaRPr>
          </a:p>
        </p:txBody>
      </p:sp>
      <p:sp>
        <p:nvSpPr>
          <p:cNvPr id="7" name="TextBox 6"/>
          <p:cNvSpPr txBox="1"/>
          <p:nvPr/>
        </p:nvSpPr>
        <p:spPr>
          <a:xfrm>
            <a:off x="285720" y="2407968"/>
            <a:ext cx="5600700" cy="1477328"/>
          </a:xfrm>
          <a:prstGeom prst="rect">
            <a:avLst/>
          </a:prstGeom>
          <a:noFill/>
        </p:spPr>
        <p:txBody>
          <a:bodyPr wrap="square" rtlCol="0">
            <a:spAutoFit/>
          </a:bodyPr>
          <a:lstStyle/>
          <a:p>
            <a:r>
              <a:rPr lang="en-US" b="1" dirty="0" smtClean="0">
                <a:solidFill>
                  <a:schemeClr val="bg1"/>
                </a:solidFill>
              </a:rPr>
              <a:t>OLEH :</a:t>
            </a:r>
          </a:p>
          <a:p>
            <a:endParaRPr lang="en-US" sz="800" b="1" dirty="0" smtClean="0">
              <a:solidFill>
                <a:schemeClr val="bg1"/>
              </a:solidFill>
            </a:endParaRPr>
          </a:p>
          <a:p>
            <a:r>
              <a:rPr lang="id-ID" sz="2800" b="1" dirty="0" smtClean="0">
                <a:solidFill>
                  <a:schemeClr val="bg1"/>
                </a:solidFill>
              </a:rPr>
              <a:t>Kurniawan, ST, MT.</a:t>
            </a:r>
            <a:endParaRPr lang="en-US" sz="2800" b="1" dirty="0" smtClean="0">
              <a:solidFill>
                <a:schemeClr val="bg1"/>
              </a:solidFill>
            </a:endParaRPr>
          </a:p>
          <a:p>
            <a:r>
              <a:rPr lang="en-US" b="1" dirty="0" err="1" smtClean="0">
                <a:solidFill>
                  <a:schemeClr val="bg1"/>
                </a:solidFill>
              </a:rPr>
              <a:t>Kepala</a:t>
            </a:r>
            <a:r>
              <a:rPr lang="en-US" b="1" dirty="0" smtClean="0">
                <a:solidFill>
                  <a:schemeClr val="bg1"/>
                </a:solidFill>
              </a:rPr>
              <a:t> Biro </a:t>
            </a:r>
            <a:r>
              <a:rPr lang="en-US" b="1" dirty="0" err="1" smtClean="0">
                <a:solidFill>
                  <a:schemeClr val="bg1"/>
                </a:solidFill>
              </a:rPr>
              <a:t>Layanan</a:t>
            </a:r>
            <a:r>
              <a:rPr lang="en-US" b="1" dirty="0" smtClean="0">
                <a:solidFill>
                  <a:schemeClr val="bg1"/>
                </a:solidFill>
              </a:rPr>
              <a:t> </a:t>
            </a:r>
            <a:r>
              <a:rPr lang="en-US" b="1" dirty="0" err="1" smtClean="0">
                <a:solidFill>
                  <a:schemeClr val="bg1"/>
                </a:solidFill>
              </a:rPr>
              <a:t>Pengadaan</a:t>
            </a:r>
            <a:endParaRPr lang="en-US" b="1" dirty="0" smtClean="0">
              <a:solidFill>
                <a:schemeClr val="bg1"/>
              </a:solidFill>
            </a:endParaRPr>
          </a:p>
          <a:p>
            <a:r>
              <a:rPr lang="en-US" b="1" dirty="0" err="1" smtClean="0">
                <a:solidFill>
                  <a:schemeClr val="bg1"/>
                </a:solidFill>
              </a:rPr>
              <a:t>Setda</a:t>
            </a:r>
            <a:r>
              <a:rPr lang="en-US" b="1" dirty="0" smtClean="0">
                <a:solidFill>
                  <a:schemeClr val="bg1"/>
                </a:solidFill>
              </a:rPr>
              <a:t>. </a:t>
            </a:r>
            <a:r>
              <a:rPr lang="en-US" b="1" dirty="0" err="1" smtClean="0">
                <a:solidFill>
                  <a:schemeClr val="bg1"/>
                </a:solidFill>
              </a:rPr>
              <a:t>Provinsi</a:t>
            </a:r>
            <a:r>
              <a:rPr lang="en-US" b="1" dirty="0" smtClean="0">
                <a:solidFill>
                  <a:schemeClr val="bg1"/>
                </a:solidFill>
              </a:rPr>
              <a:t> </a:t>
            </a:r>
            <a:r>
              <a:rPr lang="en-US" b="1" dirty="0" err="1" smtClean="0">
                <a:solidFill>
                  <a:schemeClr val="bg1"/>
                </a:solidFill>
              </a:rPr>
              <a:t>Kepulauan</a:t>
            </a:r>
            <a:r>
              <a:rPr lang="en-US" b="1" dirty="0" smtClean="0">
                <a:solidFill>
                  <a:schemeClr val="bg1"/>
                </a:solidFill>
              </a:rPr>
              <a:t> Bangka Belitung</a:t>
            </a:r>
            <a:endParaRPr lang="en-US" b="1" dirty="0">
              <a:solidFill>
                <a:schemeClr val="bg1"/>
              </a:solidFill>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2000" y="5235869"/>
            <a:ext cx="2362200" cy="1051400"/>
          </a:xfrm>
          <a:prstGeom prst="rect">
            <a:avLst/>
          </a:prstGeom>
        </p:spPr>
      </p:pic>
      <p:pic>
        <p:nvPicPr>
          <p:cNvPr id="9" name="Picture 8" descr="bangka belitung.png"/>
          <p:cNvPicPr>
            <a:picLocks noChangeAspect="1"/>
          </p:cNvPicPr>
          <p:nvPr/>
        </p:nvPicPr>
        <p:blipFill>
          <a:blip r:embed="rId3"/>
          <a:srcRect/>
          <a:stretch>
            <a:fillRect/>
          </a:stretch>
        </p:blipFill>
        <p:spPr bwMode="auto">
          <a:xfrm>
            <a:off x="214282" y="428604"/>
            <a:ext cx="1500198" cy="1863882"/>
          </a:xfrm>
          <a:prstGeom prst="rect">
            <a:avLst/>
          </a:prstGeom>
          <a:noFill/>
          <a:ln w="9525">
            <a:noFill/>
            <a:miter lim="800000"/>
            <a:headEnd/>
            <a:tailEnd/>
          </a:ln>
        </p:spPr>
      </p:pic>
    </p:spTree>
    <p:extLst>
      <p:ext uri="{BB962C8B-B14F-4D97-AF65-F5344CB8AC3E}">
        <p14:creationId xmlns:p14="http://schemas.microsoft.com/office/powerpoint/2010/main" xmlns="" val="2902877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85720" y="642918"/>
            <a:ext cx="3000396" cy="1071570"/>
          </a:xfrm>
          <a:prstGeom prst="rect">
            <a:avLst/>
          </a:prstGeom>
        </p:spPr>
        <p:txBody>
          <a:bodyPr vert="horz"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z="4000" dirty="0" err="1" smtClean="0">
                <a:solidFill>
                  <a:schemeClr val="tx2"/>
                </a:solidFill>
                <a:latin typeface="+mj-lt"/>
                <a:ea typeface="+mj-ea"/>
                <a:cs typeface="+mj-cs"/>
              </a:rPr>
              <a:t>Tujuan</a:t>
            </a:r>
            <a:r>
              <a:rPr lang="en-US" sz="4000" dirty="0" smtClean="0">
                <a:solidFill>
                  <a:schemeClr val="tx2"/>
                </a:solidFill>
                <a:latin typeface="+mj-lt"/>
                <a:ea typeface="+mj-ea"/>
                <a:cs typeface="+mj-cs"/>
              </a:rPr>
              <a:t> </a:t>
            </a:r>
            <a:endParaRPr kumimoji="0" lang="en-US" sz="4000" b="0" i="0" u="none" strike="noStrike" kern="1200" cap="none" spc="0" normalizeH="0" baseline="0" noProof="0" dirty="0">
              <a:ln>
                <a:noFill/>
              </a:ln>
              <a:solidFill>
                <a:schemeClr val="tx2"/>
              </a:solidFill>
              <a:effectLst/>
              <a:uLnTx/>
              <a:uFillTx/>
              <a:latin typeface="+mj-lt"/>
              <a:ea typeface="+mj-ea"/>
              <a:cs typeface="+mj-cs"/>
            </a:endParaRPr>
          </a:p>
        </p:txBody>
      </p:sp>
      <p:sp>
        <p:nvSpPr>
          <p:cNvPr id="5" name="Title 1"/>
          <p:cNvSpPr txBox="1">
            <a:spLocks/>
          </p:cNvSpPr>
          <p:nvPr/>
        </p:nvSpPr>
        <p:spPr>
          <a:xfrm>
            <a:off x="214282" y="2786058"/>
            <a:ext cx="8215370" cy="1071570"/>
          </a:xfrm>
          <a:prstGeom prst="rect">
            <a:avLst/>
          </a:prstGeom>
        </p:spPr>
        <p:txBody>
          <a:bodyPr vert="horz" anchor="ctr">
            <a:noAutofit/>
          </a:bodyPr>
          <a:lstStyle/>
          <a:p>
            <a:pPr marL="236538" marR="0" lvl="0" indent="-236538" algn="just" defTabSz="914400" rtl="0" eaLnBrk="1" fontAlgn="auto" latinLnBrk="0" hangingPunct="1">
              <a:lnSpc>
                <a:spcPct val="100000"/>
              </a:lnSpc>
              <a:spcBef>
                <a:spcPct val="0"/>
              </a:spcBef>
              <a:spcAft>
                <a:spcPts val="0"/>
              </a:spcAft>
              <a:buClrTx/>
              <a:buSzTx/>
              <a:buFontTx/>
              <a:buNone/>
              <a:tabLst/>
              <a:defRPr/>
            </a:pPr>
            <a:endParaRPr kumimoji="0" lang="en-US" sz="3200" b="0" i="1" u="none" strike="noStrike" kern="1200" cap="none" spc="0" normalizeH="0" baseline="0" noProof="0" dirty="0" smtClean="0">
              <a:ln>
                <a:noFill/>
              </a:ln>
              <a:solidFill>
                <a:schemeClr val="tx2"/>
              </a:solidFill>
              <a:effectLst/>
              <a:uLnTx/>
              <a:uFillTx/>
              <a:latin typeface="+mj-lt"/>
              <a:ea typeface="+mj-ea"/>
              <a:cs typeface="+mj-cs"/>
            </a:endParaRPr>
          </a:p>
          <a:p>
            <a:pPr marL="236538" marR="0" lvl="0" indent="-236538" algn="just" defTabSz="914400" rtl="0" eaLnBrk="1" fontAlgn="auto" latinLnBrk="0" hangingPunct="1">
              <a:lnSpc>
                <a:spcPct val="100000"/>
              </a:lnSpc>
              <a:spcBef>
                <a:spcPct val="0"/>
              </a:spcBef>
              <a:spcAft>
                <a:spcPts val="0"/>
              </a:spcAft>
              <a:buClrTx/>
              <a:buSzTx/>
              <a:buFont typeface="Wingdings" pitchFamily="2" charset="2"/>
              <a:buChar char="v"/>
              <a:tabLst/>
              <a:defRPr/>
            </a:pPr>
            <a:endParaRPr kumimoji="0" lang="en-US" sz="3200" b="0" i="1" u="none" strike="noStrike" kern="1200" cap="none" spc="0" normalizeH="0" baseline="0" noProof="0" dirty="0" smtClean="0">
              <a:ln>
                <a:noFill/>
              </a:ln>
              <a:solidFill>
                <a:schemeClr val="tx2"/>
              </a:solidFill>
              <a:effectLst/>
              <a:uLnTx/>
              <a:uFillTx/>
              <a:latin typeface="+mj-lt"/>
              <a:ea typeface="+mj-ea"/>
              <a:cs typeface="+mj-cs"/>
            </a:endParaRPr>
          </a:p>
          <a:p>
            <a:pPr marL="236538" indent="-236538" algn="just">
              <a:spcBef>
                <a:spcPct val="0"/>
              </a:spcBef>
              <a:buFont typeface="Wingdings" pitchFamily="2" charset="2"/>
              <a:buChar char="v"/>
            </a:pP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Di</a:t>
            </a:r>
            <a:r>
              <a:rPr kumimoji="0" lang="en-US" sz="3200" b="0" i="1" u="none" strike="noStrike" kern="1200" cap="none" spc="0" normalizeH="0" noProof="0" dirty="0" err="1" smtClean="0">
                <a:ln>
                  <a:noFill/>
                </a:ln>
                <a:solidFill>
                  <a:schemeClr val="tx2"/>
                </a:solidFill>
                <a:effectLst/>
                <a:uLnTx/>
                <a:uFillTx/>
                <a:latin typeface="+mj-lt"/>
                <a:ea typeface="+mj-ea"/>
                <a:cs typeface="+mj-cs"/>
              </a:rPr>
              <a:t>ketahui</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dan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dimengertinya</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penerapan</a:t>
            </a:r>
            <a:r>
              <a:rPr kumimoji="0" lang="en-US" sz="3200" b="0" i="1" u="none" strike="noStrike" kern="1200" cap="none" spc="0" normalizeH="0" noProof="0" dirty="0" smtClean="0">
                <a:ln>
                  <a:noFill/>
                </a:ln>
                <a:solidFill>
                  <a:schemeClr val="tx2"/>
                </a:solidFill>
                <a:effectLst/>
                <a:uLnTx/>
                <a:uFillTx/>
                <a:latin typeface="+mj-lt"/>
                <a:ea typeface="+mj-ea"/>
                <a:cs typeface="+mj-cs"/>
              </a:rPr>
              <a:t> SOP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pengadaan</a:t>
            </a:r>
            <a:r>
              <a:rPr kumimoji="0" lang="en-US" sz="3200" b="0" i="1" u="none" strike="noStrike" kern="1200" cap="none" spc="0" normalizeH="0" noProof="0" dirty="0" smtClean="0">
                <a:ln>
                  <a:noFill/>
                </a:ln>
                <a:solidFill>
                  <a:schemeClr val="tx2"/>
                </a:solidFill>
                <a:effectLst/>
                <a:uLnTx/>
                <a:uFillTx/>
                <a:latin typeface="+mj-lt"/>
                <a:ea typeface="+mj-ea"/>
                <a:cs typeface="+mj-cs"/>
              </a:rPr>
              <a:t> yang </a:t>
            </a:r>
            <a:r>
              <a:rPr kumimoji="0" lang="en-US" sz="3200" b="0" i="1" u="none" strike="noStrike" kern="1200" cap="none" spc="0" normalizeH="0" noProof="0" dirty="0" err="1" smtClean="0">
                <a:ln>
                  <a:noFill/>
                </a:ln>
                <a:solidFill>
                  <a:schemeClr val="tx2"/>
                </a:solidFill>
                <a:effectLst/>
                <a:uLnTx/>
                <a:uFillTx/>
                <a:latin typeface="+mj-lt"/>
                <a:ea typeface="+mj-ea"/>
                <a:cs typeface="+mj-cs"/>
              </a:rPr>
              <a:t>dilaksanakan</a:t>
            </a:r>
            <a:r>
              <a:rPr kumimoji="0" lang="en-US" sz="3200" b="0" i="1" u="none" strike="noStrike" kern="1200" cap="none" spc="0" normalizeH="0" noProof="0" dirty="0" smtClean="0">
                <a:ln>
                  <a:noFill/>
                </a:ln>
                <a:solidFill>
                  <a:schemeClr val="tx2"/>
                </a:solidFill>
                <a:effectLst/>
                <a:uLnTx/>
                <a:uFillTx/>
                <a:latin typeface="+mj-lt"/>
                <a:ea typeface="+mj-ea"/>
                <a:cs typeface="+mj-cs"/>
              </a:rPr>
              <a:t> Biro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Pengadaan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oleh</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pengguna</a:t>
            </a:r>
            <a:r>
              <a:rPr kumimoji="0" lang="en-US" sz="3200" b="0" i="1" u="none" strike="noStrike" kern="1200" cap="none" spc="0" normalizeH="0" noProof="0" dirty="0" smtClean="0">
                <a:ln>
                  <a:noFill/>
                </a:ln>
                <a:solidFill>
                  <a:schemeClr val="tx2"/>
                </a:solidFill>
                <a:effectLst/>
                <a:uLnTx/>
                <a:uFillTx/>
                <a:latin typeface="+mj-lt"/>
                <a:ea typeface="+mj-ea"/>
                <a:cs typeface="+mj-cs"/>
              </a:rPr>
              <a:t>;</a:t>
            </a:r>
            <a:endParaRPr kumimoji="0" lang="en-US" sz="3200" b="0" i="1" u="none" strike="noStrike" kern="1200" cap="none" spc="0" normalizeH="0" baseline="0" noProof="0" dirty="0" smtClean="0">
              <a:ln>
                <a:noFill/>
              </a:ln>
              <a:solidFill>
                <a:schemeClr val="tx2"/>
              </a:solidFill>
              <a:effectLst/>
              <a:uLnTx/>
              <a:uFillTx/>
              <a:latin typeface="+mj-lt"/>
              <a:ea typeface="+mj-ea"/>
              <a:cs typeface="+mj-cs"/>
            </a:endParaRPr>
          </a:p>
          <a:p>
            <a:pPr marL="236538" marR="0" lvl="0" indent="-236538" algn="just" defTabSz="914400" rtl="0" eaLnBrk="1" fontAlgn="auto" latinLnBrk="0" hangingPunct="1">
              <a:lnSpc>
                <a:spcPct val="100000"/>
              </a:lnSpc>
              <a:spcBef>
                <a:spcPct val="0"/>
              </a:spcBef>
              <a:spcAft>
                <a:spcPts val="0"/>
              </a:spcAft>
              <a:buClrTx/>
              <a:buSzTx/>
              <a:buFont typeface="Wingdings" pitchFamily="2" charset="2"/>
              <a:buChar char="v"/>
              <a:tabLst/>
              <a:defRPr/>
            </a:pP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Meningkatnya</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kualitas</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pelaksanaan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pengadaan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barang</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jasa</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pemerintah</a:t>
            </a:r>
            <a:r>
              <a:rPr kumimoji="0" lang="en-US" sz="3200" b="0" i="1" u="none" strike="noStrike" kern="1200" cap="none" spc="0" normalizeH="0" noProof="0" dirty="0" smtClean="0">
                <a:ln>
                  <a:noFill/>
                </a:ln>
                <a:solidFill>
                  <a:schemeClr val="tx2"/>
                </a:solidFill>
                <a:effectLst/>
                <a:uLnTx/>
                <a:uFillTx/>
                <a:latin typeface="+mj-lt"/>
                <a:ea typeface="+mj-ea"/>
                <a:cs typeface="+mj-cs"/>
              </a:rPr>
              <a:t> yang </a:t>
            </a:r>
            <a:r>
              <a:rPr kumimoji="0" lang="en-US" sz="3200" b="0" i="1" u="none" strike="noStrike" kern="1200" cap="none" spc="0" normalizeH="0" noProof="0" dirty="0" err="1" smtClean="0">
                <a:ln>
                  <a:noFill/>
                </a:ln>
                <a:solidFill>
                  <a:schemeClr val="tx2"/>
                </a:solidFill>
                <a:effectLst/>
                <a:uLnTx/>
                <a:uFillTx/>
                <a:latin typeface="+mj-lt"/>
                <a:ea typeface="+mj-ea"/>
                <a:cs typeface="+mj-cs"/>
              </a:rPr>
              <a:t>efektif</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da</a:t>
            </a:r>
            <a:r>
              <a:rPr lang="en-US" sz="3200" i="1" dirty="0" smtClean="0">
                <a:solidFill>
                  <a:schemeClr val="tx2"/>
                </a:solidFill>
                <a:latin typeface="+mj-lt"/>
                <a:ea typeface="+mj-ea"/>
                <a:cs typeface="+mj-cs"/>
              </a:rPr>
              <a:t>n </a:t>
            </a:r>
            <a:r>
              <a:rPr lang="en-US" sz="3200" i="1" dirty="0" err="1" smtClean="0">
                <a:solidFill>
                  <a:schemeClr val="tx2"/>
                </a:solidFill>
                <a:latin typeface="+mj-lt"/>
                <a:ea typeface="+mj-ea"/>
                <a:cs typeface="+mj-cs"/>
              </a:rPr>
              <a:t>efisien</a:t>
            </a:r>
            <a:r>
              <a:rPr lang="en-US" sz="3200" i="1" dirty="0" smtClean="0">
                <a:solidFill>
                  <a:schemeClr val="tx2"/>
                </a:solidFill>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pada</a:t>
            </a:r>
            <a:r>
              <a:rPr kumimoji="0" lang="en-US" sz="3200" b="0" i="1" u="none" strike="noStrike" kern="1200" cap="none" spc="0" normalizeH="0" noProof="0" dirty="0" smtClean="0">
                <a:ln>
                  <a:noFill/>
                </a:ln>
                <a:solidFill>
                  <a:schemeClr val="tx2"/>
                </a:solidFill>
                <a:effectLst/>
                <a:uLnTx/>
                <a:uFillTx/>
                <a:latin typeface="+mj-lt"/>
                <a:ea typeface="+mj-ea"/>
                <a:cs typeface="+mj-cs"/>
              </a:rPr>
              <a:t> Biro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Pengadaan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Setda</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Provinsi</a:t>
            </a:r>
            <a:r>
              <a:rPr lang="en-US" sz="3200" i="1" dirty="0" smtClean="0">
                <a:solidFill>
                  <a:schemeClr val="tx2"/>
                </a:solidFill>
                <a:latin typeface="+mj-lt"/>
                <a:ea typeface="+mj-ea"/>
                <a:cs typeface="+mj-cs"/>
              </a:rPr>
              <a:t> </a:t>
            </a:r>
            <a:r>
              <a:rPr lang="en-US" sz="3200" i="1" dirty="0" err="1" smtClean="0">
                <a:solidFill>
                  <a:schemeClr val="tx2"/>
                </a:solidFill>
                <a:latin typeface="+mj-lt"/>
                <a:ea typeface="+mj-ea"/>
                <a:cs typeface="+mj-cs"/>
              </a:rPr>
              <a:t>Kepulauan</a:t>
            </a:r>
            <a:r>
              <a:rPr lang="en-US" sz="3200" i="1" dirty="0" smtClean="0">
                <a:solidFill>
                  <a:schemeClr val="tx2"/>
                </a:solidFill>
                <a:latin typeface="+mj-lt"/>
                <a:ea typeface="+mj-ea"/>
                <a:cs typeface="+mj-cs"/>
              </a:rPr>
              <a:t> Bangka Belitung</a:t>
            </a:r>
            <a:r>
              <a:rPr kumimoji="0" lang="en-US" sz="3200" b="0" i="1" u="none" strike="noStrike" kern="1200" cap="none" spc="0" normalizeH="0" noProof="0" dirty="0" smtClean="0">
                <a:ln>
                  <a:noFill/>
                </a:ln>
                <a:solidFill>
                  <a:schemeClr val="tx2"/>
                </a:solidFill>
                <a:effectLst/>
                <a:uLnTx/>
                <a:uFillTx/>
                <a:latin typeface="+mj-lt"/>
                <a:ea typeface="+mj-ea"/>
                <a:cs typeface="+mj-cs"/>
              </a:rPr>
              <a:t> </a:t>
            </a:r>
            <a:endParaRPr kumimoji="0" lang="en-US" sz="3200" b="0" i="1"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14290"/>
            <a:ext cx="8786842" cy="1859816"/>
            <a:chOff x="714348" y="0"/>
            <a:chExt cx="8786842" cy="1859816"/>
          </a:xfrm>
        </p:grpSpPr>
        <p:sp>
          <p:nvSpPr>
            <p:cNvPr id="3" name="Rectangle 2"/>
            <p:cNvSpPr/>
            <p:nvPr/>
          </p:nvSpPr>
          <p:spPr>
            <a:xfrm>
              <a:off x="762000" y="228600"/>
              <a:ext cx="8739190" cy="1631216"/>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Personil</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&amp; SDM </a:t>
              </a:r>
            </a:p>
            <a:p>
              <a:pPr algn="ct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Pelaksana</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Teknis</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Layanan</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UKPBJ </a:t>
              </a: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4348" y="0"/>
              <a:ext cx="2709333" cy="1219200"/>
            </a:xfrm>
            <a:prstGeom prst="rect">
              <a:avLst/>
            </a:prstGeom>
          </p:spPr>
        </p:pic>
      </p:grpSp>
      <p:sp>
        <p:nvSpPr>
          <p:cNvPr id="16" name="Rectangle 2"/>
          <p:cNvSpPr txBox="1">
            <a:spLocks noChangeArrowheads="1"/>
          </p:cNvSpPr>
          <p:nvPr/>
        </p:nvSpPr>
        <p:spPr>
          <a:xfrm>
            <a:off x="0" y="2647710"/>
            <a:ext cx="9144000" cy="4208844"/>
          </a:xfrm>
          <a:prstGeom prst="rect">
            <a:avLst/>
          </a:prstGeom>
          <a:solidFill>
            <a:srgbClr val="92D050"/>
          </a:solidFill>
        </p:spPr>
        <p:txBody>
          <a:bodyPr vert="horz" wrap="square" anchor="ctr">
            <a:spAutoFit/>
          </a:bodyPr>
          <a:lstStyle/>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baseline="0" noProof="0" dirty="0" smtClean="0">
                <a:ln>
                  <a:noFill/>
                </a:ln>
                <a:solidFill>
                  <a:schemeClr val="bg1"/>
                </a:solidFill>
                <a:effectLst/>
                <a:uLnTx/>
                <a:uFillTx/>
                <a:latin typeface="Arial Black" pitchFamily="34" charset="0"/>
              </a:rPr>
              <a:t>  </a:t>
            </a:r>
            <a:r>
              <a:rPr kumimoji="0" lang="en-US" sz="2000" b="1" i="0" u="none" strike="noStrike" kern="1200" cap="none" spc="0" normalizeH="0" baseline="0" noProof="0" dirty="0" err="1" smtClean="0">
                <a:ln>
                  <a:noFill/>
                </a:ln>
                <a:solidFill>
                  <a:schemeClr val="bg1"/>
                </a:solidFill>
                <a:effectLst/>
                <a:uLnTx/>
                <a:uFillTx/>
                <a:latin typeface="Arial Black" pitchFamily="34" charset="0"/>
              </a:rPr>
              <a:t>Kepala</a:t>
            </a:r>
            <a:r>
              <a:rPr kumimoji="0" lang="en-US" sz="2000" b="1" i="0" u="none" strike="noStrike" kern="1200" cap="none" spc="0" normalizeH="0" baseline="0" noProof="0" dirty="0" smtClean="0">
                <a:ln>
                  <a:noFill/>
                </a:ln>
                <a:solidFill>
                  <a:schemeClr val="bg1"/>
                </a:solidFill>
                <a:effectLst/>
                <a:uLnTx/>
                <a:uFillTx/>
                <a:latin typeface="Arial Black" pitchFamily="34" charset="0"/>
              </a:rPr>
              <a:t> Biro / UKPBJ;</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2000" b="1" dirty="0" smtClean="0">
                <a:solidFill>
                  <a:schemeClr val="bg1"/>
                </a:solidFill>
                <a:latin typeface="Arial Black" pitchFamily="34" charset="0"/>
              </a:rPr>
              <a:t>  </a:t>
            </a:r>
            <a:r>
              <a:rPr lang="en-US" sz="2000" b="1" dirty="0" err="1" smtClean="0">
                <a:solidFill>
                  <a:schemeClr val="bg1"/>
                </a:solidFill>
                <a:latin typeface="Arial Black" pitchFamily="34" charset="0"/>
              </a:rPr>
              <a:t>Kepala</a:t>
            </a:r>
            <a:r>
              <a:rPr lang="en-US" sz="2000" b="1" dirty="0" smtClean="0">
                <a:solidFill>
                  <a:schemeClr val="bg1"/>
                </a:solidFill>
                <a:latin typeface="Arial Black" pitchFamily="34" charset="0"/>
              </a:rPr>
              <a:t> ULP / UPPBJ;</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baseline="0" noProof="0" dirty="0" smtClean="0">
                <a:ln>
                  <a:noFill/>
                </a:ln>
                <a:solidFill>
                  <a:schemeClr val="bg1"/>
                </a:solidFill>
                <a:effectLst/>
                <a:uLnTx/>
                <a:uFillTx/>
                <a:latin typeface="Arial Black" pitchFamily="34" charset="0"/>
              </a:rPr>
              <a:t>  </a:t>
            </a:r>
            <a:r>
              <a:rPr kumimoji="0" lang="en-US" sz="2000" b="1" i="0" u="none" strike="noStrike" kern="1200" cap="none" spc="0" normalizeH="0" baseline="0" noProof="0" dirty="0" err="1" smtClean="0">
                <a:ln>
                  <a:noFill/>
                </a:ln>
                <a:solidFill>
                  <a:schemeClr val="bg1"/>
                </a:solidFill>
                <a:effectLst/>
                <a:uLnTx/>
                <a:uFillTx/>
                <a:latin typeface="Arial Black" pitchFamily="34" charset="0"/>
              </a:rPr>
              <a:t>Kepala</a:t>
            </a:r>
            <a:r>
              <a:rPr kumimoji="0" lang="en-US" sz="2000" b="1" i="0" u="none" strike="noStrike" kern="1200" cap="none" spc="0" normalizeH="0" noProof="0" dirty="0" smtClean="0">
                <a:ln>
                  <a:noFill/>
                </a:ln>
                <a:solidFill>
                  <a:schemeClr val="bg1"/>
                </a:solidFill>
                <a:effectLst/>
                <a:uLnTx/>
                <a:uFillTx/>
                <a:latin typeface="Arial Black" pitchFamily="34" charset="0"/>
              </a:rPr>
              <a:t> LPSE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2000" b="1" baseline="0" dirty="0" smtClean="0">
                <a:solidFill>
                  <a:schemeClr val="bg1"/>
                </a:solidFill>
                <a:latin typeface="Arial Black" pitchFamily="34" charset="0"/>
              </a:rPr>
              <a:t>  </a:t>
            </a:r>
            <a:r>
              <a:rPr lang="en-US" sz="2000" b="1" baseline="0" dirty="0" err="1" smtClean="0">
                <a:solidFill>
                  <a:schemeClr val="bg1"/>
                </a:solidFill>
                <a:latin typeface="Arial Black" pitchFamily="34" charset="0"/>
              </a:rPr>
              <a:t>Kepala</a:t>
            </a:r>
            <a:r>
              <a:rPr lang="en-US" sz="2000" b="1" dirty="0" smtClean="0">
                <a:solidFill>
                  <a:schemeClr val="bg1"/>
                </a:solidFill>
                <a:latin typeface="Arial Black" pitchFamily="34" charset="0"/>
              </a:rPr>
              <a:t> </a:t>
            </a:r>
            <a:r>
              <a:rPr lang="en-US" sz="2000" b="1" dirty="0" err="1" smtClean="0">
                <a:solidFill>
                  <a:schemeClr val="bg1"/>
                </a:solidFill>
                <a:latin typeface="Arial Black" pitchFamily="34" charset="0"/>
              </a:rPr>
              <a:t>Datin</a:t>
            </a:r>
            <a:r>
              <a:rPr lang="en-US" sz="2000" b="1" dirty="0" smtClean="0">
                <a:solidFill>
                  <a:schemeClr val="bg1"/>
                </a:solidFill>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baseline="0" noProof="0" dirty="0" smtClean="0">
                <a:ln>
                  <a:noFill/>
                </a:ln>
                <a:solidFill>
                  <a:schemeClr val="bg1"/>
                </a:solidFill>
                <a:effectLst/>
                <a:uLnTx/>
                <a:uFillTx/>
                <a:latin typeface="Arial Black" pitchFamily="34" charset="0"/>
              </a:rPr>
              <a:t>  </a:t>
            </a:r>
            <a:r>
              <a:rPr kumimoji="0" lang="en-US" sz="2000" b="1" i="0" u="none" strike="noStrike" kern="1200" cap="none" spc="0" normalizeH="0" baseline="0" noProof="0" dirty="0" err="1" smtClean="0">
                <a:ln>
                  <a:noFill/>
                </a:ln>
                <a:solidFill>
                  <a:schemeClr val="bg1"/>
                </a:solidFill>
                <a:effectLst/>
                <a:uLnTx/>
                <a:uFillTx/>
                <a:latin typeface="Arial Black" pitchFamily="34" charset="0"/>
              </a:rPr>
              <a:t>Pokja</a:t>
            </a:r>
            <a:r>
              <a:rPr kumimoji="0" lang="en-US" sz="2000" b="1" i="0" u="none" strike="noStrike" kern="1200" cap="none" spc="0" normalizeH="0" noProof="0" dirty="0" smtClean="0">
                <a:ln>
                  <a:noFill/>
                </a:ln>
                <a:solidFill>
                  <a:schemeClr val="bg1"/>
                </a:solidFill>
                <a:effectLst/>
                <a:uLnTx/>
                <a:uFillTx/>
                <a:latin typeface="Arial Black" pitchFamily="34" charset="0"/>
              </a:rPr>
              <a:t> </a:t>
            </a:r>
            <a:r>
              <a:rPr kumimoji="0" lang="en-US" sz="2000" b="1" i="0" u="none" strike="noStrike" kern="1200" cap="none" spc="0" normalizeH="0" noProof="0" dirty="0" err="1" smtClean="0">
                <a:ln>
                  <a:noFill/>
                </a:ln>
                <a:solidFill>
                  <a:schemeClr val="bg1"/>
                </a:solidFill>
                <a:effectLst/>
                <a:uLnTx/>
                <a:uFillTx/>
                <a:latin typeface="Arial Black" pitchFamily="34" charset="0"/>
              </a:rPr>
              <a:t>pemilihan</a:t>
            </a:r>
            <a:r>
              <a:rPr kumimoji="0" lang="en-US" sz="2000" b="1" i="0" u="none" strike="noStrike" kern="1200" cap="none" spc="0" normalizeH="0" noProof="0" dirty="0" smtClean="0">
                <a:ln>
                  <a:noFill/>
                </a:ln>
                <a:solidFill>
                  <a:schemeClr val="bg1"/>
                </a:solidFill>
                <a:effectLst/>
                <a:uLnTx/>
                <a:uFillTx/>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2000" b="1" baseline="0" dirty="0" smtClean="0">
                <a:solidFill>
                  <a:schemeClr val="bg1"/>
                </a:solidFill>
                <a:latin typeface="Arial Black" pitchFamily="34" charset="0"/>
              </a:rPr>
              <a:t>  Helpdesk;</a:t>
            </a:r>
            <a:r>
              <a:rPr lang="en-US" sz="2000" b="1" dirty="0" smtClean="0">
                <a:solidFill>
                  <a:schemeClr val="bg1"/>
                </a:solidFill>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baseline="0" noProof="0" dirty="0" smtClean="0">
                <a:ln>
                  <a:noFill/>
                </a:ln>
                <a:solidFill>
                  <a:schemeClr val="bg1"/>
                </a:solidFill>
                <a:effectLst/>
                <a:uLnTx/>
                <a:uFillTx/>
                <a:latin typeface="Arial Black" pitchFamily="34" charset="0"/>
              </a:rPr>
              <a:t>  </a:t>
            </a:r>
            <a:r>
              <a:rPr kumimoji="0" lang="en-US" sz="2000" b="1" i="0" u="none" strike="noStrike" kern="1200" cap="none" spc="0" normalizeH="0" baseline="0" noProof="0" dirty="0" err="1" smtClean="0">
                <a:ln>
                  <a:noFill/>
                </a:ln>
                <a:solidFill>
                  <a:schemeClr val="bg1"/>
                </a:solidFill>
                <a:effectLst/>
                <a:uLnTx/>
                <a:uFillTx/>
                <a:latin typeface="Arial Black" pitchFamily="34" charset="0"/>
              </a:rPr>
              <a:t>Verifikator</a:t>
            </a:r>
            <a:r>
              <a:rPr kumimoji="0" lang="en-US" sz="2000" b="1" i="0" u="none" strike="noStrike" kern="1200" cap="none" spc="0" normalizeH="0" noProof="0" dirty="0" smtClean="0">
                <a:ln>
                  <a:noFill/>
                </a:ln>
                <a:solidFill>
                  <a:schemeClr val="bg1"/>
                </a:solidFill>
                <a:effectLst/>
                <a:uLnTx/>
                <a:uFillTx/>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2000" b="1" baseline="0" dirty="0" smtClean="0">
                <a:solidFill>
                  <a:schemeClr val="bg1"/>
                </a:solidFill>
                <a:latin typeface="Arial Black" pitchFamily="34" charset="0"/>
              </a:rPr>
              <a:t>  Trainer</a:t>
            </a:r>
            <a:r>
              <a:rPr lang="en-US" sz="2000" b="1" dirty="0" smtClean="0">
                <a:solidFill>
                  <a:schemeClr val="bg1"/>
                </a:solidFill>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baseline="0" noProof="0" dirty="0" smtClean="0">
                <a:ln>
                  <a:noFill/>
                </a:ln>
                <a:solidFill>
                  <a:schemeClr val="bg1"/>
                </a:solidFill>
                <a:effectLst/>
                <a:uLnTx/>
                <a:uFillTx/>
                <a:latin typeface="Arial Black" pitchFamily="34" charset="0"/>
              </a:rPr>
              <a:t>  Admin</a:t>
            </a:r>
            <a:r>
              <a:rPr kumimoji="0" lang="en-US" sz="2000" b="1" i="0" u="none" strike="noStrike" kern="1200" cap="none" spc="0" normalizeH="0" noProof="0" dirty="0" smtClean="0">
                <a:ln>
                  <a:noFill/>
                </a:ln>
                <a:solidFill>
                  <a:schemeClr val="bg1"/>
                </a:solidFill>
                <a:effectLst/>
                <a:uLnTx/>
                <a:uFillTx/>
                <a:latin typeface="Arial Black" pitchFamily="34" charset="0"/>
              </a:rPr>
              <a:t> System/PPE/Agency;</a:t>
            </a:r>
            <a:endParaRPr lang="en-US" sz="2000" b="1" dirty="0" smtClean="0">
              <a:solidFill>
                <a:schemeClr val="bg1"/>
              </a:solidFill>
              <a:latin typeface="Arial Black" pitchFamily="34" charset="0"/>
            </a:endParaRP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2000" b="1" i="0" u="none" strike="noStrike" kern="1200" cap="none" spc="0" normalizeH="0" noProof="0" dirty="0" smtClean="0">
                <a:ln>
                  <a:noFill/>
                </a:ln>
                <a:solidFill>
                  <a:schemeClr val="bg1"/>
                </a:solidFill>
                <a:effectLst/>
                <a:uLnTx/>
                <a:uFillTx/>
                <a:latin typeface="Arial Black" pitchFamily="34" charset="0"/>
              </a:rPr>
              <a:t> Front Office;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2000" b="1" dirty="0" smtClean="0">
                <a:solidFill>
                  <a:schemeClr val="bg1"/>
                </a:solidFill>
                <a:latin typeface="Arial Black" pitchFamily="34" charset="0"/>
              </a:rPr>
              <a:t> </a:t>
            </a:r>
            <a:r>
              <a:rPr lang="en-US" sz="2000" b="1" dirty="0" err="1" smtClean="0">
                <a:solidFill>
                  <a:schemeClr val="bg1"/>
                </a:solidFill>
                <a:latin typeface="Arial Black" pitchFamily="34" charset="0"/>
              </a:rPr>
              <a:t>Pelaksana</a:t>
            </a:r>
            <a:r>
              <a:rPr lang="en-US" sz="2000" b="1" dirty="0" smtClean="0">
                <a:solidFill>
                  <a:schemeClr val="bg1"/>
                </a:solidFill>
                <a:latin typeface="Arial Black" pitchFamily="34" charset="0"/>
              </a:rPr>
              <a:t> </a:t>
            </a:r>
            <a:r>
              <a:rPr lang="en-US" sz="2000" b="1" dirty="0" err="1" smtClean="0">
                <a:solidFill>
                  <a:schemeClr val="bg1"/>
                </a:solidFill>
                <a:latin typeface="Arial Black" pitchFamily="34" charset="0"/>
              </a:rPr>
              <a:t>lainnya</a:t>
            </a:r>
            <a:r>
              <a:rPr lang="en-US" sz="2000" b="1" dirty="0" smtClean="0">
                <a:solidFill>
                  <a:schemeClr val="bg1"/>
                </a:solidFill>
                <a:latin typeface="Arial Black" pitchFamily="34" charset="0"/>
              </a:rPr>
              <a:t>.</a:t>
            </a:r>
            <a:r>
              <a:rPr kumimoji="0" lang="en-US" sz="2000" b="1" i="0" u="none" strike="noStrike" kern="1200" cap="none" spc="0" normalizeH="0" noProof="0" dirty="0" smtClean="0">
                <a:ln>
                  <a:noFill/>
                </a:ln>
                <a:solidFill>
                  <a:schemeClr val="bg1"/>
                </a:solidFill>
                <a:effectLst/>
                <a:uLnTx/>
                <a:uFillTx/>
                <a:latin typeface="Arial Black" pitchFamily="34" charset="0"/>
              </a:rPr>
              <a:t> </a:t>
            </a:r>
            <a:endParaRPr kumimoji="0" lang="en-US" sz="2000" b="1" i="0" u="none" strike="noStrike" kern="1200" cap="none" spc="0" normalizeH="0" baseline="0" noProof="0" dirty="0" smtClean="0">
              <a:ln>
                <a:noFill/>
              </a:ln>
              <a:solidFill>
                <a:schemeClr val="bg1"/>
              </a:solidFill>
              <a:effectLst/>
              <a:uLnTx/>
              <a:uFillTx/>
              <a:latin typeface="Arial Black" pitchFamily="34" charset="0"/>
            </a:endParaRP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endParaRPr kumimoji="0" lang="en-US" sz="2000" b="1" i="0" u="none" strike="noStrike" kern="1200" cap="none" spc="0" normalizeH="0" baseline="0" noProof="0" dirty="0" smtClean="0">
              <a:ln>
                <a:noFill/>
              </a:ln>
              <a:solidFill>
                <a:schemeClr val="bg1"/>
              </a:solidFill>
              <a:effectLst/>
              <a:uLnTx/>
              <a:uFillTx/>
              <a:latin typeface="Arial Black" pitchFamily="34" charset="0"/>
            </a:endParaRPr>
          </a:p>
        </p:txBody>
      </p:sp>
    </p:spTree>
    <p:extLst>
      <p:ext uri="{BB962C8B-B14F-4D97-AF65-F5344CB8AC3E}">
        <p14:creationId xmlns:p14="http://schemas.microsoft.com/office/powerpoint/2010/main" xmlns="" val="2342196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928670"/>
            <a:ext cx="8229600" cy="1066800"/>
          </a:xfrm>
        </p:spPr>
        <p:txBody>
          <a:bodyPr/>
          <a:lstStyle/>
          <a:p>
            <a:pPr algn="ctr"/>
            <a:r>
              <a:rPr lang="en-US" dirty="0" smtClean="0">
                <a:solidFill>
                  <a:srgbClr val="0070C0"/>
                </a:solidFill>
              </a:rPr>
              <a:t>KODE ETIK PERSONIL </a:t>
            </a:r>
            <a:endParaRPr lang="en-US" dirty="0">
              <a:solidFill>
                <a:srgbClr val="0070C0"/>
              </a:solidFill>
            </a:endParaRPr>
          </a:p>
        </p:txBody>
      </p:sp>
      <p:sp>
        <p:nvSpPr>
          <p:cNvPr id="3" name="Content Placeholder 2"/>
          <p:cNvSpPr>
            <a:spLocks noGrp="1"/>
          </p:cNvSpPr>
          <p:nvPr>
            <p:ph idx="1"/>
          </p:nvPr>
        </p:nvSpPr>
        <p:spPr>
          <a:xfrm>
            <a:off x="214282" y="2000240"/>
            <a:ext cx="8229600" cy="928694"/>
          </a:xfrm>
        </p:spPr>
        <p:txBody>
          <a:bodyPr>
            <a:normAutofit lnSpcReduction="10000"/>
          </a:bodyPr>
          <a:lstStyle/>
          <a:p>
            <a:r>
              <a:rPr lang="en-US" dirty="0" err="1" smtClean="0"/>
              <a:t>Berdasarkan</a:t>
            </a:r>
            <a:r>
              <a:rPr lang="en-US" dirty="0" smtClean="0"/>
              <a:t> </a:t>
            </a:r>
            <a:r>
              <a:rPr lang="en-US" dirty="0" err="1" smtClean="0"/>
              <a:t>Peraturan</a:t>
            </a:r>
            <a:r>
              <a:rPr lang="en-US" dirty="0" smtClean="0"/>
              <a:t> </a:t>
            </a:r>
            <a:r>
              <a:rPr lang="en-US" dirty="0" err="1" smtClean="0"/>
              <a:t>Gubernur</a:t>
            </a:r>
            <a:r>
              <a:rPr lang="en-US" dirty="0" smtClean="0"/>
              <a:t> No. 46 </a:t>
            </a:r>
            <a:r>
              <a:rPr lang="en-US" dirty="0" err="1" smtClean="0"/>
              <a:t>tahun</a:t>
            </a:r>
            <a:r>
              <a:rPr lang="en-US" dirty="0" smtClean="0"/>
              <a:t> 2018 </a:t>
            </a:r>
          </a:p>
          <a:p>
            <a:pPr>
              <a:buNone/>
            </a:pPr>
            <a:endParaRPr lang="en-US" dirty="0"/>
          </a:p>
        </p:txBody>
      </p:sp>
      <p:sp>
        <p:nvSpPr>
          <p:cNvPr id="4" name="Rectangle 3"/>
          <p:cNvSpPr/>
          <p:nvPr/>
        </p:nvSpPr>
        <p:spPr>
          <a:xfrm>
            <a:off x="571472" y="3071810"/>
            <a:ext cx="7858180" cy="2062103"/>
          </a:xfrm>
          <a:prstGeom prst="rect">
            <a:avLst/>
          </a:prstGeom>
        </p:spPr>
        <p:txBody>
          <a:bodyPr wrap="square">
            <a:spAutoFit/>
          </a:bodyPr>
          <a:lstStyle/>
          <a:p>
            <a:pPr algn="just"/>
            <a:r>
              <a:rPr lang="en-US" sz="3200" i="1" dirty="0" err="1" smtClean="0">
                <a:solidFill>
                  <a:srgbClr val="0070C0"/>
                </a:solidFill>
              </a:rPr>
              <a:t>Kode</a:t>
            </a:r>
            <a:r>
              <a:rPr lang="en-US" sz="3200" i="1" dirty="0" smtClean="0">
                <a:solidFill>
                  <a:srgbClr val="0070C0"/>
                </a:solidFill>
              </a:rPr>
              <a:t> </a:t>
            </a:r>
            <a:r>
              <a:rPr lang="en-US" sz="3200" i="1" dirty="0" err="1" smtClean="0">
                <a:solidFill>
                  <a:srgbClr val="0070C0"/>
                </a:solidFill>
              </a:rPr>
              <a:t>Etik</a:t>
            </a:r>
            <a:r>
              <a:rPr lang="en-US" sz="3200" i="1" dirty="0" smtClean="0">
                <a:solidFill>
                  <a:srgbClr val="0070C0"/>
                </a:solidFill>
              </a:rPr>
              <a:t> </a:t>
            </a:r>
            <a:r>
              <a:rPr lang="en-US" sz="3200" i="1" dirty="0" err="1" smtClean="0">
                <a:solidFill>
                  <a:srgbClr val="0070C0"/>
                </a:solidFill>
              </a:rPr>
              <a:t>adalah</a:t>
            </a:r>
            <a:r>
              <a:rPr lang="en-US" sz="3200" i="1" dirty="0" smtClean="0">
                <a:solidFill>
                  <a:srgbClr val="0070C0"/>
                </a:solidFill>
              </a:rPr>
              <a:t> </a:t>
            </a:r>
            <a:r>
              <a:rPr lang="fi-FI" sz="3200" i="1" dirty="0" smtClean="0">
                <a:solidFill>
                  <a:srgbClr val="0070C0"/>
                </a:solidFill>
              </a:rPr>
              <a:t>pedoman, sikap, perilaku, tulisan, dan ucapan pegawai </a:t>
            </a:r>
            <a:r>
              <a:rPr lang="en-US" sz="3200" i="1" dirty="0" err="1" smtClean="0">
                <a:solidFill>
                  <a:srgbClr val="0070C0"/>
                </a:solidFill>
              </a:rPr>
              <a:t>dalam</a:t>
            </a:r>
            <a:r>
              <a:rPr lang="en-US" sz="3200" i="1" dirty="0" smtClean="0">
                <a:solidFill>
                  <a:srgbClr val="0070C0"/>
                </a:solidFill>
              </a:rPr>
              <a:t> </a:t>
            </a:r>
            <a:r>
              <a:rPr lang="en-US" sz="3200" i="1" dirty="0" err="1" smtClean="0">
                <a:solidFill>
                  <a:srgbClr val="0070C0"/>
                </a:solidFill>
              </a:rPr>
              <a:t>melaksanakan</a:t>
            </a:r>
            <a:r>
              <a:rPr lang="en-US" sz="3200" i="1" dirty="0" smtClean="0">
                <a:solidFill>
                  <a:srgbClr val="0070C0"/>
                </a:solidFill>
              </a:rPr>
              <a:t> </a:t>
            </a:r>
            <a:r>
              <a:rPr lang="en-US" sz="3200" i="1" dirty="0" err="1" smtClean="0">
                <a:solidFill>
                  <a:srgbClr val="0070C0"/>
                </a:solidFill>
              </a:rPr>
              <a:t>tugas</a:t>
            </a:r>
            <a:r>
              <a:rPr lang="en-US" sz="3200" i="1" dirty="0" smtClean="0">
                <a:solidFill>
                  <a:srgbClr val="0070C0"/>
                </a:solidFill>
              </a:rPr>
              <a:t> </a:t>
            </a:r>
            <a:r>
              <a:rPr lang="en-US" sz="3200" i="1" dirty="0" err="1" smtClean="0">
                <a:solidFill>
                  <a:srgbClr val="0070C0"/>
                </a:solidFill>
              </a:rPr>
              <a:t>pokok</a:t>
            </a:r>
            <a:r>
              <a:rPr lang="en-US" sz="3200" i="1" dirty="0" smtClean="0">
                <a:solidFill>
                  <a:srgbClr val="0070C0"/>
                </a:solidFill>
              </a:rPr>
              <a:t> </a:t>
            </a:r>
            <a:r>
              <a:rPr lang="en-US" sz="3200" i="1" dirty="0" err="1" smtClean="0">
                <a:solidFill>
                  <a:srgbClr val="0070C0"/>
                </a:solidFill>
              </a:rPr>
              <a:t>dan</a:t>
            </a:r>
            <a:r>
              <a:rPr lang="en-US" sz="3200" i="1" dirty="0" smtClean="0">
                <a:solidFill>
                  <a:srgbClr val="0070C0"/>
                </a:solidFill>
              </a:rPr>
              <a:t> </a:t>
            </a:r>
            <a:r>
              <a:rPr lang="en-US" sz="3200" i="1" dirty="0" err="1" smtClean="0">
                <a:solidFill>
                  <a:srgbClr val="0070C0"/>
                </a:solidFill>
              </a:rPr>
              <a:t>fungsi</a:t>
            </a:r>
            <a:r>
              <a:rPr lang="en-US" sz="3200" i="1" dirty="0" smtClean="0">
                <a:solidFill>
                  <a:srgbClr val="0070C0"/>
                </a:solidFill>
              </a:rPr>
              <a:t> </a:t>
            </a:r>
            <a:r>
              <a:rPr lang="en-US" sz="3200" i="1" dirty="0" err="1" smtClean="0">
                <a:solidFill>
                  <a:srgbClr val="0070C0"/>
                </a:solidFill>
              </a:rPr>
              <a:t>pengadaan</a:t>
            </a:r>
            <a:r>
              <a:rPr lang="en-US" sz="3200" i="1" dirty="0" smtClean="0">
                <a:solidFill>
                  <a:srgbClr val="0070C0"/>
                </a:solidFill>
              </a:rPr>
              <a:t> </a:t>
            </a:r>
            <a:r>
              <a:rPr lang="en-US" sz="3200" i="1" dirty="0" err="1" smtClean="0">
                <a:solidFill>
                  <a:srgbClr val="0070C0"/>
                </a:solidFill>
              </a:rPr>
              <a:t>barang</a:t>
            </a:r>
            <a:r>
              <a:rPr lang="en-US" sz="3200" i="1" dirty="0" smtClean="0">
                <a:solidFill>
                  <a:srgbClr val="0070C0"/>
                </a:solidFill>
              </a:rPr>
              <a:t>/</a:t>
            </a:r>
            <a:r>
              <a:rPr lang="en-US" sz="3200" i="1" dirty="0" err="1" smtClean="0">
                <a:solidFill>
                  <a:srgbClr val="0070C0"/>
                </a:solidFill>
              </a:rPr>
              <a:t>jasa</a:t>
            </a:r>
            <a:r>
              <a:rPr lang="en-US" sz="3200" i="1" dirty="0" smtClean="0">
                <a:solidFill>
                  <a:srgbClr val="0070C0"/>
                </a:solidFill>
              </a:rPr>
              <a:t>. </a:t>
            </a:r>
            <a:endParaRPr lang="en-US" sz="3200" i="1" dirty="0">
              <a:solidFill>
                <a:srgbClr val="0070C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Nilai</a:t>
            </a:r>
            <a:r>
              <a:rPr lang="en-US" dirty="0" smtClean="0"/>
              <a:t> </a:t>
            </a:r>
            <a:r>
              <a:rPr lang="en-US" dirty="0" err="1" smtClean="0"/>
              <a:t>Dasar</a:t>
            </a:r>
            <a:endParaRPr lang="en-US" dirty="0"/>
          </a:p>
        </p:txBody>
      </p:sp>
      <p:sp>
        <p:nvSpPr>
          <p:cNvPr id="3" name="Content Placeholder 2"/>
          <p:cNvSpPr>
            <a:spLocks noGrp="1"/>
          </p:cNvSpPr>
          <p:nvPr>
            <p:ph idx="1"/>
          </p:nvPr>
        </p:nvSpPr>
        <p:spPr/>
        <p:txBody>
          <a:bodyPr>
            <a:normAutofit/>
          </a:bodyPr>
          <a:lstStyle/>
          <a:p>
            <a:pPr algn="just"/>
            <a:r>
              <a:rPr lang="en-US" dirty="0" err="1" smtClean="0">
                <a:solidFill>
                  <a:srgbClr val="0070C0"/>
                </a:solidFill>
              </a:rPr>
              <a:t>Integritas</a:t>
            </a:r>
            <a:r>
              <a:rPr lang="en-US" dirty="0" smtClean="0"/>
              <a:t> </a:t>
            </a:r>
            <a:r>
              <a:rPr lang="en-US" dirty="0" err="1" smtClean="0"/>
              <a:t>merupakan</a:t>
            </a:r>
            <a:r>
              <a:rPr lang="en-US" dirty="0" smtClean="0"/>
              <a:t> </a:t>
            </a:r>
            <a:r>
              <a:rPr lang="en-US" dirty="0" err="1" smtClean="0"/>
              <a:t>kemampuan</a:t>
            </a:r>
            <a:r>
              <a:rPr lang="en-US" dirty="0" smtClean="0"/>
              <a:t> </a:t>
            </a:r>
            <a:r>
              <a:rPr lang="en-US" dirty="0" err="1" smtClean="0"/>
              <a:t>seorang</a:t>
            </a:r>
            <a:r>
              <a:rPr lang="en-US" dirty="0" smtClean="0"/>
              <a:t> </a:t>
            </a:r>
            <a:r>
              <a:rPr lang="en-US" dirty="0" err="1" smtClean="0"/>
              <a:t>untuk</a:t>
            </a:r>
            <a:r>
              <a:rPr lang="en-US" dirty="0" smtClean="0"/>
              <a:t> </a:t>
            </a:r>
            <a:r>
              <a:rPr lang="en-US" dirty="0" err="1" smtClean="0"/>
              <a:t>bertindak</a:t>
            </a:r>
            <a:r>
              <a:rPr lang="en-US" dirty="0" smtClean="0"/>
              <a:t> </a:t>
            </a:r>
            <a:r>
              <a:rPr lang="en-US" dirty="0" err="1" smtClean="0"/>
              <a:t>sesuai</a:t>
            </a:r>
            <a:r>
              <a:rPr lang="en-US" dirty="0" smtClean="0"/>
              <a:t> </a:t>
            </a:r>
            <a:r>
              <a:rPr lang="en-US" dirty="0" err="1" smtClean="0"/>
              <a:t>dengan</a:t>
            </a:r>
            <a:r>
              <a:rPr lang="en-US" dirty="0" smtClean="0"/>
              <a:t> </a:t>
            </a:r>
            <a:r>
              <a:rPr lang="en-US" dirty="0" err="1" smtClean="0"/>
              <a:t>nilai</a:t>
            </a:r>
            <a:r>
              <a:rPr lang="en-US" dirty="0" smtClean="0"/>
              <a:t>, </a:t>
            </a:r>
            <a:r>
              <a:rPr lang="en-US" dirty="0" err="1" smtClean="0"/>
              <a:t>norma</a:t>
            </a:r>
            <a:r>
              <a:rPr lang="en-US" dirty="0" smtClean="0"/>
              <a:t> </a:t>
            </a:r>
            <a:r>
              <a:rPr lang="en-US" dirty="0" err="1" smtClean="0"/>
              <a:t>dan</a:t>
            </a:r>
            <a:r>
              <a:rPr lang="en-US" dirty="0" smtClean="0"/>
              <a:t> </a:t>
            </a:r>
            <a:r>
              <a:rPr lang="en-US" dirty="0" err="1" smtClean="0"/>
              <a:t>etika</a:t>
            </a:r>
            <a:r>
              <a:rPr lang="en-US" dirty="0" smtClean="0"/>
              <a:t> </a:t>
            </a:r>
            <a:r>
              <a:rPr lang="en-US" dirty="0" err="1" smtClean="0"/>
              <a:t>dalam</a:t>
            </a:r>
            <a:r>
              <a:rPr lang="en-US" dirty="0" smtClean="0"/>
              <a:t> </a:t>
            </a:r>
            <a:r>
              <a:rPr lang="en-US" dirty="0" err="1" smtClean="0"/>
              <a:t>organisasi</a:t>
            </a:r>
            <a:r>
              <a:rPr lang="en-US" dirty="0" smtClean="0"/>
              <a:t>.</a:t>
            </a:r>
          </a:p>
          <a:p>
            <a:pPr>
              <a:buNone/>
            </a:pPr>
            <a:endParaRPr lang="en-US" dirty="0" smtClean="0"/>
          </a:p>
          <a:p>
            <a:pPr algn="just"/>
            <a:r>
              <a:rPr lang="en-US" dirty="0" err="1" smtClean="0">
                <a:solidFill>
                  <a:srgbClr val="FF0000"/>
                </a:solidFill>
              </a:rPr>
              <a:t>Profesionalitas</a:t>
            </a:r>
            <a:r>
              <a:rPr lang="en-US" dirty="0" smtClean="0"/>
              <a:t> </a:t>
            </a:r>
            <a:r>
              <a:rPr lang="en-US" dirty="0" err="1" smtClean="0"/>
              <a:t>merupakan</a:t>
            </a:r>
            <a:r>
              <a:rPr lang="en-US" dirty="0" smtClean="0"/>
              <a:t> </a:t>
            </a:r>
            <a:r>
              <a:rPr lang="en-US" dirty="0" err="1" smtClean="0"/>
              <a:t>nilai</a:t>
            </a:r>
            <a:r>
              <a:rPr lang="en-US" dirty="0" smtClean="0"/>
              <a:t> </a:t>
            </a:r>
            <a:r>
              <a:rPr lang="en-US" dirty="0" err="1" smtClean="0"/>
              <a:t>dasar</a:t>
            </a:r>
            <a:r>
              <a:rPr lang="en-US" dirty="0" smtClean="0"/>
              <a:t> yang </a:t>
            </a:r>
            <a:r>
              <a:rPr lang="en-US" dirty="0" err="1" smtClean="0"/>
              <a:t>mengutamakan</a:t>
            </a:r>
            <a:r>
              <a:rPr lang="en-US" dirty="0" smtClean="0"/>
              <a:t> </a:t>
            </a:r>
            <a:r>
              <a:rPr lang="en-US" dirty="0" err="1" smtClean="0"/>
              <a:t>keahlian</a:t>
            </a:r>
            <a:r>
              <a:rPr lang="en-US" dirty="0" smtClean="0"/>
              <a:t> yang </a:t>
            </a:r>
            <a:r>
              <a:rPr lang="en-US" dirty="0" err="1" smtClean="0"/>
              <a:t>berlandaskan</a:t>
            </a:r>
            <a:r>
              <a:rPr lang="en-US" dirty="0" smtClean="0"/>
              <a:t> </a:t>
            </a:r>
            <a:r>
              <a:rPr lang="en-US" dirty="0" err="1" smtClean="0"/>
              <a:t>Kode</a:t>
            </a:r>
            <a:r>
              <a:rPr lang="en-US" dirty="0" smtClean="0"/>
              <a:t> </a:t>
            </a:r>
            <a:r>
              <a:rPr lang="en-US" dirty="0" err="1" smtClean="0"/>
              <a:t>Etik</a:t>
            </a:r>
            <a:r>
              <a:rPr lang="en-US" dirty="0" smtClean="0"/>
              <a:t> </a:t>
            </a:r>
            <a:r>
              <a:rPr lang="en-US" dirty="0" err="1" smtClean="0"/>
              <a:t>dan</a:t>
            </a:r>
            <a:r>
              <a:rPr lang="en-US" dirty="0" smtClean="0"/>
              <a:t> </a:t>
            </a:r>
            <a:r>
              <a:rPr lang="en-US" dirty="0" err="1" smtClean="0"/>
              <a:t>ketentuan</a:t>
            </a:r>
            <a:r>
              <a:rPr lang="en-US" dirty="0" smtClean="0"/>
              <a:t> </a:t>
            </a:r>
            <a:r>
              <a:rPr lang="en-US" dirty="0" err="1" smtClean="0"/>
              <a:t>peraturan</a:t>
            </a:r>
            <a:r>
              <a:rPr lang="en-US" dirty="0" smtClean="0"/>
              <a:t> </a:t>
            </a:r>
            <a:r>
              <a:rPr lang="en-US" dirty="0" err="1" smtClean="0"/>
              <a:t>perundang-undanganyang</a:t>
            </a:r>
            <a:r>
              <a:rPr lang="en-US" dirty="0" smtClean="0"/>
              <a:t> </a:t>
            </a:r>
            <a:r>
              <a:rPr lang="en-US" dirty="0" err="1" smtClean="0"/>
              <a:t>berlaku</a:t>
            </a:r>
            <a:endParaRPr lang="en-US" dirty="0" smtClean="0"/>
          </a:p>
          <a:p>
            <a:endParaRPr lang="en-US" dirty="0"/>
          </a:p>
        </p:txBody>
      </p:sp>
      <p:sp>
        <p:nvSpPr>
          <p:cNvPr id="4" name="Content Placeholder 2"/>
          <p:cNvSpPr txBox="1">
            <a:spLocks/>
          </p:cNvSpPr>
          <p:nvPr/>
        </p:nvSpPr>
        <p:spPr>
          <a:xfrm>
            <a:off x="0" y="500042"/>
            <a:ext cx="8229600" cy="928694"/>
          </a:xfrm>
          <a:prstGeom prst="rect">
            <a:avLst/>
          </a:prstGeom>
        </p:spPr>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tabLst/>
              <a:defRPr/>
            </a:pP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Berdasarkan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Peraturan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Gubernur</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No. 46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tahun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2018 </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en-US" sz="2000" b="0" i="1"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just"/>
            <a:r>
              <a:rPr lang="en-US" sz="2800" dirty="0" err="1" smtClean="0"/>
              <a:t>Personil</a:t>
            </a:r>
            <a:r>
              <a:rPr lang="en-US" sz="2800" dirty="0" smtClean="0"/>
              <a:t> </a:t>
            </a:r>
            <a:r>
              <a:rPr lang="en-US" sz="2800" dirty="0" err="1" smtClean="0"/>
              <a:t>dalam</a:t>
            </a:r>
            <a:r>
              <a:rPr lang="en-US" sz="2800" dirty="0" smtClean="0"/>
              <a:t>  </a:t>
            </a:r>
            <a:r>
              <a:rPr lang="en-US" sz="2800" dirty="0" err="1" smtClean="0"/>
              <a:t>melaksanakan</a:t>
            </a:r>
            <a:r>
              <a:rPr lang="en-US" sz="2800" dirty="0" smtClean="0"/>
              <a:t> </a:t>
            </a:r>
            <a:r>
              <a:rPr lang="en-US" sz="2800" dirty="0" err="1" smtClean="0"/>
              <a:t>tugasnya</a:t>
            </a:r>
            <a:r>
              <a:rPr lang="en-US" sz="2800" dirty="0" smtClean="0"/>
              <a:t> </a:t>
            </a:r>
            <a:r>
              <a:rPr lang="en-US" sz="2800" dirty="0" err="1" smtClean="0"/>
              <a:t>wajib</a:t>
            </a:r>
            <a:r>
              <a:rPr lang="en-US" sz="2800" dirty="0" smtClean="0"/>
              <a:t> </a:t>
            </a:r>
            <a:r>
              <a:rPr lang="en-US" sz="2800" dirty="0" err="1" smtClean="0"/>
              <a:t>menerapkan</a:t>
            </a:r>
            <a:r>
              <a:rPr lang="en-US" sz="2800" dirty="0" smtClean="0"/>
              <a:t> </a:t>
            </a:r>
            <a:r>
              <a:rPr lang="en-US" sz="2800" dirty="0" err="1" smtClean="0"/>
              <a:t>prinsip</a:t>
            </a:r>
            <a:r>
              <a:rPr lang="en-US" sz="2800" dirty="0" smtClean="0"/>
              <a:t> – </a:t>
            </a:r>
            <a:r>
              <a:rPr lang="en-US" sz="2800" dirty="0" err="1" smtClean="0"/>
              <a:t>prinsip</a:t>
            </a:r>
            <a:r>
              <a:rPr lang="en-US" sz="2800" dirty="0" smtClean="0"/>
              <a:t> </a:t>
            </a:r>
            <a:r>
              <a:rPr lang="en-US" sz="2800" dirty="0" err="1" smtClean="0"/>
              <a:t>pengadaan</a:t>
            </a:r>
            <a:r>
              <a:rPr lang="en-US" sz="2800" dirty="0" smtClean="0"/>
              <a:t> ;</a:t>
            </a:r>
            <a:endParaRPr lang="en-US" sz="2800" dirty="0"/>
          </a:p>
        </p:txBody>
      </p:sp>
      <p:sp>
        <p:nvSpPr>
          <p:cNvPr id="3" name="Content Placeholder 2"/>
          <p:cNvSpPr>
            <a:spLocks noGrp="1"/>
          </p:cNvSpPr>
          <p:nvPr>
            <p:ph idx="1"/>
          </p:nvPr>
        </p:nvSpPr>
        <p:spPr>
          <a:xfrm>
            <a:off x="285720" y="2285992"/>
            <a:ext cx="8229600" cy="4325112"/>
          </a:xfrm>
        </p:spPr>
        <p:txBody>
          <a:bodyPr>
            <a:normAutofit/>
          </a:bodyPr>
          <a:lstStyle/>
          <a:p>
            <a:r>
              <a:rPr lang="en-US" dirty="0" smtClean="0"/>
              <a:t> </a:t>
            </a:r>
            <a:r>
              <a:rPr lang="en-US" dirty="0" err="1" smtClean="0"/>
              <a:t>efisien</a:t>
            </a:r>
            <a:r>
              <a:rPr lang="en-US" dirty="0" smtClean="0"/>
              <a:t>;</a:t>
            </a:r>
          </a:p>
          <a:p>
            <a:r>
              <a:rPr lang="en-US" dirty="0" smtClean="0"/>
              <a:t> </a:t>
            </a:r>
            <a:r>
              <a:rPr lang="en-US" dirty="0" err="1" smtClean="0"/>
              <a:t>efektif</a:t>
            </a:r>
            <a:r>
              <a:rPr lang="en-US" dirty="0" smtClean="0"/>
              <a:t>;</a:t>
            </a:r>
          </a:p>
          <a:p>
            <a:r>
              <a:rPr lang="en-US" dirty="0" smtClean="0"/>
              <a:t> </a:t>
            </a:r>
            <a:r>
              <a:rPr lang="en-US" dirty="0" err="1" smtClean="0"/>
              <a:t>transparan</a:t>
            </a:r>
            <a:r>
              <a:rPr lang="en-US" dirty="0" smtClean="0"/>
              <a:t>;</a:t>
            </a:r>
          </a:p>
          <a:p>
            <a:r>
              <a:rPr lang="en-US" dirty="0" smtClean="0"/>
              <a:t> </a:t>
            </a:r>
            <a:r>
              <a:rPr lang="en-US" dirty="0" err="1" smtClean="0"/>
              <a:t>terbuka</a:t>
            </a:r>
            <a:r>
              <a:rPr lang="en-US" dirty="0" smtClean="0"/>
              <a:t>; </a:t>
            </a:r>
          </a:p>
          <a:p>
            <a:r>
              <a:rPr lang="en-US" dirty="0" smtClean="0"/>
              <a:t> </a:t>
            </a:r>
            <a:r>
              <a:rPr lang="en-US" dirty="0" err="1" smtClean="0"/>
              <a:t>bersaing</a:t>
            </a:r>
            <a:r>
              <a:rPr lang="en-US" dirty="0" smtClean="0"/>
              <a:t>;</a:t>
            </a:r>
          </a:p>
          <a:p>
            <a:r>
              <a:rPr lang="en-US" dirty="0" smtClean="0"/>
              <a:t> </a:t>
            </a:r>
            <a:r>
              <a:rPr lang="en-US" dirty="0" err="1" smtClean="0"/>
              <a:t>adil</a:t>
            </a:r>
            <a:r>
              <a:rPr lang="en-US" dirty="0" smtClean="0"/>
              <a:t>/</a:t>
            </a:r>
            <a:r>
              <a:rPr lang="en-US" dirty="0" err="1" smtClean="0"/>
              <a:t>tidak</a:t>
            </a:r>
            <a:r>
              <a:rPr lang="en-US" dirty="0" smtClean="0"/>
              <a:t> </a:t>
            </a:r>
            <a:r>
              <a:rPr lang="en-US" dirty="0" err="1" smtClean="0"/>
              <a:t>diskriminatif</a:t>
            </a:r>
            <a:r>
              <a:rPr lang="en-US" dirty="0" smtClean="0"/>
              <a:t>; </a:t>
            </a:r>
            <a:r>
              <a:rPr lang="en-US" dirty="0" err="1" smtClean="0"/>
              <a:t>dan</a:t>
            </a:r>
            <a:endParaRPr lang="en-US" dirty="0" smtClean="0"/>
          </a:p>
          <a:p>
            <a:r>
              <a:rPr lang="en-US" dirty="0" smtClean="0"/>
              <a:t> </a:t>
            </a:r>
            <a:r>
              <a:rPr lang="en-US" dirty="0" err="1" smtClean="0"/>
              <a:t>akuntabel</a:t>
            </a:r>
            <a:r>
              <a:rPr lang="en-US" dirty="0" smtClean="0"/>
              <a:t>.</a:t>
            </a:r>
          </a:p>
          <a:p>
            <a:endParaRPr lang="en-US" dirty="0"/>
          </a:p>
        </p:txBody>
      </p:sp>
      <p:sp>
        <p:nvSpPr>
          <p:cNvPr id="4" name="Content Placeholder 2"/>
          <p:cNvSpPr txBox="1">
            <a:spLocks/>
          </p:cNvSpPr>
          <p:nvPr/>
        </p:nvSpPr>
        <p:spPr>
          <a:xfrm>
            <a:off x="0" y="500042"/>
            <a:ext cx="8229600" cy="928694"/>
          </a:xfrm>
          <a:prstGeom prst="rect">
            <a:avLst/>
          </a:prstGeom>
        </p:spPr>
        <p:txBody>
          <a:bodyPr vert="horz">
            <a:normAutofit/>
          </a:bodyPr>
          <a:lstStyle/>
          <a:p>
            <a:pPr marL="365760" marR="0" lvl="0" indent="-256032" algn="l" defTabSz="914400" rtl="0" eaLnBrk="1" fontAlgn="auto" latinLnBrk="0" hangingPunct="1">
              <a:lnSpc>
                <a:spcPct val="100000"/>
              </a:lnSpc>
              <a:spcBef>
                <a:spcPts val="300"/>
              </a:spcBef>
              <a:spcAft>
                <a:spcPts val="0"/>
              </a:spcAft>
              <a:buClr>
                <a:schemeClr val="accent3"/>
              </a:buClr>
              <a:buSzTx/>
              <a:tabLst/>
              <a:defRPr/>
            </a:pP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Berdasarkan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Peraturan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Gubernur</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No. 46 </a:t>
            </a:r>
            <a:r>
              <a:rPr kumimoji="0" lang="en-US" sz="2000" b="0" i="1" u="none" strike="noStrike" kern="1200" cap="none" spc="0" normalizeH="0" baseline="0" noProof="0" dirty="0" err="1" smtClean="0">
                <a:ln>
                  <a:noFill/>
                </a:ln>
                <a:solidFill>
                  <a:schemeClr val="tx1"/>
                </a:solidFill>
                <a:effectLst/>
                <a:uLnTx/>
                <a:uFillTx/>
                <a:latin typeface="+mn-lt"/>
                <a:ea typeface="+mn-ea"/>
                <a:cs typeface="+mn-cs"/>
              </a:rPr>
              <a:t>tahun</a:t>
            </a:r>
            <a:r>
              <a:rPr kumimoji="0" lang="en-US" sz="2000" b="0" i="1" u="none" strike="noStrike" kern="1200" cap="none" spc="0" normalizeH="0" baseline="0" noProof="0" dirty="0" smtClean="0">
                <a:ln>
                  <a:noFill/>
                </a:ln>
                <a:solidFill>
                  <a:schemeClr val="tx1"/>
                </a:solidFill>
                <a:effectLst/>
                <a:uLnTx/>
                <a:uFillTx/>
                <a:latin typeface="+mn-lt"/>
                <a:ea typeface="+mn-ea"/>
                <a:cs typeface="+mn-cs"/>
              </a:rPr>
              <a:t> 2018 </a:t>
            </a:r>
          </a:p>
          <a:p>
            <a:pPr marL="365760" marR="0" lvl="0" indent="-256032"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en-US" sz="2000" b="0" i="1"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071546"/>
            <a:ext cx="8229600" cy="1066800"/>
          </a:xfrm>
        </p:spPr>
        <p:txBody>
          <a:bodyPr/>
          <a:lstStyle/>
          <a:p>
            <a:r>
              <a:rPr lang="en-US" dirty="0" err="1" smtClean="0"/>
              <a:t>Pihak</a:t>
            </a:r>
            <a:r>
              <a:rPr lang="en-US" dirty="0" smtClean="0"/>
              <a:t> </a:t>
            </a:r>
            <a:r>
              <a:rPr lang="en-US" dirty="0" err="1" smtClean="0"/>
              <a:t>Pelaksana</a:t>
            </a:r>
            <a:r>
              <a:rPr lang="en-US" dirty="0" smtClean="0"/>
              <a:t> SOP….</a:t>
            </a:r>
            <a:endParaRPr lang="en-US" dirty="0"/>
          </a:p>
        </p:txBody>
      </p:sp>
      <p:sp>
        <p:nvSpPr>
          <p:cNvPr id="3" name="Content Placeholder 2"/>
          <p:cNvSpPr>
            <a:spLocks noGrp="1"/>
          </p:cNvSpPr>
          <p:nvPr>
            <p:ph idx="1"/>
          </p:nvPr>
        </p:nvSpPr>
        <p:spPr>
          <a:xfrm>
            <a:off x="285720" y="2285992"/>
            <a:ext cx="8229600" cy="4325112"/>
          </a:xfrm>
          <a:solidFill>
            <a:schemeClr val="accent1"/>
          </a:solidFill>
        </p:spPr>
        <p:txBody>
          <a:bodyPr>
            <a:normAutofit/>
          </a:bodyPr>
          <a:lstStyle/>
          <a:p>
            <a:r>
              <a:rPr lang="en-US" sz="3200" b="1" dirty="0" smtClean="0">
                <a:solidFill>
                  <a:schemeClr val="bg1"/>
                </a:solidFill>
                <a:latin typeface="Arial Narrow" pitchFamily="34" charset="0"/>
              </a:rPr>
              <a:t>OPD (PA/KPA/PPK/PP)</a:t>
            </a:r>
          </a:p>
          <a:p>
            <a:r>
              <a:rPr lang="en-US" sz="3200" b="1" dirty="0" smtClean="0">
                <a:solidFill>
                  <a:schemeClr val="bg1"/>
                </a:solidFill>
                <a:latin typeface="Arial Narrow" pitchFamily="34" charset="0"/>
              </a:rPr>
              <a:t>PENYEDIA JASA</a:t>
            </a:r>
          </a:p>
          <a:p>
            <a:r>
              <a:rPr lang="en-US" sz="3200" b="1" dirty="0" smtClean="0">
                <a:solidFill>
                  <a:schemeClr val="bg1"/>
                </a:solidFill>
                <a:latin typeface="Arial Narrow" pitchFamily="34" charset="0"/>
              </a:rPr>
              <a:t>APIP/AUDITOR</a:t>
            </a:r>
          </a:p>
          <a:p>
            <a:r>
              <a:rPr lang="en-US" sz="3200" b="1" dirty="0" smtClean="0">
                <a:solidFill>
                  <a:schemeClr val="bg1"/>
                </a:solidFill>
                <a:latin typeface="Arial Narrow" pitchFamily="34" charset="0"/>
              </a:rPr>
              <a:t>LPSE </a:t>
            </a:r>
          </a:p>
          <a:p>
            <a:r>
              <a:rPr lang="en-US" sz="3200" b="1" dirty="0" smtClean="0">
                <a:solidFill>
                  <a:schemeClr val="bg1"/>
                </a:solidFill>
                <a:latin typeface="Arial Narrow" pitchFamily="34" charset="0"/>
              </a:rPr>
              <a:t>ULP </a:t>
            </a:r>
          </a:p>
          <a:p>
            <a:r>
              <a:rPr lang="en-US" sz="3200" b="1" dirty="0" smtClean="0">
                <a:solidFill>
                  <a:schemeClr val="bg1"/>
                </a:solidFill>
                <a:latin typeface="Arial Narrow" pitchFamily="34" charset="0"/>
              </a:rPr>
              <a:t>DATIN </a:t>
            </a:r>
          </a:p>
          <a:p>
            <a:r>
              <a:rPr lang="en-US" sz="3200" b="1" dirty="0" smtClean="0">
                <a:solidFill>
                  <a:schemeClr val="bg1"/>
                </a:solidFill>
                <a:latin typeface="Arial Narrow" pitchFamily="34" charset="0"/>
              </a:rPr>
              <a:t>LKPP</a:t>
            </a:r>
          </a:p>
          <a:p>
            <a:endParaRPr lang="en-US" sz="3200" b="1" dirty="0">
              <a:solidFill>
                <a:schemeClr val="bg1"/>
              </a:solidFill>
              <a:latin typeface="Arial Narrow"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166"/>
            <a:ext cx="8229600" cy="1066800"/>
          </a:xfrm>
        </p:spPr>
        <p:txBody>
          <a:bodyPr/>
          <a:lstStyle/>
          <a:p>
            <a:r>
              <a:rPr lang="en-US" i="1" dirty="0" smtClean="0"/>
              <a:t>SOP </a:t>
            </a:r>
            <a:r>
              <a:rPr lang="en-US" i="1" dirty="0" err="1" smtClean="0"/>
              <a:t>Layanan</a:t>
            </a:r>
            <a:r>
              <a:rPr lang="en-US" i="1" dirty="0" smtClean="0"/>
              <a:t> </a:t>
            </a:r>
            <a:r>
              <a:rPr lang="en-US" i="1" dirty="0" err="1" smtClean="0"/>
              <a:t>Saat</a:t>
            </a:r>
            <a:r>
              <a:rPr lang="en-US" i="1" dirty="0" smtClean="0"/>
              <a:t> </a:t>
            </a:r>
            <a:r>
              <a:rPr lang="en-US" i="1" dirty="0" err="1" smtClean="0"/>
              <a:t>ini</a:t>
            </a:r>
            <a:r>
              <a:rPr lang="en-US" i="1" dirty="0" smtClean="0"/>
              <a:t>…</a:t>
            </a:r>
            <a:endParaRPr lang="en-US" i="1" dirty="0"/>
          </a:p>
        </p:txBody>
      </p:sp>
      <p:sp>
        <p:nvSpPr>
          <p:cNvPr id="4" name="Content Placeholder 3"/>
          <p:cNvSpPr>
            <a:spLocks noGrp="1"/>
          </p:cNvSpPr>
          <p:nvPr>
            <p:ph idx="1"/>
          </p:nvPr>
        </p:nvSpPr>
        <p:spPr/>
        <p:txBody>
          <a:bodyPr/>
          <a:lstStyle/>
          <a:p>
            <a:endParaRPr lang="en-US"/>
          </a:p>
        </p:txBody>
      </p:sp>
      <p:sp>
        <p:nvSpPr>
          <p:cNvPr id="5" name="Rectangle 2"/>
          <p:cNvSpPr txBox="1">
            <a:spLocks noChangeArrowheads="1"/>
          </p:cNvSpPr>
          <p:nvPr/>
        </p:nvSpPr>
        <p:spPr>
          <a:xfrm>
            <a:off x="0" y="1524000"/>
            <a:ext cx="9144000" cy="4878259"/>
          </a:xfrm>
          <a:prstGeom prst="rect">
            <a:avLst/>
          </a:prstGeom>
          <a:solidFill>
            <a:srgbClr val="92D050"/>
          </a:solidFill>
        </p:spPr>
        <p:txBody>
          <a:bodyPr vert="horz" wrap="square" anchor="ctr">
            <a:spAutoFit/>
          </a:bodyPr>
          <a:lstStyle/>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Registrasi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PPK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Pejabat</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Pengadan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Registrasi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Pengguna</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Anggaran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Aplikasi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SiRUP</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Registrasi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Verifikasi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Penyedia</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Perminjaman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Fasilitas</a:t>
            </a:r>
            <a:r>
              <a:rPr kumimoji="0" lang="en-US" sz="1400" b="1" i="0" u="none" strike="noStrike" kern="1200" cap="none" spc="0" normalizeH="0" baseline="0" noProof="0" dirty="0" smtClean="0">
                <a:ln>
                  <a:noFill/>
                </a:ln>
                <a:solidFill>
                  <a:schemeClr val="bg1"/>
                </a:solidFill>
                <a:effectLst/>
                <a:uLnTx/>
                <a:uFillTx/>
                <a:latin typeface="Arial Black" pitchFamily="34" charset="0"/>
              </a:rPr>
              <a:t> LPSE;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Registrasi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Auditor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Pelatihan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aplikasi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lainnya</a:t>
            </a:r>
            <a:r>
              <a:rPr kumimoji="0" lang="en-US" sz="1400" b="1" i="0" u="none" strike="noStrike" kern="1200" cap="none" spc="0" normalizeH="0" baseline="0" noProof="0" dirty="0" smtClean="0">
                <a:ln>
                  <a:noFill/>
                </a:ln>
                <a:solidFill>
                  <a:schemeClr val="bg1"/>
                </a:solidFill>
                <a:effectLst/>
                <a:uLnTx/>
                <a:uFillTx/>
                <a:latin typeface="Arial Black" pitchFamily="34" charset="0"/>
              </a:rPr>
              <a:t>;</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Uji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Forensik</a:t>
            </a:r>
            <a:r>
              <a:rPr kumimoji="0" lang="en-US" sz="1400" b="1" i="0" u="none" strike="noStrike" kern="1200" cap="none" spc="0" normalizeH="0" baseline="0" noProof="0" dirty="0" smtClean="0">
                <a:ln>
                  <a:noFill/>
                </a:ln>
                <a:solidFill>
                  <a:schemeClr val="bg1"/>
                </a:solidFill>
                <a:effectLst/>
                <a:uLnTx/>
                <a:uFillTx/>
                <a:latin typeface="Arial Black" pitchFamily="34" charset="0"/>
              </a:rPr>
              <a:t> File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Penawaran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Permohonan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Perubahan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Email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Data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Penyedia</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Layanan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Informasi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Konsultasi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Penanganan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Permasalahan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Penayangan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Sanksi</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Daftar</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Hitam</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dan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Penonaktifkan</a:t>
            </a:r>
            <a:r>
              <a:rPr kumimoji="0" lang="en-US" sz="1400" b="1" i="0" u="none" strike="noStrike" kern="1200" cap="none" spc="0" normalizeH="0" baseline="0" noProof="0" dirty="0" smtClean="0">
                <a:ln>
                  <a:noFill/>
                </a:ln>
                <a:solidFill>
                  <a:schemeClr val="bg1"/>
                </a:solidFill>
                <a:effectLst/>
                <a:uLnTx/>
                <a:uFillTx/>
                <a:latin typeface="Arial Black" pitchFamily="34" charset="0"/>
              </a:rPr>
              <a:t> USER PENYEDIA </a:t>
            </a:r>
            <a:r>
              <a:rPr kumimoji="0" lang="en-US" sz="1400" b="1" i="0" u="none" strike="noStrike" kern="1200" cap="none" spc="0" normalizeH="0" baseline="0" noProof="0" dirty="0" err="1" smtClean="0">
                <a:ln>
                  <a:noFill/>
                </a:ln>
                <a:solidFill>
                  <a:schemeClr val="bg1"/>
                </a:solidFill>
                <a:effectLst/>
                <a:uLnTx/>
                <a:uFillTx/>
                <a:latin typeface="Arial Black" pitchFamily="34" charset="0"/>
              </a:rPr>
              <a:t>pada</a:t>
            </a:r>
            <a:r>
              <a:rPr kumimoji="0" lang="en-US" sz="1400" b="1" i="0" u="none" strike="noStrike" kern="1200" cap="none" spc="0" normalizeH="0" baseline="0" noProof="0" dirty="0" smtClean="0">
                <a:ln>
                  <a:noFill/>
                </a:ln>
                <a:solidFill>
                  <a:schemeClr val="bg1"/>
                </a:solidFill>
                <a:effectLst/>
                <a:uLnTx/>
                <a:uFillTx/>
                <a:latin typeface="Arial Black" pitchFamily="34" charset="0"/>
              </a:rPr>
              <a:t> SPSE;</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1400" b="1" dirty="0" smtClean="0">
                <a:solidFill>
                  <a:schemeClr val="bg1"/>
                </a:solidFill>
                <a:latin typeface="Arial Black" pitchFamily="34" charset="0"/>
              </a:rPr>
              <a:t>SOP </a:t>
            </a:r>
            <a:r>
              <a:rPr lang="en-US" sz="1400" b="1" dirty="0" err="1" smtClean="0">
                <a:solidFill>
                  <a:schemeClr val="bg1"/>
                </a:solidFill>
                <a:latin typeface="Arial Black" pitchFamily="34" charset="0"/>
              </a:rPr>
              <a:t>Permintaan</a:t>
            </a:r>
            <a:r>
              <a:rPr lang="en-US" sz="1400" b="1" dirty="0" smtClean="0">
                <a:solidFill>
                  <a:schemeClr val="bg1"/>
                </a:solidFill>
                <a:latin typeface="Arial Black" pitchFamily="34" charset="0"/>
              </a:rPr>
              <a:t> Data </a:t>
            </a:r>
            <a:r>
              <a:rPr lang="en-US" sz="1400" b="1" dirty="0" err="1" smtClean="0">
                <a:solidFill>
                  <a:schemeClr val="bg1"/>
                </a:solidFill>
                <a:latin typeface="Arial Black" pitchFamily="34" charset="0"/>
              </a:rPr>
              <a:t>dan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Informasi</a:t>
            </a:r>
            <a:r>
              <a:rPr lang="en-US" sz="1400" b="1" dirty="0" smtClean="0">
                <a:solidFill>
                  <a:schemeClr val="bg1"/>
                </a:solidFill>
                <a:latin typeface="Arial Black" pitchFamily="34" charset="0"/>
              </a:rPr>
              <a:t> PBJ;</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Peningkatan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Kualitas</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Mutu</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Layanan</a:t>
            </a:r>
            <a:r>
              <a:rPr kumimoji="0" lang="en-US" sz="1400" b="1" i="0" u="none" strike="noStrike" kern="1200" cap="none" spc="0" normalizeH="0" noProof="0" dirty="0" smtClean="0">
                <a:ln>
                  <a:noFill/>
                </a:ln>
                <a:solidFill>
                  <a:schemeClr val="bg1"/>
                </a:solidFill>
                <a:effectLst/>
                <a:uLnTx/>
                <a:uFillTx/>
                <a:latin typeface="Arial Black" pitchFamily="34" charset="0"/>
              </a:rPr>
              <a:t>;</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Penyusunan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dan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Kaji</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Ulang</a:t>
            </a:r>
            <a:r>
              <a:rPr kumimoji="0" lang="en-US" sz="1400" b="1" i="0" u="none" strike="noStrike" kern="1200" cap="none" spc="0" normalizeH="0" noProof="0" dirty="0" smtClean="0">
                <a:ln>
                  <a:noFill/>
                </a:ln>
                <a:solidFill>
                  <a:schemeClr val="bg1"/>
                </a:solidFill>
                <a:effectLst/>
                <a:uLnTx/>
                <a:uFillTx/>
                <a:latin typeface="Arial Black" pitchFamily="34" charset="0"/>
              </a:rPr>
              <a:t> RUP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1400" b="1" baseline="0" dirty="0" smtClean="0">
                <a:solidFill>
                  <a:schemeClr val="bg1"/>
                </a:solidFill>
                <a:latin typeface="Arial Black" pitchFamily="34" charset="0"/>
              </a:rPr>
              <a:t>SOP</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Penyusunan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dan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Kaji</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Ulang</a:t>
            </a:r>
            <a:r>
              <a:rPr lang="en-US" sz="1400" b="1" dirty="0" smtClean="0">
                <a:solidFill>
                  <a:schemeClr val="bg1"/>
                </a:solidFill>
                <a:latin typeface="Arial Black" pitchFamily="34" charset="0"/>
              </a:rPr>
              <a:t> RPP;</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kumimoji="0" lang="en-US" sz="1400" b="1" i="0" u="none" strike="noStrike" kern="1200" cap="none" spc="0" normalizeH="0" baseline="0" noProof="0" dirty="0" smtClean="0">
                <a:ln>
                  <a:noFill/>
                </a:ln>
                <a:solidFill>
                  <a:schemeClr val="bg1"/>
                </a:solidFill>
                <a:effectLst/>
                <a:uLnTx/>
                <a:uFillTx/>
                <a:latin typeface="Arial Black" pitchFamily="34" charset="0"/>
              </a:rPr>
              <a:t>SOP</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Pengumuman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Lelang</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dan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Penerimaan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Dokumen</a:t>
            </a:r>
            <a:r>
              <a:rPr kumimoji="0" lang="en-US" sz="1400" b="1" i="0" u="none" strike="noStrike" kern="1200" cap="none" spc="0" normalizeH="0" noProof="0" dirty="0" smtClean="0">
                <a:ln>
                  <a:noFill/>
                </a:ln>
                <a:solidFill>
                  <a:schemeClr val="bg1"/>
                </a:solidFill>
                <a:effectLst/>
                <a:uLnTx/>
                <a:uFillTx/>
                <a:latin typeface="Arial Black" pitchFamily="34" charset="0"/>
              </a:rPr>
              <a:t> </a:t>
            </a:r>
            <a:r>
              <a:rPr kumimoji="0" lang="en-US" sz="1400" b="1" i="0" u="none" strike="noStrike" kern="1200" cap="none" spc="0" normalizeH="0" noProof="0" dirty="0" err="1" smtClean="0">
                <a:ln>
                  <a:noFill/>
                </a:ln>
                <a:solidFill>
                  <a:schemeClr val="bg1"/>
                </a:solidFill>
                <a:effectLst/>
                <a:uLnTx/>
                <a:uFillTx/>
                <a:latin typeface="Arial Black" pitchFamily="34" charset="0"/>
              </a:rPr>
              <a:t>Lelang</a:t>
            </a:r>
            <a:r>
              <a:rPr kumimoji="0" lang="en-US" sz="1400" b="1" i="0" u="none" strike="noStrike" kern="1200" cap="none" spc="0" normalizeH="0" noProof="0" dirty="0" smtClean="0">
                <a:ln>
                  <a:noFill/>
                </a:ln>
                <a:solidFill>
                  <a:schemeClr val="bg1"/>
                </a:solidFill>
                <a:effectLst/>
                <a:uLnTx/>
                <a:uFillTx/>
                <a:latin typeface="Arial Black" pitchFamily="34" charset="0"/>
              </a:rPr>
              <a:t> ;</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1400" b="1" baseline="0" dirty="0" smtClean="0">
                <a:solidFill>
                  <a:schemeClr val="bg1"/>
                </a:solidFill>
                <a:latin typeface="Arial Black" pitchFamily="34" charset="0"/>
              </a:rPr>
              <a:t>SOP</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Penyampaian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Dokumen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Selesai</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Pemilihan</a:t>
            </a:r>
            <a:r>
              <a:rPr lang="en-US" sz="1400" b="1" dirty="0" smtClean="0">
                <a:solidFill>
                  <a:schemeClr val="bg1"/>
                </a:solidFill>
                <a:latin typeface="Arial Black" pitchFamily="34" charset="0"/>
              </a:rPr>
              <a:t>;</a:t>
            </a: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r>
              <a:rPr lang="en-US" sz="1400" b="1" dirty="0" smtClean="0">
                <a:solidFill>
                  <a:schemeClr val="bg1"/>
                </a:solidFill>
                <a:latin typeface="Arial Black" pitchFamily="34" charset="0"/>
              </a:rPr>
              <a:t>SOP </a:t>
            </a:r>
            <a:r>
              <a:rPr lang="en-US" sz="1400" b="1" dirty="0" err="1" smtClean="0">
                <a:solidFill>
                  <a:schemeClr val="bg1"/>
                </a:solidFill>
                <a:latin typeface="Arial Black" pitchFamily="34" charset="0"/>
              </a:rPr>
              <a:t>Manajemen</a:t>
            </a:r>
            <a:r>
              <a:rPr lang="en-US" sz="1400" b="1" dirty="0" smtClean="0">
                <a:solidFill>
                  <a:schemeClr val="bg1"/>
                </a:solidFill>
                <a:latin typeface="Arial Black" pitchFamily="34" charset="0"/>
              </a:rPr>
              <a:t> </a:t>
            </a:r>
            <a:r>
              <a:rPr lang="en-US" sz="1400" b="1" dirty="0" err="1" smtClean="0">
                <a:solidFill>
                  <a:schemeClr val="bg1"/>
                </a:solidFill>
                <a:latin typeface="Arial Black" pitchFamily="34" charset="0"/>
              </a:rPr>
              <a:t>Kontrak</a:t>
            </a:r>
            <a:r>
              <a:rPr lang="en-US" sz="1400" b="1" dirty="0" smtClean="0">
                <a:solidFill>
                  <a:schemeClr val="bg1"/>
                </a:solidFill>
                <a:latin typeface="Arial Black" pitchFamily="34" charset="0"/>
              </a:rPr>
              <a:t>. </a:t>
            </a:r>
            <a:endParaRPr kumimoji="0" lang="en-US" sz="1400" b="1" i="0" u="none" strike="noStrike" kern="1200" cap="none" spc="0" normalizeH="0" baseline="0" noProof="0" dirty="0" smtClean="0">
              <a:ln>
                <a:noFill/>
              </a:ln>
              <a:solidFill>
                <a:schemeClr val="bg1"/>
              </a:solidFill>
              <a:effectLst/>
              <a:uLnTx/>
              <a:uFillTx/>
              <a:latin typeface="Arial Black" pitchFamily="34" charset="0"/>
            </a:endParaRP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endParaRPr kumimoji="0" lang="en-US" sz="1400" b="1" i="0" u="none" strike="noStrike" kern="1200" cap="none" spc="0" normalizeH="0" baseline="0" noProof="0" dirty="0" smtClean="0">
              <a:ln>
                <a:noFill/>
              </a:ln>
              <a:solidFill>
                <a:schemeClr val="bg1"/>
              </a:solidFill>
              <a:effectLst/>
              <a:uLnTx/>
              <a:uFillTx/>
              <a:latin typeface="Arial Black" pitchFamily="34" charset="0"/>
            </a:endParaRPr>
          </a:p>
          <a:p>
            <a:pPr marL="342900" marR="0" lvl="0" indent="-342900" algn="just" defTabSz="914400" rtl="0" eaLnBrk="1" fontAlgn="auto" latinLnBrk="0" hangingPunct="1">
              <a:lnSpc>
                <a:spcPct val="100000"/>
              </a:lnSpc>
              <a:spcBef>
                <a:spcPts val="300"/>
              </a:spcBef>
              <a:spcAft>
                <a:spcPts val="0"/>
              </a:spcAft>
              <a:buClrTx/>
              <a:buSzTx/>
              <a:buFont typeface="Verdana" pitchFamily="34" charset="0"/>
              <a:buAutoNum type="arabicPeriod"/>
              <a:tabLst/>
              <a:defRPr/>
            </a:pPr>
            <a:endParaRPr kumimoji="0" lang="en-US" sz="1400" b="1" i="0" u="none" strike="noStrike" kern="1200" cap="none" spc="0" normalizeH="0" baseline="0" noProof="0" dirty="0" smtClean="0">
              <a:ln>
                <a:noFill/>
              </a:ln>
              <a:solidFill>
                <a:schemeClr val="bg1"/>
              </a:solidFill>
              <a:effectLst/>
              <a:uLnTx/>
              <a:uFillTx/>
              <a:latin typeface="Arial Black"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7166"/>
            <a:ext cx="8572528" cy="1066800"/>
          </a:xfrm>
        </p:spPr>
        <p:txBody>
          <a:bodyPr>
            <a:normAutofit fontScale="90000"/>
          </a:bodyPr>
          <a:lstStyle/>
          <a:p>
            <a:r>
              <a:rPr lang="en-US" dirty="0" err="1" smtClean="0"/>
              <a:t>Revisi</a:t>
            </a:r>
            <a:r>
              <a:rPr lang="en-US" dirty="0" smtClean="0"/>
              <a:t> </a:t>
            </a:r>
            <a:r>
              <a:rPr lang="en-US" dirty="0" err="1" smtClean="0"/>
              <a:t>dan</a:t>
            </a:r>
            <a:r>
              <a:rPr lang="en-US" dirty="0" smtClean="0"/>
              <a:t> </a:t>
            </a:r>
            <a:r>
              <a:rPr lang="en-US" dirty="0" err="1" smtClean="0"/>
              <a:t>Penambahan</a:t>
            </a:r>
            <a:r>
              <a:rPr lang="en-US" dirty="0" smtClean="0"/>
              <a:t> SOP </a:t>
            </a:r>
            <a:r>
              <a:rPr lang="en-US" dirty="0" err="1" smtClean="0"/>
              <a:t>ke</a:t>
            </a:r>
            <a:r>
              <a:rPr lang="en-US" dirty="0" smtClean="0"/>
              <a:t> </a:t>
            </a:r>
            <a:r>
              <a:rPr lang="en-US" dirty="0" err="1" smtClean="0"/>
              <a:t>depan</a:t>
            </a:r>
            <a:r>
              <a:rPr lang="en-US" dirty="0" smtClean="0"/>
              <a:t>…</a:t>
            </a:r>
            <a:endParaRPr lang="en-US" dirty="0"/>
          </a:p>
        </p:txBody>
      </p:sp>
      <p:sp>
        <p:nvSpPr>
          <p:cNvPr id="3" name="Content Placeholder 2"/>
          <p:cNvSpPr>
            <a:spLocks noGrp="1"/>
          </p:cNvSpPr>
          <p:nvPr>
            <p:ph idx="1"/>
          </p:nvPr>
        </p:nvSpPr>
        <p:spPr>
          <a:xfrm>
            <a:off x="214282" y="1857364"/>
            <a:ext cx="8143932" cy="1285884"/>
          </a:xfrm>
        </p:spPr>
        <p:txBody>
          <a:bodyPr>
            <a:noAutofit/>
          </a:bodyPr>
          <a:lstStyle/>
          <a:p>
            <a:pPr algn="just">
              <a:buNone/>
            </a:pPr>
            <a:r>
              <a:rPr lang="en-US" sz="2400" b="1" dirty="0" smtClean="0"/>
              <a:t>`	</a:t>
            </a:r>
            <a:r>
              <a:rPr lang="en-US" sz="2400" b="1" i="1" dirty="0" err="1" smtClean="0"/>
              <a:t>Rencana</a:t>
            </a:r>
            <a:r>
              <a:rPr lang="en-US" sz="2400" b="1" i="1" dirty="0" smtClean="0"/>
              <a:t> </a:t>
            </a:r>
            <a:r>
              <a:rPr lang="en-US" sz="2400" b="1" i="1" dirty="0" err="1" smtClean="0"/>
              <a:t>revisi</a:t>
            </a:r>
            <a:r>
              <a:rPr lang="en-US" sz="2400" b="1" i="1" dirty="0" smtClean="0"/>
              <a:t> </a:t>
            </a:r>
            <a:r>
              <a:rPr lang="en-US" sz="2400" b="1" i="1" dirty="0" err="1" smtClean="0"/>
              <a:t>dilakukan</a:t>
            </a:r>
            <a:r>
              <a:rPr lang="en-US" sz="2400" b="1" i="1" dirty="0" smtClean="0"/>
              <a:t> </a:t>
            </a:r>
            <a:r>
              <a:rPr lang="en-US" sz="2400" b="1" i="1" dirty="0" err="1" smtClean="0"/>
              <a:t>dalam</a:t>
            </a:r>
            <a:r>
              <a:rPr lang="en-US" sz="2400" b="1" i="1" dirty="0" smtClean="0"/>
              <a:t> </a:t>
            </a:r>
            <a:r>
              <a:rPr lang="en-US" sz="2400" b="1" i="1" dirty="0" err="1" smtClean="0"/>
              <a:t>rangka</a:t>
            </a:r>
            <a:r>
              <a:rPr lang="en-US" sz="2400" b="1" i="1" dirty="0" smtClean="0"/>
              <a:t> </a:t>
            </a:r>
            <a:r>
              <a:rPr lang="en-US" sz="2400" b="1" i="1" dirty="0" err="1" smtClean="0"/>
              <a:t>peningkatan</a:t>
            </a:r>
            <a:r>
              <a:rPr lang="en-US" sz="2400" b="1" i="1" dirty="0" smtClean="0"/>
              <a:t> </a:t>
            </a:r>
            <a:r>
              <a:rPr lang="en-US" sz="2400" b="1" i="1" dirty="0" err="1" smtClean="0"/>
              <a:t>kualitas</a:t>
            </a:r>
            <a:r>
              <a:rPr lang="en-US" sz="2400" b="1" i="1" dirty="0" smtClean="0"/>
              <a:t> </a:t>
            </a:r>
            <a:r>
              <a:rPr lang="en-US" sz="2400" b="1" i="1" dirty="0" err="1" smtClean="0"/>
              <a:t>layanan</a:t>
            </a:r>
            <a:r>
              <a:rPr lang="en-US" sz="2400" b="1" i="1" dirty="0" smtClean="0"/>
              <a:t> </a:t>
            </a:r>
            <a:r>
              <a:rPr lang="en-US" sz="2400" b="1" i="1" dirty="0" err="1" smtClean="0"/>
              <a:t>dan</a:t>
            </a:r>
            <a:r>
              <a:rPr lang="en-US" sz="2400" b="1" i="1" dirty="0" smtClean="0"/>
              <a:t> update </a:t>
            </a:r>
            <a:r>
              <a:rPr lang="en-US" sz="2400" b="1" i="1" dirty="0" err="1" smtClean="0"/>
              <a:t>penyesuaian</a:t>
            </a:r>
            <a:r>
              <a:rPr lang="en-US" sz="2400" b="1" i="1" dirty="0" smtClean="0"/>
              <a:t> </a:t>
            </a:r>
            <a:r>
              <a:rPr lang="en-US" sz="2400" b="1" i="1" dirty="0" err="1" smtClean="0"/>
              <a:t>terhadap</a:t>
            </a:r>
            <a:r>
              <a:rPr lang="en-US" sz="2400" b="1" i="1" dirty="0" smtClean="0"/>
              <a:t> </a:t>
            </a:r>
            <a:r>
              <a:rPr lang="en-US" sz="2400" b="1" i="1" dirty="0" err="1" smtClean="0"/>
              <a:t>peraturan</a:t>
            </a:r>
            <a:r>
              <a:rPr lang="en-US" sz="2400" b="1" i="1" dirty="0" smtClean="0"/>
              <a:t> </a:t>
            </a:r>
            <a:r>
              <a:rPr lang="en-US" sz="2400" b="1" i="1" dirty="0" err="1" smtClean="0"/>
              <a:t>terbaru</a:t>
            </a:r>
            <a:r>
              <a:rPr lang="en-US" sz="2400" b="1" i="1" dirty="0" smtClean="0"/>
              <a:t> </a:t>
            </a:r>
            <a:r>
              <a:rPr lang="en-US" sz="2400" b="1" i="1" dirty="0" err="1" smtClean="0"/>
              <a:t>terkait</a:t>
            </a:r>
            <a:r>
              <a:rPr lang="en-US" sz="2400" b="1" i="1" dirty="0" smtClean="0"/>
              <a:t> </a:t>
            </a:r>
            <a:r>
              <a:rPr lang="en-US" sz="2400" b="1" i="1" dirty="0" err="1" smtClean="0"/>
              <a:t>Pengadaan</a:t>
            </a:r>
            <a:r>
              <a:rPr lang="en-US" sz="2400" b="1" i="1" dirty="0" smtClean="0"/>
              <a:t> </a:t>
            </a:r>
            <a:r>
              <a:rPr lang="en-US" sz="2400" b="1" i="1" dirty="0" err="1" smtClean="0"/>
              <a:t>Barang</a:t>
            </a:r>
            <a:r>
              <a:rPr lang="en-US" sz="2400" b="1" i="1" dirty="0" smtClean="0"/>
              <a:t> </a:t>
            </a:r>
            <a:r>
              <a:rPr lang="en-US" sz="2400" b="1" i="1" dirty="0" err="1" smtClean="0"/>
              <a:t>dan</a:t>
            </a:r>
            <a:r>
              <a:rPr lang="en-US" sz="2400" b="1" i="1" dirty="0" smtClean="0"/>
              <a:t> </a:t>
            </a:r>
            <a:r>
              <a:rPr lang="en-US" sz="2400" b="1" i="1" dirty="0" err="1" smtClean="0"/>
              <a:t>Jasa</a:t>
            </a:r>
            <a:r>
              <a:rPr lang="en-US" sz="2400" b="1" i="1" dirty="0" smtClean="0"/>
              <a:t> </a:t>
            </a:r>
            <a:r>
              <a:rPr lang="en-US" sz="2400" b="1" i="1" dirty="0" err="1" smtClean="0"/>
              <a:t>Pemerintah</a:t>
            </a:r>
            <a:r>
              <a:rPr lang="en-US" sz="2400" b="1" i="1" dirty="0" smtClean="0"/>
              <a:t>;</a:t>
            </a:r>
          </a:p>
          <a:p>
            <a:pPr algn="just">
              <a:buNone/>
            </a:pPr>
            <a:r>
              <a:rPr lang="en-US" sz="2400" b="1" dirty="0" smtClean="0"/>
              <a:t>   </a:t>
            </a:r>
            <a:r>
              <a:rPr lang="en-US" sz="2400" b="1" dirty="0" err="1" smtClean="0"/>
              <a:t>seperti</a:t>
            </a:r>
            <a:r>
              <a:rPr lang="en-US" sz="2400" b="1" dirty="0" smtClean="0"/>
              <a:t> ;</a:t>
            </a:r>
          </a:p>
          <a:p>
            <a:pPr algn="just">
              <a:buNone/>
            </a:pPr>
            <a:r>
              <a:rPr lang="en-US" sz="2400" b="1" dirty="0" smtClean="0"/>
              <a:t>	</a:t>
            </a:r>
            <a:r>
              <a:rPr lang="en-US" sz="2400" b="1" dirty="0" err="1" smtClean="0"/>
              <a:t>Penetapan</a:t>
            </a:r>
            <a:r>
              <a:rPr lang="en-US" sz="2400" b="1" dirty="0" smtClean="0"/>
              <a:t> </a:t>
            </a:r>
            <a:r>
              <a:rPr lang="en-US" sz="2400" b="1" dirty="0" err="1" smtClean="0"/>
              <a:t>Sanksi</a:t>
            </a:r>
            <a:r>
              <a:rPr lang="en-US" sz="2400" b="1" dirty="0" smtClean="0"/>
              <a:t> </a:t>
            </a:r>
            <a:r>
              <a:rPr lang="en-US" sz="2400" b="1" dirty="0" err="1" smtClean="0"/>
              <a:t>Daftar</a:t>
            </a:r>
            <a:r>
              <a:rPr lang="en-US" sz="2400" b="1" dirty="0" smtClean="0"/>
              <a:t> </a:t>
            </a:r>
            <a:r>
              <a:rPr lang="en-US" sz="2400" b="1" dirty="0" err="1" smtClean="0"/>
              <a:t>Hitam</a:t>
            </a:r>
            <a:r>
              <a:rPr lang="en-US" sz="2400" b="1" dirty="0" smtClean="0"/>
              <a:t>, </a:t>
            </a:r>
            <a:r>
              <a:rPr lang="en-US" sz="2400" b="1" dirty="0" err="1" smtClean="0"/>
              <a:t>Registrasi</a:t>
            </a:r>
            <a:r>
              <a:rPr lang="en-US" sz="2400" b="1" dirty="0" smtClean="0"/>
              <a:t> PPK </a:t>
            </a:r>
            <a:r>
              <a:rPr lang="en-US" sz="2400" b="1" dirty="0" err="1" smtClean="0"/>
              <a:t>pada</a:t>
            </a:r>
            <a:r>
              <a:rPr lang="en-US" sz="2400" b="1" dirty="0" smtClean="0"/>
              <a:t> </a:t>
            </a:r>
            <a:r>
              <a:rPr lang="en-US" sz="2400" b="1" dirty="0" err="1" smtClean="0"/>
              <a:t>SiRUP</a:t>
            </a:r>
            <a:r>
              <a:rPr lang="en-US" sz="2400" b="1" dirty="0" smtClean="0"/>
              <a:t>, </a:t>
            </a:r>
            <a:r>
              <a:rPr lang="en-US" sz="2400" b="1" dirty="0" err="1" smtClean="0"/>
              <a:t>dll</a:t>
            </a:r>
            <a:endParaRPr lang="en-US" sz="2400" b="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idx="1"/>
          </p:nvPr>
        </p:nvSpPr>
        <p:spPr>
          <a:xfrm>
            <a:off x="571472" y="1785926"/>
            <a:ext cx="7915276" cy="3857652"/>
          </a:xfrm>
        </p:spPr>
        <p:txBody>
          <a:bodyPr>
            <a:normAutofit/>
          </a:bodyPr>
          <a:lstStyle/>
          <a:p>
            <a:pPr algn="just"/>
            <a:r>
              <a:rPr lang="id-ID" sz="2400" dirty="0" smtClean="0">
                <a:latin typeface="Times New Roman" pitchFamily="18" charset="0"/>
                <a:cs typeface="Times New Roman" pitchFamily="18" charset="0"/>
              </a:rPr>
              <a:t>Berdasarkan Perpres 16 tahun 2018 tentang Peraturan Pengadaan Barang/Jasa Pemerintah :</a:t>
            </a:r>
          </a:p>
          <a:p>
            <a:pPr algn="just">
              <a:buFont typeface="Wingdings" pitchFamily="2" charset="2"/>
              <a:buChar char="Ø"/>
            </a:pPr>
            <a:r>
              <a:rPr lang="id-ID" sz="2400" b="1" i="1" dirty="0" smtClean="0">
                <a:solidFill>
                  <a:srgbClr val="FF0000"/>
                </a:solidFill>
                <a:latin typeface="Times New Roman" pitchFamily="18" charset="0"/>
                <a:cs typeface="Times New Roman" pitchFamily="18" charset="0"/>
              </a:rPr>
              <a:t>Melaksanakan pemilihan penyedia untuk pengadaan barang/pekerjaan konstruksi/jasa lainnya dengan nilai di</a:t>
            </a:r>
            <a:r>
              <a:rPr lang="en-US" sz="2400" b="1" i="1" dirty="0" smtClean="0">
                <a:solidFill>
                  <a:srgbClr val="FF0000"/>
                </a:solidFill>
                <a:latin typeface="Times New Roman" pitchFamily="18" charset="0"/>
                <a:cs typeface="Times New Roman" pitchFamily="18" charset="0"/>
              </a:rPr>
              <a:t> </a:t>
            </a:r>
            <a:r>
              <a:rPr lang="id-ID" sz="2400" b="1" i="1" dirty="0" smtClean="0">
                <a:solidFill>
                  <a:srgbClr val="FF0000"/>
                </a:solidFill>
                <a:latin typeface="Times New Roman" pitchFamily="18" charset="0"/>
                <a:cs typeface="Times New Roman" pitchFamily="18" charset="0"/>
              </a:rPr>
              <a:t>atas</a:t>
            </a:r>
            <a:r>
              <a:rPr lang="en-US" sz="2400" b="1" i="1" dirty="0" smtClean="0">
                <a:solidFill>
                  <a:srgbClr val="FF0000"/>
                </a:solidFill>
                <a:latin typeface="Times New Roman" pitchFamily="18" charset="0"/>
                <a:cs typeface="Times New Roman" pitchFamily="18" charset="0"/>
              </a:rPr>
              <a:t> 200 </a:t>
            </a:r>
            <a:r>
              <a:rPr lang="id-ID" sz="2400" b="1" i="1" dirty="0" smtClean="0">
                <a:solidFill>
                  <a:srgbClr val="FF0000"/>
                </a:solidFill>
                <a:latin typeface="Times New Roman" pitchFamily="18" charset="0"/>
                <a:cs typeface="Times New Roman" pitchFamily="18" charset="0"/>
              </a:rPr>
              <a:t>juta rupiah;</a:t>
            </a:r>
          </a:p>
          <a:p>
            <a:pPr algn="just">
              <a:buFont typeface="Wingdings" pitchFamily="2" charset="2"/>
              <a:buChar char="Ø"/>
            </a:pPr>
            <a:r>
              <a:rPr lang="id-ID" sz="2400" b="1" i="1" dirty="0" smtClean="0">
                <a:solidFill>
                  <a:srgbClr val="0070C0"/>
                </a:solidFill>
                <a:latin typeface="Times New Roman" pitchFamily="18" charset="0"/>
                <a:cs typeface="Times New Roman" pitchFamily="18" charset="0"/>
              </a:rPr>
              <a:t>Melaksanakan pemilihan penyedia untuk pengadaan jasa konsultansi dengan nilai di</a:t>
            </a:r>
            <a:r>
              <a:rPr lang="en-US" sz="2400" b="1" i="1" dirty="0" smtClean="0">
                <a:solidFill>
                  <a:srgbClr val="0070C0"/>
                </a:solidFill>
                <a:latin typeface="Times New Roman" pitchFamily="18" charset="0"/>
                <a:cs typeface="Times New Roman" pitchFamily="18" charset="0"/>
              </a:rPr>
              <a:t> </a:t>
            </a:r>
            <a:r>
              <a:rPr lang="id-ID" sz="2400" b="1" i="1" dirty="0" smtClean="0">
                <a:solidFill>
                  <a:srgbClr val="0070C0"/>
                </a:solidFill>
                <a:latin typeface="Times New Roman" pitchFamily="18" charset="0"/>
                <a:cs typeface="Times New Roman" pitchFamily="18" charset="0"/>
              </a:rPr>
              <a:t>atas </a:t>
            </a:r>
            <a:r>
              <a:rPr lang="en-US" sz="2400" b="1" i="1" dirty="0" smtClean="0">
                <a:solidFill>
                  <a:srgbClr val="0070C0"/>
                </a:solidFill>
                <a:latin typeface="Times New Roman" pitchFamily="18" charset="0"/>
                <a:cs typeface="Times New Roman" pitchFamily="18" charset="0"/>
              </a:rPr>
              <a:t>100 </a:t>
            </a:r>
            <a:r>
              <a:rPr lang="id-ID" sz="2400" b="1" i="1" dirty="0" smtClean="0">
                <a:solidFill>
                  <a:srgbClr val="0070C0"/>
                </a:solidFill>
                <a:latin typeface="Times New Roman" pitchFamily="18" charset="0"/>
                <a:cs typeface="Times New Roman" pitchFamily="18" charset="0"/>
              </a:rPr>
              <a:t> juta rupiah.</a:t>
            </a:r>
          </a:p>
          <a:p>
            <a:pPr algn="just">
              <a:buFont typeface="Wingdings" pitchFamily="2" charset="2"/>
              <a:buChar char="Ø"/>
            </a:pPr>
            <a:r>
              <a:rPr lang="id-ID" sz="2400" b="1" i="1" dirty="0" smtClean="0">
                <a:solidFill>
                  <a:srgbClr val="FFC000"/>
                </a:solidFill>
                <a:latin typeface="Times New Roman" pitchFamily="18" charset="0"/>
                <a:cs typeface="Times New Roman" pitchFamily="18" charset="0"/>
              </a:rPr>
              <a:t>Untuk e-purchasing menjadi kewenangan pejabat pengadaan/PPK.</a:t>
            </a:r>
            <a:endParaRPr lang="id-ID" sz="2400" b="1" i="1" dirty="0">
              <a:solidFill>
                <a:srgbClr val="FFC000"/>
              </a:solidFill>
            </a:endParaRPr>
          </a:p>
        </p:txBody>
      </p:sp>
      <p:sp>
        <p:nvSpPr>
          <p:cNvPr id="5" name="Rectangle 4"/>
          <p:cNvSpPr/>
          <p:nvPr/>
        </p:nvSpPr>
        <p:spPr>
          <a:xfrm>
            <a:off x="142844" y="285728"/>
            <a:ext cx="9001156"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2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id-ID" sz="2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Proses Pengadaan Barang/Jasa Pada Biro Layanan Pengadaan</a:t>
            </a:r>
            <a:r>
              <a:rPr lang="en-US" sz="2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4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a:t>
            </a: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p>
        </p:txBody>
      </p:sp>
      <p:sp>
        <p:nvSpPr>
          <p:cNvPr id="13" name="Text Placeholder 9"/>
          <p:cNvSpPr txBox="1">
            <a:spLocks/>
          </p:cNvSpPr>
          <p:nvPr/>
        </p:nvSpPr>
        <p:spPr>
          <a:xfrm>
            <a:off x="571472" y="1571612"/>
            <a:ext cx="8129590" cy="2286016"/>
          </a:xfrm>
          <a:prstGeom prst="rect">
            <a:avLst/>
          </a:prstGeom>
        </p:spPr>
        <p:txBody>
          <a:bodyPr vert="horz" anchor="t">
            <a:noAutofit/>
          </a:bodyPr>
          <a:lstStyle/>
          <a:p>
            <a:pPr marL="45720" marR="0" lvl="0" indent="0" algn="l" defTabSz="914400" rtl="0" eaLnBrk="1" fontAlgn="auto" latinLnBrk="0" hangingPunct="1">
              <a:lnSpc>
                <a:spcPct val="100000"/>
              </a:lnSpc>
              <a:spcBef>
                <a:spcPts val="300"/>
              </a:spcBef>
              <a:spcAft>
                <a:spcPts val="0"/>
              </a:spcAft>
              <a:buClr>
                <a:schemeClr val="accent3"/>
              </a:buClr>
              <a:buSzTx/>
              <a:buFont typeface="Georgia"/>
              <a:buNone/>
              <a:tabLst/>
              <a:defRPr/>
            </a:pPr>
            <a:endParaRPr kumimoji="0" lang="id-ID" b="0" i="0" u="none" strike="noStrike" kern="1200" cap="none" spc="0" normalizeH="0" baseline="0" noProof="0" dirty="0">
              <a:ln>
                <a:noFill/>
              </a:ln>
              <a:solidFill>
                <a:schemeClr val="tx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428596" y="34635"/>
            <a:ext cx="8382000" cy="1219200"/>
            <a:chOff x="428596" y="34635"/>
            <a:chExt cx="8382000" cy="1219200"/>
          </a:xfrm>
        </p:grpSpPr>
        <p:sp>
          <p:nvSpPr>
            <p:cNvPr id="6" name="Rectangle 5"/>
            <p:cNvSpPr/>
            <p:nvPr/>
          </p:nvSpPr>
          <p:spPr>
            <a:xfrm>
              <a:off x="428596" y="228600"/>
              <a:ext cx="8382000"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id-ID"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Jumlah paket pekerjaan T.A 2018</a:t>
              </a:r>
              <a:r>
                <a:rPr lang="en-US" sz="4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6636" y="34635"/>
              <a:ext cx="2709333" cy="1219200"/>
            </a:xfrm>
            <a:prstGeom prst="rect">
              <a:avLst/>
            </a:prstGeom>
          </p:spPr>
        </p:pic>
      </p:grpSp>
      <p:graphicFrame>
        <p:nvGraphicFramePr>
          <p:cNvPr id="8" name="Table 7"/>
          <p:cNvGraphicFramePr>
            <a:graphicFrameLocks noGrp="1"/>
          </p:cNvGraphicFramePr>
          <p:nvPr>
            <p:extLst>
              <p:ext uri="{D42A27DB-BD31-4B8C-83A1-F6EECF244321}">
                <p14:modId xmlns:p14="http://schemas.microsoft.com/office/powerpoint/2010/main" xmlns="" val="376347487"/>
              </p:ext>
            </p:extLst>
          </p:nvPr>
        </p:nvGraphicFramePr>
        <p:xfrm>
          <a:off x="228600" y="1214422"/>
          <a:ext cx="8610600" cy="5059378"/>
        </p:xfrm>
        <a:graphic>
          <a:graphicData uri="http://schemas.openxmlformats.org/drawingml/2006/table">
            <a:tbl>
              <a:tblPr firstRow="1" bandRow="1">
                <a:tableStyleId>{5C22544A-7EE6-4342-B048-85BDC9FD1C3A}</a:tableStyleId>
              </a:tblPr>
              <a:tblGrid>
                <a:gridCol w="2590800"/>
                <a:gridCol w="1447800"/>
                <a:gridCol w="1524000"/>
                <a:gridCol w="1852634"/>
                <a:gridCol w="1195366"/>
              </a:tblGrid>
              <a:tr h="370840">
                <a:tc rowSpan="2">
                  <a:txBody>
                    <a:bodyPr/>
                    <a:lstStyle/>
                    <a:p>
                      <a:pPr algn="ctr"/>
                      <a:endParaRPr lang="en-US" sz="1600" dirty="0" smtClean="0"/>
                    </a:p>
                    <a:p>
                      <a:pPr algn="ctr"/>
                      <a:r>
                        <a:rPr lang="id-ID" sz="1600" dirty="0" smtClean="0"/>
                        <a:t>Uraian</a:t>
                      </a:r>
                      <a:endParaRPr lang="en-US" sz="1600" dirty="0"/>
                    </a:p>
                  </a:txBody>
                  <a:tcPr/>
                </a:tc>
                <a:tc gridSpan="4">
                  <a:txBody>
                    <a:bodyPr/>
                    <a:lstStyle/>
                    <a:p>
                      <a:pPr algn="ctr"/>
                      <a:r>
                        <a:rPr lang="id-ID" sz="1600" dirty="0" smtClean="0"/>
                        <a:t>Proses Pengadaan Barang/Jasa </a:t>
                      </a:r>
                      <a:r>
                        <a:rPr lang="id-ID" sz="1600" baseline="0" dirty="0" smtClean="0"/>
                        <a:t> T.A 2018 (23/10/2018)</a:t>
                      </a:r>
                      <a:endParaRPr lang="en-US" sz="1600" dirty="0"/>
                    </a:p>
                  </a:txBody>
                  <a:tcPr/>
                </a:tc>
                <a:tc hMerge="1">
                  <a:txBody>
                    <a:bodyPr/>
                    <a:lstStyle/>
                    <a:p>
                      <a:pPr algn="ctr"/>
                      <a:endParaRPr lang="en-US" sz="1600" dirty="0"/>
                    </a:p>
                  </a:txBody>
                  <a:tcPr/>
                </a:tc>
                <a:tc hMerge="1">
                  <a:txBody>
                    <a:bodyPr/>
                    <a:lstStyle/>
                    <a:p>
                      <a:pPr algn="ctr"/>
                      <a:endParaRPr lang="en-US" sz="1600" dirty="0"/>
                    </a:p>
                  </a:txBody>
                  <a:tcPr/>
                </a:tc>
                <a:tc hMerge="1">
                  <a:txBody>
                    <a:bodyPr/>
                    <a:lstStyle/>
                    <a:p>
                      <a:pPr algn="ctr"/>
                      <a:endParaRPr lang="en-US" sz="1600" dirty="0"/>
                    </a:p>
                  </a:txBody>
                  <a:tcPr/>
                </a:tc>
              </a:tr>
              <a:tr h="370840">
                <a:tc vMerge="1">
                  <a:txBody>
                    <a:bodyPr/>
                    <a:lstStyle/>
                    <a:p>
                      <a:endParaRPr lang="en-US" dirty="0"/>
                    </a:p>
                  </a:txBody>
                  <a:tcPr/>
                </a:tc>
                <a:tc>
                  <a:txBody>
                    <a:bodyPr/>
                    <a:lstStyle/>
                    <a:p>
                      <a:pPr algn="ctr"/>
                      <a:r>
                        <a:rPr lang="id-ID" sz="1400" b="1" baseline="0" dirty="0" smtClean="0"/>
                        <a:t>Permintaan OPD</a:t>
                      </a:r>
                      <a:endParaRPr lang="en-US" sz="1400" b="1" dirty="0"/>
                    </a:p>
                  </a:txBody>
                  <a:tcPr/>
                </a:tc>
                <a:tc>
                  <a:txBody>
                    <a:bodyPr/>
                    <a:lstStyle/>
                    <a:p>
                      <a:pPr algn="ctr"/>
                      <a:r>
                        <a:rPr lang="id-ID" sz="1400" b="1" dirty="0" smtClean="0"/>
                        <a:t>Keluaran hasil tender/ Penunjukan</a:t>
                      </a:r>
                      <a:r>
                        <a:rPr lang="id-ID" sz="1400" b="1" baseline="0" dirty="0" smtClean="0"/>
                        <a:t> </a:t>
                      </a:r>
                      <a:endParaRPr lang="en-US" sz="1400" b="1" dirty="0"/>
                    </a:p>
                  </a:txBody>
                  <a:tcPr/>
                </a:tc>
                <a:tc>
                  <a:txBody>
                    <a:bodyPr/>
                    <a:lstStyle/>
                    <a:p>
                      <a:pPr algn="ctr"/>
                      <a:r>
                        <a:rPr lang="id-ID" sz="1400" b="1" dirty="0" smtClean="0"/>
                        <a:t>Pending/ Batal/Gagal</a:t>
                      </a:r>
                      <a:endParaRPr lang="en-US" sz="1400" b="1" dirty="0"/>
                    </a:p>
                  </a:txBody>
                  <a:tcPr/>
                </a:tc>
                <a:tc>
                  <a:txBody>
                    <a:bodyPr/>
                    <a:lstStyle/>
                    <a:p>
                      <a:pPr algn="ctr"/>
                      <a:r>
                        <a:rPr lang="id-ID" sz="1400" b="1" dirty="0" smtClean="0"/>
                        <a:t>On Going</a:t>
                      </a:r>
                      <a:endParaRPr lang="en-US" sz="1400" b="1" dirty="0"/>
                    </a:p>
                  </a:txBody>
                  <a:tcPr/>
                </a:tc>
              </a:tr>
              <a:tr h="621676">
                <a:tc>
                  <a:txBody>
                    <a:bodyPr/>
                    <a:lstStyle/>
                    <a:p>
                      <a:r>
                        <a:rPr lang="id-ID" sz="1400" b="0" dirty="0" smtClean="0">
                          <a:latin typeface="Arial" panose="020B0604020202020204" pitchFamily="34" charset="0"/>
                          <a:cs typeface="Arial" panose="020B0604020202020204" pitchFamily="34" charset="0"/>
                        </a:rPr>
                        <a:t>Jumlah</a:t>
                      </a:r>
                      <a:r>
                        <a:rPr lang="id-ID" sz="1400" b="0" baseline="0" dirty="0" smtClean="0">
                          <a:latin typeface="Arial" panose="020B0604020202020204" pitchFamily="34" charset="0"/>
                          <a:cs typeface="Arial" panose="020B0604020202020204" pitchFamily="34" charset="0"/>
                        </a:rPr>
                        <a:t> paket tender APBD</a:t>
                      </a:r>
                      <a:endParaRPr lang="en-US" sz="1400" b="0" dirty="0">
                        <a:latin typeface="Arial" panose="020B0604020202020204" pitchFamily="34" charset="0"/>
                        <a:cs typeface="Arial" panose="020B0604020202020204" pitchFamily="34" charset="0"/>
                      </a:endParaRPr>
                    </a:p>
                  </a:txBody>
                  <a:tcP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130</a:t>
                      </a:r>
                      <a:r>
                        <a:rPr lang="id-ID" sz="1400" b="0" i="0" u="none" strike="noStrike" baseline="0" dirty="0" smtClean="0">
                          <a:solidFill>
                            <a:srgbClr val="000000"/>
                          </a:solidFill>
                          <a:effectLst/>
                          <a:latin typeface="Arial" panose="020B0604020202020204" pitchFamily="34" charset="0"/>
                          <a:cs typeface="Arial" panose="020B0604020202020204" pitchFamily="34" charset="0"/>
                        </a:rPr>
                        <a:t>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114 Paket </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10 Pkt gagal</a:t>
                      </a:r>
                    </a:p>
                    <a:p>
                      <a:pPr algn="ctr" fontAlgn="ctr"/>
                      <a:r>
                        <a:rPr lang="id-ID" sz="1400" b="0" i="0" u="none" strike="noStrike" baseline="0" dirty="0" smtClean="0">
                          <a:solidFill>
                            <a:srgbClr val="000000"/>
                          </a:solidFill>
                          <a:effectLst/>
                          <a:latin typeface="Arial" panose="020B0604020202020204" pitchFamily="34" charset="0"/>
                          <a:cs typeface="Arial" panose="020B0604020202020204" pitchFamily="34" charset="0"/>
                        </a:rPr>
                        <a:t>4 Pkt rasionalisasi</a:t>
                      </a:r>
                    </a:p>
                    <a:p>
                      <a:pPr algn="ctr" fontAlgn="ctr"/>
                      <a:r>
                        <a:rPr lang="id-ID" sz="1400" b="0" i="0" u="none" strike="noStrike" baseline="0" dirty="0" smtClean="0">
                          <a:solidFill>
                            <a:srgbClr val="000000"/>
                          </a:solidFill>
                          <a:effectLst/>
                          <a:latin typeface="Arial" panose="020B0604020202020204" pitchFamily="34" charset="0"/>
                          <a:cs typeface="Arial" panose="020B0604020202020204" pitchFamily="34" charset="0"/>
                        </a:rPr>
                        <a:t>1 Pkt Pending </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571504">
                <a:tc>
                  <a:txBody>
                    <a:bodyPr/>
                    <a:lstStyle/>
                    <a:p>
                      <a:r>
                        <a:rPr lang="id-ID" sz="1400" b="0" dirty="0" smtClean="0">
                          <a:latin typeface="Arial" panose="020B0604020202020204" pitchFamily="34" charset="0"/>
                          <a:cs typeface="Arial" panose="020B0604020202020204" pitchFamily="34" charset="0"/>
                        </a:rPr>
                        <a:t>Jumlah</a:t>
                      </a:r>
                      <a:r>
                        <a:rPr lang="id-ID" sz="1400" b="0" baseline="0" dirty="0" smtClean="0">
                          <a:latin typeface="Arial" panose="020B0604020202020204" pitchFamily="34" charset="0"/>
                          <a:cs typeface="Arial" panose="020B0604020202020204" pitchFamily="34" charset="0"/>
                        </a:rPr>
                        <a:t> paket penunjukan langsung APBD</a:t>
                      </a:r>
                      <a:endParaRPr lang="en-US" sz="1400" b="0" dirty="0">
                        <a:latin typeface="Arial" panose="020B0604020202020204" pitchFamily="34" charset="0"/>
                        <a:cs typeface="Arial" panose="020B0604020202020204" pitchFamily="34" charset="0"/>
                      </a:endParaRPr>
                    </a:p>
                  </a:txBody>
                  <a:tcP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571504">
                <a:tc>
                  <a:txBody>
                    <a:bodyPr/>
                    <a:lstStyle/>
                    <a:p>
                      <a:r>
                        <a:rPr lang="id-ID" sz="1400" b="0" dirty="0" smtClean="0">
                          <a:latin typeface="Arial" panose="020B0604020202020204" pitchFamily="34" charset="0"/>
                          <a:cs typeface="Arial" panose="020B0604020202020204" pitchFamily="34" charset="0"/>
                        </a:rPr>
                        <a:t>Tender Gagal</a:t>
                      </a:r>
                      <a:r>
                        <a:rPr lang="id-ID" sz="1400" b="0" baseline="0" dirty="0" smtClean="0">
                          <a:latin typeface="Arial" panose="020B0604020202020204" pitchFamily="34" charset="0"/>
                          <a:cs typeface="Arial" panose="020B0604020202020204" pitchFamily="34" charset="0"/>
                        </a:rPr>
                        <a:t> karena t</a:t>
                      </a:r>
                      <a:r>
                        <a:rPr lang="id-ID" sz="1400" b="0" dirty="0" smtClean="0">
                          <a:latin typeface="Arial" panose="020B0604020202020204" pitchFamily="34" charset="0"/>
                          <a:cs typeface="Arial" panose="020B0604020202020204" pitchFamily="34" charset="0"/>
                        </a:rPr>
                        <a:t>idak sesuai persyaratan</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1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428628">
                <a:tc>
                  <a:txBody>
                    <a:bodyPr/>
                    <a:lstStyle/>
                    <a:p>
                      <a:r>
                        <a:rPr lang="id-ID" sz="1400" b="0" dirty="0" smtClean="0">
                          <a:latin typeface="Arial" panose="020B0604020202020204" pitchFamily="34" charset="0"/>
                          <a:cs typeface="Arial" panose="020B0604020202020204" pitchFamily="34" charset="0"/>
                        </a:rPr>
                        <a:t>Hasil lelang/tender ditolak PA/KPA</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7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553410">
                <a:tc>
                  <a:txBody>
                    <a:bodyPr/>
                    <a:lstStyle/>
                    <a:p>
                      <a:r>
                        <a:rPr lang="id-ID" sz="1400" b="0" dirty="0" smtClean="0">
                          <a:latin typeface="Arial" panose="020B0604020202020204" pitchFamily="34" charset="0"/>
                          <a:cs typeface="Arial" panose="020B0604020202020204" pitchFamily="34" charset="0"/>
                        </a:rPr>
                        <a:t>Hasil lelang/tender ditolak PPK</a:t>
                      </a:r>
                      <a:endParaRPr lang="id-ID" sz="1400" b="0" baseline="0" dirty="0" smtClean="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2 Paket</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495002">
                <a:tc>
                  <a:txBody>
                    <a:bodyPr/>
                    <a:lstStyle/>
                    <a:p>
                      <a:r>
                        <a:rPr lang="id-ID" sz="1400" b="0" dirty="0" smtClean="0">
                          <a:latin typeface="Arial" panose="020B0604020202020204" pitchFamily="34" charset="0"/>
                          <a:cs typeface="Arial" panose="020B0604020202020204" pitchFamily="34" charset="0"/>
                        </a:rPr>
                        <a:t>Rasionalisasi anggaran atau</a:t>
                      </a:r>
                      <a:r>
                        <a:rPr lang="id-ID" sz="1400" b="0" baseline="0" dirty="0" smtClean="0">
                          <a:latin typeface="Arial" panose="020B0604020202020204" pitchFamily="34" charset="0"/>
                          <a:cs typeface="Arial" panose="020B0604020202020204" pitchFamily="34" charset="0"/>
                        </a:rPr>
                        <a:t> dipending/dikembalikan ke OPD</a:t>
                      </a:r>
                      <a:endParaRPr lang="en-US" sz="1400" b="0" dirty="0">
                        <a:latin typeface="Arial" panose="020B0604020202020204" pitchFamily="34" charset="0"/>
                        <a:cs typeface="Arial" panose="020B0604020202020204" pitchFamily="34" charset="0"/>
                      </a:endParaRPr>
                    </a:p>
                  </a:txBody>
                  <a:tcPr/>
                </a:tc>
                <a:tc>
                  <a:txBody>
                    <a:bodyPr/>
                    <a:lstStyle/>
                    <a:p>
                      <a:pPr algn="ctr" fontAlgn="ctr"/>
                      <a:r>
                        <a:rPr lang="id-ID" sz="1400" b="0" i="0" u="none" strike="noStrike" dirty="0" smtClean="0">
                          <a:solidFill>
                            <a:srgbClr val="000000"/>
                          </a:solidFill>
                          <a:effectLst/>
                          <a:latin typeface="Arial"/>
                        </a:rPr>
                        <a:t> </a:t>
                      </a:r>
                      <a:endParaRPr lang="en-US" sz="1400" b="0" i="0" u="none" strike="noStrike" dirty="0">
                        <a:solidFill>
                          <a:srgbClr val="000000"/>
                        </a:solidFill>
                        <a:effectLst/>
                        <a:latin typeface="Arial"/>
                      </a:endParaRPr>
                    </a:p>
                  </a:txBody>
                  <a:tcPr marL="9525" marR="9525" marT="9525" marB="0" anchor="ctr"/>
                </a:tc>
                <a:tc>
                  <a:txBody>
                    <a:bodyPr/>
                    <a:lstStyle/>
                    <a:p>
                      <a:pPr algn="ctr" fontAlgn="ctr"/>
                      <a:endParaRPr lang="en-US" sz="1400" b="0" i="0" u="none" strike="noStrike" dirty="0">
                        <a:solidFill>
                          <a:srgbClr val="000000"/>
                        </a:solidFill>
                        <a:effectLst/>
                        <a:latin typeface="Arial"/>
                      </a:endParaRPr>
                    </a:p>
                  </a:txBody>
                  <a:tcPr marL="9525" marR="9525" marT="9525" marB="0" anchor="ctr"/>
                </a:tc>
                <a:tc>
                  <a:txBody>
                    <a:bodyPr/>
                    <a:lstStyle/>
                    <a:p>
                      <a:pPr algn="ctr" fontAlgn="ctr"/>
                      <a:r>
                        <a:rPr lang="id-ID" sz="1400" b="0" i="0" u="none" strike="noStrike" dirty="0" smtClean="0">
                          <a:solidFill>
                            <a:srgbClr val="000000"/>
                          </a:solidFill>
                          <a:effectLst/>
                          <a:latin typeface="Arial"/>
                        </a:rPr>
                        <a:t>4 Pkt Rasionalisasi;</a:t>
                      </a:r>
                    </a:p>
                    <a:p>
                      <a:pPr algn="ctr" fontAlgn="ctr"/>
                      <a:r>
                        <a:rPr lang="id-ID" sz="1400" b="0" i="0" u="none" strike="noStrike" dirty="0" smtClean="0">
                          <a:solidFill>
                            <a:srgbClr val="000000"/>
                          </a:solidFill>
                          <a:effectLst/>
                          <a:latin typeface="Arial"/>
                        </a:rPr>
                        <a:t>1 Pkt Pending (e-purchasing)</a:t>
                      </a:r>
                      <a:endParaRPr lang="en-US" sz="1400" b="0" i="0" u="none" strike="noStrike" dirty="0">
                        <a:solidFill>
                          <a:srgbClr val="000000"/>
                        </a:solidFill>
                        <a:effectLst/>
                        <a:latin typeface="Arial"/>
                      </a:endParaRPr>
                    </a:p>
                  </a:txBody>
                  <a:tcPr marL="9525" marR="9525" marT="9525"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370840">
                <a:tc>
                  <a:txBody>
                    <a:bodyPr/>
                    <a:lstStyle/>
                    <a:p>
                      <a:r>
                        <a:rPr lang="id-ID" sz="1400" b="0" dirty="0" smtClean="0">
                          <a:latin typeface="Arial" panose="020B0604020202020204" pitchFamily="34" charset="0"/>
                          <a:cs typeface="Arial" panose="020B0604020202020204" pitchFamily="34" charset="0"/>
                        </a:rPr>
                        <a:t>Jumlah paket tender</a:t>
                      </a:r>
                      <a:r>
                        <a:rPr lang="id-ID" sz="1400" b="0" baseline="0" dirty="0" smtClean="0">
                          <a:latin typeface="Arial" panose="020B0604020202020204" pitchFamily="34" charset="0"/>
                          <a:cs typeface="Arial" panose="020B0604020202020204" pitchFamily="34" charset="0"/>
                        </a:rPr>
                        <a:t> APBN</a:t>
                      </a:r>
                      <a:endParaRPr lang="en-US" sz="1400" b="0" dirty="0">
                        <a:latin typeface="Arial" panose="020B0604020202020204" pitchFamily="34" charset="0"/>
                        <a:cs typeface="Arial" panose="020B0604020202020204" pitchFamily="34" charset="0"/>
                      </a:endParaRPr>
                    </a:p>
                  </a:txBody>
                  <a:tcPr/>
                </a:tc>
                <a:tc>
                  <a:txBody>
                    <a:bodyPr/>
                    <a:lstStyle/>
                    <a:p>
                      <a:pPr algn="ctr" fontAlgn="ctr"/>
                      <a:r>
                        <a:rPr lang="id-ID" sz="1400" b="0" i="0" u="none" strike="noStrike" dirty="0" smtClean="0">
                          <a:solidFill>
                            <a:srgbClr val="000000"/>
                          </a:solidFill>
                          <a:effectLst/>
                          <a:latin typeface="Arial"/>
                        </a:rPr>
                        <a:t>20 Paket</a:t>
                      </a:r>
                      <a:endParaRPr lang="en-US" sz="1400" b="0" i="0" u="none" strike="noStrike" dirty="0">
                        <a:solidFill>
                          <a:srgbClr val="000000"/>
                        </a:solidFill>
                        <a:effectLst/>
                        <a:latin typeface="Arial"/>
                      </a:endParaRPr>
                    </a:p>
                  </a:txBody>
                  <a:tcPr marL="9525" marR="9525" marT="9525" marB="0" anchor="ctr"/>
                </a:tc>
                <a:tc>
                  <a:txBody>
                    <a:bodyPr/>
                    <a:lstStyle/>
                    <a:p>
                      <a:pPr algn="ctr" fontAlgn="ctr"/>
                      <a:r>
                        <a:rPr lang="id-ID" sz="1400" b="0" i="0" u="none" strike="noStrike" dirty="0" smtClean="0">
                          <a:solidFill>
                            <a:srgbClr val="000000"/>
                          </a:solidFill>
                          <a:effectLst/>
                          <a:latin typeface="Arial"/>
                        </a:rPr>
                        <a:t>14</a:t>
                      </a:r>
                      <a:endParaRPr lang="en-US" sz="1400" b="0" i="0" u="none" strike="noStrike" dirty="0">
                        <a:solidFill>
                          <a:srgbClr val="000000"/>
                        </a:solidFill>
                        <a:effectLst/>
                        <a:latin typeface="Arial"/>
                      </a:endParaRPr>
                    </a:p>
                  </a:txBody>
                  <a:tcPr marL="9525" marR="9525" marT="9525" marB="0" anchor="ctr"/>
                </a:tc>
                <a:tc>
                  <a:txBody>
                    <a:bodyPr/>
                    <a:lstStyle/>
                    <a:p>
                      <a:pPr algn="ctr" fontAlgn="ctr"/>
                      <a:endParaRPr lang="en-US" sz="1400" b="0" i="0" u="none" strike="noStrike" dirty="0">
                        <a:solidFill>
                          <a:srgbClr val="000000"/>
                        </a:solidFill>
                        <a:effectLst/>
                        <a:latin typeface="Arial"/>
                      </a:endParaRPr>
                    </a:p>
                  </a:txBody>
                  <a:tcPr marL="9525" marR="9525" marT="9525" marB="0" anchor="ctr"/>
                </a:tc>
                <a:tc>
                  <a:txBody>
                    <a:bodyPr/>
                    <a:lstStyle/>
                    <a:p>
                      <a:pPr algn="ctr" fontAlgn="ctr"/>
                      <a:r>
                        <a:rPr lang="id-ID" sz="1400" b="0" i="0" u="none" strike="noStrike" dirty="0" smtClean="0">
                          <a:solidFill>
                            <a:srgbClr val="000000"/>
                          </a:solidFill>
                          <a:effectLst/>
                          <a:latin typeface="Arial"/>
                        </a:rPr>
                        <a:t>6 Paket</a:t>
                      </a:r>
                      <a:endParaRPr lang="en-US" sz="1400" b="0" i="0" u="none" strike="noStrike" dirty="0">
                        <a:solidFill>
                          <a:srgbClr val="000000"/>
                        </a:solidFill>
                        <a:effectLst/>
                        <a:latin typeface="Arial"/>
                      </a:endParaRPr>
                    </a:p>
                  </a:txBody>
                  <a:tcPr marL="9525" marR="9525" marT="9525" marB="0" anchor="ctr"/>
                </a:tc>
              </a:tr>
            </a:tbl>
          </a:graphicData>
        </a:graphic>
      </p:graphicFrame>
    </p:spTree>
    <p:extLst>
      <p:ext uri="{BB962C8B-B14F-4D97-AF65-F5344CB8AC3E}">
        <p14:creationId xmlns:p14="http://schemas.microsoft.com/office/powerpoint/2010/main" xmlns="" val="14214221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4300" y="1384042"/>
            <a:ext cx="8572500" cy="4770537"/>
          </a:xfrm>
          <a:prstGeom prst="rect">
            <a:avLst/>
          </a:prstGeom>
          <a:noFill/>
        </p:spPr>
        <p:txBody>
          <a:bodyPr wrap="square" rtlCol="0">
            <a:spAutoFit/>
          </a:bodyPr>
          <a:lstStyle/>
          <a:p>
            <a:pPr marL="342900" indent="-342900" algn="just">
              <a:buAutoNum type="arabicPeriod"/>
            </a:pPr>
            <a:r>
              <a:rPr lang="id-ID" sz="1600" dirty="0" smtClean="0"/>
              <a:t>Undang-undang </a:t>
            </a:r>
            <a:r>
              <a:rPr lang="id-ID" sz="1600" dirty="0"/>
              <a:t>Nomor 28 Tahun 1999 tentang Penyelenggara Negara yang Bersih dan Bebas dari Korupsi, Kolusi dan Nepotisme (Lembaran Negara Republik Indonesia Tahun 1999 Nomor 75, Tambahan Lembaran Negara Republik Indonesia Nomor 3851);</a:t>
            </a:r>
            <a:endParaRPr lang="en-US" sz="1600" dirty="0"/>
          </a:p>
          <a:p>
            <a:pPr marL="342900" indent="-342900" algn="just">
              <a:buAutoNum type="arabicPeriod"/>
            </a:pPr>
            <a:endParaRPr lang="en-US" sz="1600" dirty="0"/>
          </a:p>
          <a:p>
            <a:pPr marL="342900" indent="-342900" algn="just">
              <a:buAutoNum type="arabicPeriod"/>
            </a:pPr>
            <a:r>
              <a:rPr lang="id-ID" sz="1600" dirty="0"/>
              <a:t>Undang-undang Nomor </a:t>
            </a:r>
            <a:r>
              <a:rPr lang="en-US" sz="1600" dirty="0"/>
              <a:t>05</a:t>
            </a:r>
            <a:r>
              <a:rPr lang="id-ID" sz="1600" dirty="0"/>
              <a:t> Tahun </a:t>
            </a:r>
            <a:r>
              <a:rPr lang="en-US" sz="1600" dirty="0"/>
              <a:t>1999</a:t>
            </a:r>
            <a:r>
              <a:rPr lang="id-ID" sz="1600" dirty="0"/>
              <a:t> tentang </a:t>
            </a:r>
            <a:r>
              <a:rPr lang="en-US" sz="1600" dirty="0" err="1"/>
              <a:t>Larangan</a:t>
            </a:r>
            <a:r>
              <a:rPr lang="en-US" sz="1600" dirty="0"/>
              <a:t> </a:t>
            </a:r>
            <a:r>
              <a:rPr lang="en-US" sz="1600" dirty="0" err="1"/>
              <a:t>Praktek</a:t>
            </a:r>
            <a:r>
              <a:rPr lang="en-US" sz="1600" dirty="0"/>
              <a:t> </a:t>
            </a:r>
            <a:r>
              <a:rPr lang="en-US" sz="1600" dirty="0" err="1"/>
              <a:t>Monopoli</a:t>
            </a:r>
            <a:r>
              <a:rPr lang="en-US" sz="1600" dirty="0"/>
              <a:t> </a:t>
            </a:r>
            <a:r>
              <a:rPr lang="en-US" sz="1600" dirty="0" err="1"/>
              <a:t>dan</a:t>
            </a:r>
            <a:r>
              <a:rPr lang="en-US" sz="1600" dirty="0"/>
              <a:t> </a:t>
            </a:r>
            <a:r>
              <a:rPr lang="en-US" sz="1600" dirty="0" err="1"/>
              <a:t>Persaingan</a:t>
            </a:r>
            <a:r>
              <a:rPr lang="en-US" sz="1600" dirty="0"/>
              <a:t> Usaha </a:t>
            </a:r>
            <a:r>
              <a:rPr lang="en-US" sz="1600" dirty="0" err="1"/>
              <a:t>Tidak</a:t>
            </a:r>
            <a:r>
              <a:rPr lang="en-US" sz="1600" dirty="0"/>
              <a:t> </a:t>
            </a:r>
            <a:r>
              <a:rPr lang="en-US" sz="1600" dirty="0" err="1"/>
              <a:t>Sehat</a:t>
            </a:r>
            <a:r>
              <a:rPr lang="en-US" sz="1600" dirty="0"/>
              <a:t> </a:t>
            </a:r>
            <a:r>
              <a:rPr lang="id-ID" sz="1600" dirty="0"/>
              <a:t>(Lembaran Negara Republik Indonesia Tahun </a:t>
            </a:r>
            <a:r>
              <a:rPr lang="en-US" sz="1600" dirty="0"/>
              <a:t>1999</a:t>
            </a:r>
            <a:r>
              <a:rPr lang="id-ID" sz="1600" dirty="0"/>
              <a:t> Nomor </a:t>
            </a:r>
            <a:r>
              <a:rPr lang="en-US" sz="1600" dirty="0"/>
              <a:t>33</a:t>
            </a:r>
            <a:r>
              <a:rPr lang="id-ID" sz="1600" dirty="0"/>
              <a:t>, Tambahan Lembaran Negara Republik Indonesia Nomor </a:t>
            </a:r>
            <a:r>
              <a:rPr lang="en-US" sz="1600" dirty="0"/>
              <a:t>3817</a:t>
            </a:r>
            <a:r>
              <a:rPr lang="id-ID" sz="1600" dirty="0" smtClean="0"/>
              <a:t>);</a:t>
            </a:r>
            <a:endParaRPr lang="en-US" sz="1600" dirty="0" smtClean="0"/>
          </a:p>
          <a:p>
            <a:pPr algn="just"/>
            <a:endParaRPr lang="en-US" sz="1600" dirty="0" smtClean="0"/>
          </a:p>
          <a:p>
            <a:pPr marL="342900" indent="-342900" algn="just">
              <a:buFont typeface="+mj-lt"/>
              <a:buAutoNum type="arabicPeriod" startAt="4"/>
            </a:pPr>
            <a:r>
              <a:rPr lang="id-ID" sz="1600" dirty="0"/>
              <a:t>Undang-undang Nomor </a:t>
            </a:r>
            <a:r>
              <a:rPr lang="en-US" sz="1600" dirty="0"/>
              <a:t>11</a:t>
            </a:r>
            <a:r>
              <a:rPr lang="id-ID" sz="1600" dirty="0"/>
              <a:t> Tahun 200</a:t>
            </a:r>
            <a:r>
              <a:rPr lang="en-US" sz="1600" dirty="0"/>
              <a:t>8</a:t>
            </a:r>
            <a:r>
              <a:rPr lang="id-ID" sz="1600" dirty="0"/>
              <a:t> tentang </a:t>
            </a:r>
            <a:r>
              <a:rPr lang="en-US" sz="1600" dirty="0" err="1"/>
              <a:t>Informasi</a:t>
            </a:r>
            <a:r>
              <a:rPr lang="en-US" sz="1600" dirty="0"/>
              <a:t> </a:t>
            </a:r>
            <a:r>
              <a:rPr lang="en-US" sz="1600" dirty="0" err="1"/>
              <a:t>dan</a:t>
            </a:r>
            <a:r>
              <a:rPr lang="en-US" sz="1600" dirty="0"/>
              <a:t> </a:t>
            </a:r>
            <a:r>
              <a:rPr lang="en-US" sz="1600" dirty="0" err="1"/>
              <a:t>Transaksi</a:t>
            </a:r>
            <a:r>
              <a:rPr lang="en-US" sz="1600" dirty="0"/>
              <a:t> </a:t>
            </a:r>
            <a:r>
              <a:rPr lang="en-US" sz="1600" dirty="0" err="1"/>
              <a:t>Elektronik</a:t>
            </a:r>
            <a:r>
              <a:rPr lang="en-US" sz="1600" dirty="0"/>
              <a:t> </a:t>
            </a:r>
            <a:r>
              <a:rPr lang="id-ID" sz="1600" dirty="0"/>
              <a:t>(Lembaran Negara Republik Indonesia Tahun 200</a:t>
            </a:r>
            <a:r>
              <a:rPr lang="en-US" sz="1600" dirty="0"/>
              <a:t>8</a:t>
            </a:r>
            <a:r>
              <a:rPr lang="id-ID" sz="1600" dirty="0"/>
              <a:t> Nomor </a:t>
            </a:r>
            <a:r>
              <a:rPr lang="en-US" sz="1600" dirty="0"/>
              <a:t>58</a:t>
            </a:r>
            <a:r>
              <a:rPr lang="id-ID" sz="1600" dirty="0"/>
              <a:t>, Tambahan Lembaran Negara Republik Indonesia Nomor 4</a:t>
            </a:r>
            <a:r>
              <a:rPr lang="en-US" sz="1600" dirty="0"/>
              <a:t>843</a:t>
            </a:r>
            <a:r>
              <a:rPr lang="id-ID" sz="1600" dirty="0"/>
              <a:t>);</a:t>
            </a:r>
            <a:endParaRPr lang="en-US" sz="1600" dirty="0"/>
          </a:p>
          <a:p>
            <a:pPr marL="342900" indent="-342900" algn="just">
              <a:buFont typeface="+mj-lt"/>
              <a:buAutoNum type="arabicPeriod" startAt="4"/>
            </a:pPr>
            <a:endParaRPr lang="en-US" sz="1600" dirty="0"/>
          </a:p>
          <a:p>
            <a:pPr marL="342900" indent="-342900" algn="just">
              <a:buFont typeface="+mj-lt"/>
              <a:buAutoNum type="arabicPeriod" startAt="4"/>
            </a:pPr>
            <a:r>
              <a:rPr lang="en-US" sz="1600" dirty="0" err="1"/>
              <a:t>Peraturan</a:t>
            </a:r>
            <a:r>
              <a:rPr lang="en-US" sz="1600" dirty="0"/>
              <a:t> </a:t>
            </a:r>
            <a:r>
              <a:rPr lang="en-US" sz="1600" dirty="0" err="1"/>
              <a:t>Presiden</a:t>
            </a:r>
            <a:r>
              <a:rPr lang="en-US" sz="1600" dirty="0"/>
              <a:t> No. </a:t>
            </a:r>
            <a:r>
              <a:rPr lang="en-US" sz="1600" dirty="0" smtClean="0"/>
              <a:t>16 </a:t>
            </a:r>
            <a:r>
              <a:rPr lang="en-US" sz="1600" dirty="0" err="1"/>
              <a:t>Tahun</a:t>
            </a:r>
            <a:r>
              <a:rPr lang="en-US" sz="1600" dirty="0"/>
              <a:t> </a:t>
            </a:r>
            <a:r>
              <a:rPr lang="en-US" sz="1600" dirty="0" smtClean="0"/>
              <a:t>2018 </a:t>
            </a:r>
            <a:r>
              <a:rPr lang="en-US" sz="1600" dirty="0" err="1"/>
              <a:t>tentang</a:t>
            </a:r>
            <a:r>
              <a:rPr lang="en-US" sz="1600" dirty="0"/>
              <a:t> </a:t>
            </a:r>
            <a:r>
              <a:rPr lang="en-US" sz="1600" dirty="0" err="1"/>
              <a:t>Pengadaan</a:t>
            </a:r>
            <a:r>
              <a:rPr lang="en-US" sz="1600" dirty="0"/>
              <a:t> </a:t>
            </a:r>
            <a:r>
              <a:rPr lang="en-US" sz="1600" dirty="0" err="1"/>
              <a:t>Barang</a:t>
            </a:r>
            <a:r>
              <a:rPr lang="en-US" sz="1600" dirty="0"/>
              <a:t>/</a:t>
            </a:r>
            <a:r>
              <a:rPr lang="en-US" sz="1600" dirty="0" err="1"/>
              <a:t>Jasa</a:t>
            </a:r>
            <a:r>
              <a:rPr lang="en-US" sz="1600" dirty="0"/>
              <a:t> </a:t>
            </a:r>
            <a:r>
              <a:rPr lang="en-US" sz="1600" dirty="0" err="1" smtClean="0"/>
              <a:t>Pemerintah</a:t>
            </a:r>
            <a:r>
              <a:rPr lang="en-US" sz="1600" dirty="0" smtClean="0"/>
              <a:t>;</a:t>
            </a:r>
            <a:endParaRPr lang="en-US" sz="1600" dirty="0"/>
          </a:p>
          <a:p>
            <a:pPr marL="342900" indent="-342900" algn="just">
              <a:buFont typeface="+mj-lt"/>
              <a:buAutoNum type="arabicPeriod" startAt="4"/>
            </a:pPr>
            <a:endParaRPr lang="en-US" sz="1600" dirty="0"/>
          </a:p>
          <a:p>
            <a:pPr marL="342900" indent="-342900" algn="just">
              <a:buFont typeface="+mj-lt"/>
              <a:buAutoNum type="arabicPeriod" startAt="4"/>
            </a:pPr>
            <a:r>
              <a:rPr lang="en-US" sz="1600" dirty="0" err="1" smtClean="0"/>
              <a:t>Peraturan</a:t>
            </a:r>
            <a:r>
              <a:rPr lang="en-US" sz="1600" dirty="0" smtClean="0"/>
              <a:t> </a:t>
            </a:r>
            <a:r>
              <a:rPr lang="en-US" sz="1600" dirty="0" err="1"/>
              <a:t>Gubernur</a:t>
            </a:r>
            <a:r>
              <a:rPr lang="en-US" sz="1600" dirty="0"/>
              <a:t>  No. 56 </a:t>
            </a:r>
            <a:r>
              <a:rPr lang="en-US" sz="1600" dirty="0" err="1"/>
              <a:t>Tahun</a:t>
            </a:r>
            <a:r>
              <a:rPr lang="en-US" sz="1600" dirty="0"/>
              <a:t> 2016 </a:t>
            </a:r>
            <a:r>
              <a:rPr lang="en-US" sz="1600" dirty="0" err="1"/>
              <a:t>Tentang</a:t>
            </a:r>
            <a:r>
              <a:rPr lang="en-US" sz="1600" dirty="0"/>
              <a:t> SOTK </a:t>
            </a:r>
            <a:r>
              <a:rPr lang="en-US" sz="1600" dirty="0" err="1"/>
              <a:t>Sekretariat</a:t>
            </a:r>
            <a:r>
              <a:rPr lang="en-US" sz="1600" dirty="0"/>
              <a:t> Daerah  </a:t>
            </a:r>
            <a:r>
              <a:rPr lang="en-US" sz="1600" dirty="0" err="1"/>
              <a:t>Provinsi</a:t>
            </a:r>
            <a:r>
              <a:rPr lang="en-US" sz="1600" dirty="0"/>
              <a:t> </a:t>
            </a:r>
            <a:r>
              <a:rPr lang="en-US" sz="1600" dirty="0" err="1"/>
              <a:t>Kepulauan</a:t>
            </a:r>
            <a:r>
              <a:rPr lang="en-US" sz="1600" dirty="0"/>
              <a:t> Bangka </a:t>
            </a:r>
            <a:r>
              <a:rPr lang="en-US" sz="1600" dirty="0" smtClean="0"/>
              <a:t>Belitung</a:t>
            </a:r>
          </a:p>
          <a:p>
            <a:pPr marL="342900" indent="-342900" algn="just"/>
            <a:endParaRPr lang="en-US" sz="1600" dirty="0" smtClean="0"/>
          </a:p>
          <a:p>
            <a:pPr marL="342900" indent="-342900" algn="just">
              <a:buFont typeface="+mj-lt"/>
              <a:buAutoNum type="arabicPeriod" startAt="4"/>
            </a:pPr>
            <a:r>
              <a:rPr lang="en-US" sz="1600" dirty="0" err="1" smtClean="0"/>
              <a:t>Peraturan</a:t>
            </a:r>
            <a:r>
              <a:rPr lang="en-US" sz="1600" dirty="0" smtClean="0"/>
              <a:t> </a:t>
            </a:r>
            <a:r>
              <a:rPr lang="en-US" sz="1600" dirty="0" err="1" smtClean="0"/>
              <a:t>Gubernur</a:t>
            </a:r>
            <a:r>
              <a:rPr lang="en-US" sz="1600" dirty="0" smtClean="0"/>
              <a:t> No 46 </a:t>
            </a:r>
            <a:r>
              <a:rPr lang="en-US" sz="1600" dirty="0" err="1" smtClean="0"/>
              <a:t>Tahun</a:t>
            </a:r>
            <a:r>
              <a:rPr lang="en-US" sz="1600" dirty="0" smtClean="0"/>
              <a:t> 2018 </a:t>
            </a:r>
            <a:r>
              <a:rPr lang="en-US" sz="1600" dirty="0" err="1" smtClean="0"/>
              <a:t>tentang</a:t>
            </a:r>
            <a:r>
              <a:rPr lang="en-US" sz="1600" dirty="0" smtClean="0"/>
              <a:t> </a:t>
            </a:r>
            <a:r>
              <a:rPr lang="en-US" sz="1600" dirty="0" err="1" smtClean="0"/>
              <a:t>Kode</a:t>
            </a:r>
            <a:r>
              <a:rPr lang="en-US" sz="1600" dirty="0" smtClean="0"/>
              <a:t> </a:t>
            </a:r>
            <a:r>
              <a:rPr lang="en-US" sz="1600" dirty="0" err="1" smtClean="0"/>
              <a:t>Etik</a:t>
            </a:r>
            <a:r>
              <a:rPr lang="en-US" sz="1600" dirty="0" smtClean="0"/>
              <a:t> </a:t>
            </a:r>
            <a:r>
              <a:rPr lang="en-US" sz="1600" dirty="0" err="1" smtClean="0"/>
              <a:t>Personil</a:t>
            </a:r>
            <a:r>
              <a:rPr lang="en-US" sz="1600" dirty="0" smtClean="0"/>
              <a:t> Biro </a:t>
            </a:r>
            <a:r>
              <a:rPr lang="en-US" sz="1600" dirty="0" err="1" smtClean="0"/>
              <a:t>Layanan</a:t>
            </a:r>
            <a:r>
              <a:rPr lang="en-US" sz="1600" dirty="0" smtClean="0"/>
              <a:t> </a:t>
            </a:r>
            <a:r>
              <a:rPr lang="en-US" sz="1600" dirty="0" err="1" smtClean="0"/>
              <a:t>Pengadaan</a:t>
            </a:r>
            <a:r>
              <a:rPr lang="en-US" sz="1600" dirty="0" smtClean="0"/>
              <a:t> </a:t>
            </a:r>
            <a:r>
              <a:rPr lang="en-US" sz="1600" dirty="0" err="1" smtClean="0"/>
              <a:t>Setda</a:t>
            </a:r>
            <a:r>
              <a:rPr lang="en-US" sz="1600" dirty="0" smtClean="0"/>
              <a:t> </a:t>
            </a:r>
            <a:r>
              <a:rPr lang="en-US" sz="1600" dirty="0" err="1" smtClean="0"/>
              <a:t>Provinsi</a:t>
            </a:r>
            <a:r>
              <a:rPr lang="en-US" sz="1600" dirty="0" smtClean="0"/>
              <a:t> </a:t>
            </a:r>
            <a:r>
              <a:rPr lang="en-US" sz="1600" dirty="0" err="1" smtClean="0"/>
              <a:t>Kepulauan</a:t>
            </a:r>
            <a:r>
              <a:rPr lang="en-US" sz="1600" dirty="0" smtClean="0"/>
              <a:t> Bangka Belitung</a:t>
            </a:r>
            <a:endParaRPr lang="en-US" sz="1600" dirty="0"/>
          </a:p>
        </p:txBody>
      </p:sp>
      <p:sp>
        <p:nvSpPr>
          <p:cNvPr id="13" name="Rectangle 12"/>
          <p:cNvSpPr/>
          <p:nvPr/>
        </p:nvSpPr>
        <p:spPr>
          <a:xfrm>
            <a:off x="0" y="285728"/>
            <a:ext cx="9144000"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Dasar</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Hukum</a:t>
            </a:r>
            <a:endPar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endParaRPr>
          </a:p>
        </p:txBody>
      </p:sp>
    </p:spTree>
    <p:extLst>
      <p:ext uri="{BB962C8B-B14F-4D97-AF65-F5344CB8AC3E}">
        <p14:creationId xmlns:p14="http://schemas.microsoft.com/office/powerpoint/2010/main" xmlns="" val="41894204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428596" y="34635"/>
            <a:ext cx="8382000" cy="1219200"/>
            <a:chOff x="428596" y="34635"/>
            <a:chExt cx="8382000" cy="1219200"/>
          </a:xfrm>
        </p:grpSpPr>
        <p:sp>
          <p:nvSpPr>
            <p:cNvPr id="6" name="Rectangle 5"/>
            <p:cNvSpPr/>
            <p:nvPr/>
          </p:nvSpPr>
          <p:spPr>
            <a:xfrm>
              <a:off x="428596" y="228600"/>
              <a:ext cx="8382000"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id-ID" sz="4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Tantangan pemilihan penyedia </a:t>
              </a:r>
              <a:r>
                <a:rPr lang="en-US" sz="44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6636" y="34635"/>
              <a:ext cx="2709333" cy="1219200"/>
            </a:xfrm>
            <a:prstGeom prst="rect">
              <a:avLst/>
            </a:prstGeom>
          </p:spPr>
        </p:pic>
      </p:grpSp>
      <p:graphicFrame>
        <p:nvGraphicFramePr>
          <p:cNvPr id="8" name="Table 7"/>
          <p:cNvGraphicFramePr>
            <a:graphicFrameLocks noGrp="1"/>
          </p:cNvGraphicFramePr>
          <p:nvPr>
            <p:extLst>
              <p:ext uri="{D42A27DB-BD31-4B8C-83A1-F6EECF244321}">
                <p14:modId xmlns:p14="http://schemas.microsoft.com/office/powerpoint/2010/main" xmlns="" val="376347487"/>
              </p:ext>
            </p:extLst>
          </p:nvPr>
        </p:nvGraphicFramePr>
        <p:xfrm>
          <a:off x="228600" y="1214422"/>
          <a:ext cx="8610600" cy="5119098"/>
        </p:xfrm>
        <a:graphic>
          <a:graphicData uri="http://schemas.openxmlformats.org/drawingml/2006/table">
            <a:tbl>
              <a:tblPr firstRow="1" bandRow="1">
                <a:tableStyleId>{5C22544A-7EE6-4342-B048-85BDC9FD1C3A}</a:tableStyleId>
              </a:tblPr>
              <a:tblGrid>
                <a:gridCol w="2590800"/>
                <a:gridCol w="1966914"/>
                <a:gridCol w="2000264"/>
                <a:gridCol w="2052622"/>
              </a:tblGrid>
              <a:tr h="370840">
                <a:tc rowSpan="2">
                  <a:txBody>
                    <a:bodyPr/>
                    <a:lstStyle/>
                    <a:p>
                      <a:pPr algn="ctr"/>
                      <a:endParaRPr lang="en-US" sz="1600" dirty="0" smtClean="0"/>
                    </a:p>
                    <a:p>
                      <a:pPr algn="ctr"/>
                      <a:r>
                        <a:rPr lang="id-ID" sz="1600" dirty="0" smtClean="0"/>
                        <a:t>Uraian</a:t>
                      </a:r>
                      <a:endParaRPr lang="en-US" sz="1600" dirty="0"/>
                    </a:p>
                  </a:txBody>
                  <a:tcPr/>
                </a:tc>
                <a:tc gridSpan="3">
                  <a:txBody>
                    <a:bodyPr/>
                    <a:lstStyle/>
                    <a:p>
                      <a:pPr algn="ctr"/>
                      <a:r>
                        <a:rPr lang="id-ID" sz="1600" dirty="0" smtClean="0"/>
                        <a:t>Proses Pengadaan Barang/Jasa </a:t>
                      </a:r>
                      <a:r>
                        <a:rPr lang="id-ID" sz="1600" baseline="0" dirty="0" smtClean="0"/>
                        <a:t> T.A 2018 (23/10/2018)</a:t>
                      </a:r>
                      <a:endParaRPr lang="en-US" sz="1600" dirty="0"/>
                    </a:p>
                  </a:txBody>
                  <a:tcPr/>
                </a:tc>
                <a:tc hMerge="1">
                  <a:txBody>
                    <a:bodyPr/>
                    <a:lstStyle/>
                    <a:p>
                      <a:pPr algn="ctr"/>
                      <a:endParaRPr lang="en-US" sz="1600" dirty="0"/>
                    </a:p>
                  </a:txBody>
                  <a:tcPr/>
                </a:tc>
                <a:tc hMerge="1">
                  <a:txBody>
                    <a:bodyPr/>
                    <a:lstStyle/>
                    <a:p>
                      <a:pPr algn="ctr"/>
                      <a:endParaRPr lang="en-US" sz="1600" dirty="0"/>
                    </a:p>
                  </a:txBody>
                  <a:tcPr/>
                </a:tc>
              </a:tr>
              <a:tr h="370840">
                <a:tc vMerge="1">
                  <a:txBody>
                    <a:bodyPr/>
                    <a:lstStyle/>
                    <a:p>
                      <a:endParaRPr lang="en-US" dirty="0"/>
                    </a:p>
                  </a:txBody>
                  <a:tcPr/>
                </a:tc>
                <a:tc>
                  <a:txBody>
                    <a:bodyPr/>
                    <a:lstStyle/>
                    <a:p>
                      <a:pPr algn="ctr"/>
                      <a:r>
                        <a:rPr lang="id-ID" sz="1400" b="1" baseline="0" dirty="0" smtClean="0"/>
                        <a:t>OPD</a:t>
                      </a:r>
                      <a:endParaRPr lang="en-US" sz="1400" b="1" dirty="0"/>
                    </a:p>
                  </a:txBody>
                  <a:tcPr/>
                </a:tc>
                <a:tc>
                  <a:txBody>
                    <a:bodyPr/>
                    <a:lstStyle/>
                    <a:p>
                      <a:pPr algn="ctr"/>
                      <a:r>
                        <a:rPr lang="id-ID" sz="1400" b="1" dirty="0" smtClean="0"/>
                        <a:t>PPK</a:t>
                      </a:r>
                      <a:endParaRPr lang="en-US" sz="1400" b="1" dirty="0"/>
                    </a:p>
                  </a:txBody>
                  <a:tcPr/>
                </a:tc>
                <a:tc>
                  <a:txBody>
                    <a:bodyPr/>
                    <a:lstStyle/>
                    <a:p>
                      <a:pPr algn="ctr"/>
                      <a:r>
                        <a:rPr lang="id-ID" sz="1400" b="1" dirty="0" smtClean="0"/>
                        <a:t>ULP/POKJA</a:t>
                      </a:r>
                      <a:endParaRPr lang="en-US" sz="1400" b="1" dirty="0"/>
                    </a:p>
                  </a:txBody>
                  <a:tcPr/>
                </a:tc>
              </a:tr>
              <a:tr h="1044270">
                <a:tc>
                  <a:txBody>
                    <a:bodyPr/>
                    <a:lstStyle/>
                    <a:p>
                      <a:r>
                        <a:rPr lang="id-ID" sz="1400" b="0" dirty="0" smtClean="0">
                          <a:latin typeface="Arial" panose="020B0604020202020204" pitchFamily="34" charset="0"/>
                          <a:cs typeface="Arial" panose="020B0604020202020204" pitchFamily="34" charset="0"/>
                        </a:rPr>
                        <a:t>Perencanaan </a:t>
                      </a:r>
                      <a:r>
                        <a:rPr kumimoji="0" lang="id-ID" sz="1400" b="0" i="0" u="none" strike="noStrike" kern="1200" dirty="0" smtClean="0">
                          <a:solidFill>
                            <a:srgbClr val="000000"/>
                          </a:solidFill>
                          <a:effectLst/>
                          <a:latin typeface="Arial" panose="020B0604020202020204" pitchFamily="34" charset="0"/>
                          <a:ea typeface="+mn-ea"/>
                          <a:cs typeface="Arial" panose="020B0604020202020204" pitchFamily="34" charset="0"/>
                        </a:rPr>
                        <a:t>dan</a:t>
                      </a:r>
                      <a:r>
                        <a:rPr lang="id-ID" sz="1400" b="0" dirty="0" smtClean="0">
                          <a:latin typeface="Arial" panose="020B0604020202020204" pitchFamily="34" charset="0"/>
                          <a:cs typeface="Arial" panose="020B0604020202020204" pitchFamily="34" charset="0"/>
                        </a:rPr>
                        <a:t> anggaran</a:t>
                      </a:r>
                      <a:endParaRPr lang="en-US" sz="1400" b="0" dirty="0">
                        <a:latin typeface="Arial" panose="020B0604020202020204" pitchFamily="34" charset="0"/>
                        <a:cs typeface="Arial" panose="020B0604020202020204" pitchFamily="34" charset="0"/>
                      </a:endParaRPr>
                    </a:p>
                  </a:txBody>
                  <a:tcP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BELUM OPTIMALNYA</a:t>
                      </a:r>
                      <a:r>
                        <a:rPr lang="id-ID" sz="1400" b="0" i="0" u="none" strike="noStrike" baseline="0" dirty="0" smtClean="0">
                          <a:solidFill>
                            <a:srgbClr val="000000"/>
                          </a:solidFill>
                          <a:effectLst/>
                          <a:latin typeface="Arial" panose="020B0604020202020204" pitchFamily="34" charset="0"/>
                          <a:cs typeface="Arial" panose="020B0604020202020204" pitchFamily="34" charset="0"/>
                        </a:rPr>
                        <a:t> IDENTIFIKASI KEBUTUHAN &amp; PENYEDIA</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tabLst>
                          <a:tab pos="1433513" algn="l"/>
                        </a:tabLst>
                      </a:pP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1047132">
                <a:tc>
                  <a:txBody>
                    <a:bodyPr/>
                    <a:lstStyle/>
                    <a:p>
                      <a:r>
                        <a:rPr lang="id-ID" sz="1400" b="0" dirty="0" smtClean="0">
                          <a:latin typeface="Arial" panose="020B0604020202020204" pitchFamily="34" charset="0"/>
                          <a:cs typeface="Arial" panose="020B0604020202020204" pitchFamily="34" charset="0"/>
                        </a:rPr>
                        <a:t>Persiapan pengadaan</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KETEPATAN</a:t>
                      </a:r>
                      <a:r>
                        <a:rPr lang="id-ID" sz="1400" b="0" i="0" u="none" strike="noStrike" baseline="0" dirty="0" smtClean="0">
                          <a:solidFill>
                            <a:srgbClr val="000000"/>
                          </a:solidFill>
                          <a:effectLst/>
                          <a:latin typeface="Arial" panose="020B0604020202020204" pitchFamily="34" charset="0"/>
                          <a:cs typeface="Arial" panose="020B0604020202020204" pitchFamily="34" charset="0"/>
                        </a:rPr>
                        <a:t> WAKTU DAN PERSYARATAN TEKNIS</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571504">
                <a:tc>
                  <a:txBody>
                    <a:bodyPr/>
                    <a:lstStyle/>
                    <a:p>
                      <a:r>
                        <a:rPr lang="id-ID" sz="1400" b="0" dirty="0" smtClean="0">
                          <a:latin typeface="Arial" panose="020B0604020202020204" pitchFamily="34" charset="0"/>
                          <a:cs typeface="Arial" panose="020B0604020202020204" pitchFamily="34" charset="0"/>
                        </a:rPr>
                        <a:t>Pemilihan</a:t>
                      </a:r>
                      <a:r>
                        <a:rPr lang="id-ID" sz="1400" b="0" baseline="0" dirty="0" smtClean="0">
                          <a:latin typeface="Arial" panose="020B0604020202020204" pitchFamily="34" charset="0"/>
                          <a:cs typeface="Arial" panose="020B0604020202020204" pitchFamily="34" charset="0"/>
                        </a:rPr>
                        <a:t> penyedia</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SYARAT PADA DOKUMEN PERSIAPAN</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SYARAT</a:t>
                      </a:r>
                      <a:r>
                        <a:rPr lang="id-ID" sz="1400" b="0" i="0" u="none" strike="noStrike" baseline="0" dirty="0" smtClean="0">
                          <a:solidFill>
                            <a:srgbClr val="000000"/>
                          </a:solidFill>
                          <a:effectLst/>
                          <a:latin typeface="Arial" panose="020B0604020202020204" pitchFamily="34" charset="0"/>
                          <a:cs typeface="Arial" panose="020B0604020202020204" pitchFamily="34" charset="0"/>
                        </a:rPr>
                        <a:t> PADA DOKUMEN TENDER</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785818">
                <a:tc>
                  <a:txBody>
                    <a:bodyPr/>
                    <a:lstStyle/>
                    <a:p>
                      <a:r>
                        <a:rPr lang="id-ID" sz="1400" b="0" dirty="0" smtClean="0">
                          <a:latin typeface="Arial" panose="020B0604020202020204" pitchFamily="34" charset="0"/>
                          <a:cs typeface="Arial" panose="020B0604020202020204" pitchFamily="34" charset="0"/>
                        </a:rPr>
                        <a:t>Penandatanganan</a:t>
                      </a:r>
                      <a:r>
                        <a:rPr lang="id-ID" sz="1400" b="0" baseline="0" dirty="0" smtClean="0">
                          <a:latin typeface="Arial" panose="020B0604020202020204" pitchFamily="34" charset="0"/>
                          <a:cs typeface="Arial" panose="020B0604020202020204" pitchFamily="34" charset="0"/>
                        </a:rPr>
                        <a:t> kontrak</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TIDAK MENERIMA HASIL PEMILIHAN</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HASIL TIDAK DITERIMA</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r h="928694">
                <a:tc>
                  <a:txBody>
                    <a:bodyPr/>
                    <a:lstStyle/>
                    <a:p>
                      <a:r>
                        <a:rPr lang="id-ID" sz="1400" b="0" dirty="0" smtClean="0">
                          <a:latin typeface="Arial" panose="020B0604020202020204" pitchFamily="34" charset="0"/>
                          <a:cs typeface="Arial" panose="020B0604020202020204" pitchFamily="34" charset="0"/>
                        </a:rPr>
                        <a:t>SDM</a:t>
                      </a:r>
                      <a:endParaRPr lang="en-US" sz="1400" b="0" dirty="0">
                        <a:latin typeface="Arial" panose="020B0604020202020204" pitchFamily="34" charset="0"/>
                        <a:cs typeface="Arial" panose="020B0604020202020204" pitchFamily="34" charset="0"/>
                      </a:endParaRPr>
                    </a:p>
                  </a:txBody>
                  <a:tcPr/>
                </a:tc>
                <a:tc>
                  <a:txBody>
                    <a:bodyPr/>
                    <a:lstStyle/>
                    <a:p>
                      <a:pPr algn="ctr" fontAlgn="ct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BELUM MEMILIKI KOMPETENSI SESUAI PERPRES 16</a:t>
                      </a:r>
                      <a:r>
                        <a:rPr lang="en-US" sz="1400" b="0" i="0" u="none" strike="noStrike" dirty="0" smtClean="0">
                          <a:solidFill>
                            <a:srgbClr val="000000"/>
                          </a:solidFill>
                          <a:effectLst/>
                          <a:latin typeface="Arial" panose="020B0604020202020204" pitchFamily="34" charset="0"/>
                          <a:cs typeface="Arial" panose="020B0604020202020204" pitchFamily="34" charset="0"/>
                        </a:rPr>
                        <a:t>/20</a:t>
                      </a:r>
                      <a:r>
                        <a:rPr lang="id-ID" sz="1400" b="0" i="0" u="none" strike="noStrike" dirty="0" smtClean="0">
                          <a:solidFill>
                            <a:srgbClr val="000000"/>
                          </a:solidFill>
                          <a:effectLst/>
                          <a:latin typeface="Arial" panose="020B0604020202020204" pitchFamily="34" charset="0"/>
                          <a:cs typeface="Arial" panose="020B0604020202020204" pitchFamily="34" charset="0"/>
                        </a:rPr>
                        <a:t>18</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c>
                  <a:txBody>
                    <a:bodyPr/>
                    <a:lstStyle/>
                    <a:p>
                      <a:pPr algn="ctr" fontAlgn="ctr"/>
                      <a:r>
                        <a:rPr lang="id-ID" sz="1400" b="0" i="0" u="none" strike="noStrike" dirty="0" smtClean="0">
                          <a:solidFill>
                            <a:srgbClr val="000000"/>
                          </a:solidFill>
                          <a:effectLst/>
                          <a:latin typeface="Arial" panose="020B0604020202020204" pitchFamily="34" charset="0"/>
                          <a:cs typeface="Arial" panose="020B0604020202020204" pitchFamily="34" charset="0"/>
                        </a:rPr>
                        <a:t>BELUM MEMILIKI KOMPETENSI SESUAI PERPRES 16</a:t>
                      </a:r>
                      <a:r>
                        <a:rPr lang="en-US" sz="1400" b="0" i="0" u="none" strike="noStrike" dirty="0" smtClean="0">
                          <a:solidFill>
                            <a:srgbClr val="000000"/>
                          </a:solidFill>
                          <a:effectLst/>
                          <a:latin typeface="Arial" panose="020B0604020202020204" pitchFamily="34" charset="0"/>
                          <a:cs typeface="Arial" panose="020B0604020202020204" pitchFamily="34" charset="0"/>
                        </a:rPr>
                        <a:t>/20</a:t>
                      </a:r>
                      <a:r>
                        <a:rPr lang="id-ID" sz="1400" b="0" i="0" u="none" strike="noStrike" dirty="0" smtClean="0">
                          <a:solidFill>
                            <a:srgbClr val="000000"/>
                          </a:solidFill>
                          <a:effectLst/>
                          <a:latin typeface="Arial" panose="020B0604020202020204" pitchFamily="34" charset="0"/>
                          <a:cs typeface="Arial" panose="020B0604020202020204" pitchFamily="34" charset="0"/>
                        </a:rPr>
                        <a:t>18</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ctr"/>
                </a:tc>
              </a:tr>
            </a:tbl>
          </a:graphicData>
        </a:graphic>
      </p:graphicFrame>
    </p:spTree>
    <p:extLst>
      <p:ext uri="{BB962C8B-B14F-4D97-AF65-F5344CB8AC3E}">
        <p14:creationId xmlns:p14="http://schemas.microsoft.com/office/powerpoint/2010/main" xmlns="" val="14214221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76663" y="381000"/>
            <a:ext cx="7210137" cy="3244562"/>
          </a:xfrm>
          <a:prstGeom prst="rect">
            <a:avLst/>
          </a:prstGeom>
        </p:spPr>
      </p:pic>
      <p:sp>
        <p:nvSpPr>
          <p:cNvPr id="5" name="Rectangle 4"/>
          <p:cNvSpPr/>
          <p:nvPr/>
        </p:nvSpPr>
        <p:spPr>
          <a:xfrm>
            <a:off x="0" y="3429000"/>
            <a:ext cx="9143999" cy="1569660"/>
          </a:xfrm>
          <a:prstGeom prst="rect">
            <a:avLst/>
          </a:prstGeom>
          <a:noFill/>
        </p:spPr>
        <p:txBody>
          <a:bodyPr wrap="square" lIns="91440" tIns="45720" rIns="91440" bIns="45720">
            <a:spAutoFit/>
          </a:bodyPr>
          <a:lstStyle/>
          <a:p>
            <a:pPr algn="ctr"/>
            <a:r>
              <a:rPr lang="en-US" sz="4800" b="1" i="1" dirty="0" err="1"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Melayani</a:t>
            </a:r>
            <a:r>
              <a:rPr lang="en-US" sz="4800" b="1" i="1" dirty="0"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 </a:t>
            </a:r>
            <a:r>
              <a:rPr lang="en-US" sz="4800" b="1" i="1" dirty="0" err="1"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dengan</a:t>
            </a:r>
            <a:r>
              <a:rPr lang="en-US" sz="4800" b="1" i="1" dirty="0"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 </a:t>
            </a:r>
            <a:r>
              <a:rPr lang="en-US" sz="4800" b="1" i="1" dirty="0" err="1"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Hati</a:t>
            </a:r>
            <a:r>
              <a:rPr lang="en-US" sz="4800" b="1" i="1" dirty="0"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 </a:t>
            </a:r>
          </a:p>
          <a:p>
            <a:pPr algn="ctr"/>
            <a:r>
              <a:rPr lang="en-US" sz="4800" b="1" i="1" dirty="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&amp;</a:t>
            </a:r>
            <a:r>
              <a:rPr lang="en-US" sz="4800" b="1" i="1" dirty="0"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 </a:t>
            </a:r>
            <a:r>
              <a:rPr lang="en-US" sz="4800" b="1" i="1" dirty="0" err="1" smtClean="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rPr>
              <a:t>Berintegritas</a:t>
            </a:r>
            <a:endParaRPr lang="en-US" sz="4800" b="1" i="1" dirty="0">
              <a:ln w="1905">
                <a:solidFill>
                  <a:schemeClr val="accent1">
                    <a:lumMod val="40000"/>
                    <a:lumOff val="60000"/>
                  </a:schemeClr>
                </a:solidFill>
              </a:ln>
              <a:effectLst>
                <a:outerShdw blurRad="50800" dist="38100" dir="10800000" algn="r" rotWithShape="0">
                  <a:prstClr val="black">
                    <a:alpha val="40000"/>
                  </a:prstClr>
                </a:outerShdw>
              </a:effectLst>
              <a:latin typeface="Franklin Gothic Heavy" panose="020B0903020102020204" pitchFamily="34" charset="0"/>
            </a:endParaRPr>
          </a:p>
        </p:txBody>
      </p:sp>
    </p:spTree>
    <p:extLst>
      <p:ext uri="{BB962C8B-B14F-4D97-AF65-F5344CB8AC3E}">
        <p14:creationId xmlns:p14="http://schemas.microsoft.com/office/powerpoint/2010/main" xmlns="" val="2184657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86200" y="5282045"/>
            <a:ext cx="4953000" cy="8245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b="1" dirty="0" err="1" smtClean="0">
                <a:solidFill>
                  <a:schemeClr val="tx1"/>
                </a:solidFill>
                <a:latin typeface="Berlin Sans FB Demi" pitchFamily="34" charset="0"/>
                <a:cs typeface="Arial" pitchFamily="34" charset="0"/>
              </a:rPr>
              <a:t>U</a:t>
            </a:r>
            <a:r>
              <a:rPr lang="en-US" sz="5400" b="1" dirty="0" err="1" smtClean="0">
                <a:solidFill>
                  <a:srgbClr val="FF0000"/>
                </a:solidFill>
                <a:latin typeface="Berlin Sans FB Demi" pitchFamily="34" charset="0"/>
                <a:cs typeface="Arial" pitchFamily="34" charset="0"/>
              </a:rPr>
              <a:t>L</a:t>
            </a:r>
            <a:r>
              <a:rPr lang="en-US" sz="5400" b="1" dirty="0" err="1" smtClean="0">
                <a:solidFill>
                  <a:schemeClr val="tx1"/>
                </a:solidFill>
                <a:latin typeface="Berlin Sans FB Demi" pitchFamily="34" charset="0"/>
                <a:cs typeface="Arial" pitchFamily="34" charset="0"/>
              </a:rPr>
              <a:t>P</a:t>
            </a:r>
            <a:r>
              <a:rPr lang="en-US" sz="2000" b="1" dirty="0" err="1" smtClean="0">
                <a:solidFill>
                  <a:schemeClr val="tx1"/>
                </a:solidFill>
                <a:latin typeface="Berlin Sans FB Demi" pitchFamily="34" charset="0"/>
                <a:cs typeface="Arial" pitchFamily="34" charset="0"/>
              </a:rPr>
              <a:t>provinsi</a:t>
            </a:r>
            <a:r>
              <a:rPr lang="en-US" sz="2000" b="1" dirty="0" smtClean="0">
                <a:solidFill>
                  <a:schemeClr val="tx1"/>
                </a:solidFill>
                <a:latin typeface="Berlin Sans FB Demi" pitchFamily="34" charset="0"/>
                <a:cs typeface="Arial" pitchFamily="34" charset="0"/>
              </a:rPr>
              <a:t> </a:t>
            </a:r>
            <a:r>
              <a:rPr lang="en-US" sz="2000" b="1" dirty="0" err="1" smtClean="0">
                <a:solidFill>
                  <a:schemeClr val="tx1"/>
                </a:solidFill>
                <a:latin typeface="Berlin Sans FB Demi" pitchFamily="34" charset="0"/>
                <a:cs typeface="Arial" pitchFamily="34" charset="0"/>
              </a:rPr>
              <a:t>Kep</a:t>
            </a:r>
            <a:r>
              <a:rPr lang="en-US" sz="2000" b="1" dirty="0" smtClean="0">
                <a:solidFill>
                  <a:schemeClr val="tx1"/>
                </a:solidFill>
                <a:latin typeface="Berlin Sans FB Demi" pitchFamily="34" charset="0"/>
                <a:cs typeface="Arial" pitchFamily="34" charset="0"/>
              </a:rPr>
              <a:t>. Bangka Belitung</a:t>
            </a:r>
            <a:endParaRPr lang="en-US" sz="5400" b="1" dirty="0">
              <a:solidFill>
                <a:schemeClr val="tx1"/>
              </a:solidFill>
              <a:latin typeface="Berlin Sans FB Demi" pitchFamily="34" charset="0"/>
              <a:cs typeface="Arial"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34293" y="5073406"/>
            <a:ext cx="2964872" cy="1319645"/>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447800" y="-374073"/>
            <a:ext cx="8347364" cy="3756314"/>
          </a:xfrm>
          <a:prstGeom prst="rect">
            <a:avLst/>
          </a:prstGeom>
        </p:spPr>
      </p:pic>
      <p:grpSp>
        <p:nvGrpSpPr>
          <p:cNvPr id="3" name="Group 2"/>
          <p:cNvGrpSpPr/>
          <p:nvPr/>
        </p:nvGrpSpPr>
        <p:grpSpPr>
          <a:xfrm>
            <a:off x="1426191" y="2971800"/>
            <a:ext cx="7534837" cy="609600"/>
            <a:chOff x="286056" y="3657600"/>
            <a:chExt cx="7943544" cy="609600"/>
          </a:xfrm>
        </p:grpSpPr>
        <p:sp>
          <p:nvSpPr>
            <p:cNvPr id="8" name="Parallelogram 7"/>
            <p:cNvSpPr/>
            <p:nvPr/>
          </p:nvSpPr>
          <p:spPr>
            <a:xfrm>
              <a:off x="2113916" y="3657600"/>
              <a:ext cx="6115684" cy="609600"/>
            </a:xfrm>
            <a:prstGeom prst="parallelogram">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latin typeface="Arial" pitchFamily="34" charset="0"/>
                  <a:cs typeface="Arial" pitchFamily="34" charset="0"/>
                </a:rPr>
                <a:t>TERIMA KASIH</a:t>
              </a:r>
              <a:endParaRPr lang="en-US" sz="2800" b="1" dirty="0">
                <a:latin typeface="Arial" pitchFamily="34" charset="0"/>
                <a:cs typeface="Arial" pitchFamily="34" charset="0"/>
              </a:endParaRPr>
            </a:p>
          </p:txBody>
        </p:sp>
        <p:sp>
          <p:nvSpPr>
            <p:cNvPr id="15" name="Parallelogram 14"/>
            <p:cNvSpPr/>
            <p:nvPr/>
          </p:nvSpPr>
          <p:spPr>
            <a:xfrm>
              <a:off x="1808022" y="3657600"/>
              <a:ext cx="408707" cy="609600"/>
            </a:xfrm>
            <a:prstGeom prst="parallelogram">
              <a:avLst>
                <a:gd name="adj" fmla="val 419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latin typeface="Arial" pitchFamily="34" charset="0"/>
                <a:cs typeface="Arial" pitchFamily="34" charset="0"/>
              </a:endParaRPr>
            </a:p>
          </p:txBody>
        </p:sp>
        <p:sp>
          <p:nvSpPr>
            <p:cNvPr id="16" name="Parallelogram 15"/>
            <p:cNvSpPr/>
            <p:nvPr/>
          </p:nvSpPr>
          <p:spPr>
            <a:xfrm>
              <a:off x="1514542" y="3657600"/>
              <a:ext cx="408707" cy="609600"/>
            </a:xfrm>
            <a:prstGeom prst="parallelogram">
              <a:avLst>
                <a:gd name="adj" fmla="val 419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latin typeface="Arial" pitchFamily="34" charset="0"/>
                <a:cs typeface="Arial" pitchFamily="34" charset="0"/>
              </a:endParaRPr>
            </a:p>
          </p:txBody>
        </p:sp>
        <p:sp>
          <p:nvSpPr>
            <p:cNvPr id="18" name="Parallelogram 17"/>
            <p:cNvSpPr/>
            <p:nvPr/>
          </p:nvSpPr>
          <p:spPr>
            <a:xfrm>
              <a:off x="1105835" y="3657600"/>
              <a:ext cx="408707" cy="609600"/>
            </a:xfrm>
            <a:prstGeom prst="parallelogram">
              <a:avLst>
                <a:gd name="adj" fmla="val 419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latin typeface="Arial" pitchFamily="34" charset="0"/>
                <a:cs typeface="Arial" pitchFamily="34" charset="0"/>
              </a:endParaRPr>
            </a:p>
          </p:txBody>
        </p:sp>
        <p:sp>
          <p:nvSpPr>
            <p:cNvPr id="19" name="Parallelogram 18"/>
            <p:cNvSpPr/>
            <p:nvPr/>
          </p:nvSpPr>
          <p:spPr>
            <a:xfrm>
              <a:off x="694763" y="3657600"/>
              <a:ext cx="408707" cy="609600"/>
            </a:xfrm>
            <a:prstGeom prst="parallelogram">
              <a:avLst>
                <a:gd name="adj" fmla="val 419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latin typeface="Arial" pitchFamily="34" charset="0"/>
                <a:cs typeface="Arial" pitchFamily="34" charset="0"/>
              </a:endParaRPr>
            </a:p>
          </p:txBody>
        </p:sp>
        <p:sp>
          <p:nvSpPr>
            <p:cNvPr id="20" name="Parallelogram 19"/>
            <p:cNvSpPr/>
            <p:nvPr/>
          </p:nvSpPr>
          <p:spPr>
            <a:xfrm>
              <a:off x="286056" y="3657600"/>
              <a:ext cx="408707" cy="609600"/>
            </a:xfrm>
            <a:prstGeom prst="parallelogram">
              <a:avLst>
                <a:gd name="adj" fmla="val 41949"/>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800" b="1" dirty="0">
                <a:latin typeface="Arial" pitchFamily="34" charset="0"/>
                <a:cs typeface="Arial" pitchFamily="34" charset="0"/>
              </a:endParaRPr>
            </a:p>
          </p:txBody>
        </p:sp>
      </p:grpSp>
    </p:spTree>
    <p:extLst>
      <p:ext uri="{BB962C8B-B14F-4D97-AF65-F5344CB8AC3E}">
        <p14:creationId xmlns:p14="http://schemas.microsoft.com/office/powerpoint/2010/main" xmlns="" val="2736807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clrChange>
              <a:clrFrom>
                <a:srgbClr val="FFF6E4"/>
              </a:clrFrom>
              <a:clrTo>
                <a:srgbClr val="FFF6E4">
                  <a:alpha val="0"/>
                </a:srgbClr>
              </a:clrTo>
            </a:clrChange>
            <a:extLst>
              <a:ext uri="{28A0092B-C50C-407E-A947-70E740481C1C}">
                <a14:useLocalDpi xmlns:a14="http://schemas.microsoft.com/office/drawing/2010/main" xmlns="" val="0"/>
              </a:ext>
            </a:extLst>
          </a:blip>
          <a:stretch>
            <a:fillRect/>
          </a:stretch>
        </p:blipFill>
        <p:spPr>
          <a:xfrm>
            <a:off x="204738" y="1371600"/>
            <a:ext cx="2971800" cy="1850393"/>
          </a:xfrm>
          <a:prstGeom prst="rect">
            <a:avLst/>
          </a:prstGeom>
        </p:spPr>
      </p:pic>
      <p:sp>
        <p:nvSpPr>
          <p:cNvPr id="3" name="Rectangle 2"/>
          <p:cNvSpPr/>
          <p:nvPr/>
        </p:nvSpPr>
        <p:spPr>
          <a:xfrm>
            <a:off x="0" y="214290"/>
            <a:ext cx="9144000"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Tugas</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Pokok</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&amp;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Fungsi</a:t>
            </a:r>
            <a:endPar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endParaRPr>
          </a:p>
        </p:txBody>
      </p:sp>
      <p:sp>
        <p:nvSpPr>
          <p:cNvPr id="5" name="TextBox 4"/>
          <p:cNvSpPr txBox="1"/>
          <p:nvPr/>
        </p:nvSpPr>
        <p:spPr>
          <a:xfrm>
            <a:off x="3276600" y="1214788"/>
            <a:ext cx="5715000" cy="2400657"/>
          </a:xfrm>
          <a:prstGeom prst="rect">
            <a:avLst/>
          </a:prstGeom>
          <a:noFill/>
        </p:spPr>
        <p:txBody>
          <a:bodyPr wrap="square" rtlCol="0">
            <a:spAutoFit/>
          </a:bodyPr>
          <a:lstStyle/>
          <a:p>
            <a:pPr algn="just">
              <a:lnSpc>
                <a:spcPts val="3000"/>
              </a:lnSpc>
            </a:pPr>
            <a:r>
              <a:rPr lang="en-GB" b="1" dirty="0" err="1">
                <a:latin typeface="Arial" pitchFamily="34" charset="0"/>
                <a:cs typeface="Arial" pitchFamily="34" charset="0"/>
              </a:rPr>
              <a:t>F</a:t>
            </a:r>
            <a:r>
              <a:rPr lang="en-GB" b="1" dirty="0" err="1" smtClean="0">
                <a:latin typeface="Arial" pitchFamily="34" charset="0"/>
                <a:cs typeface="Arial" pitchFamily="34" charset="0"/>
              </a:rPr>
              <a:t>ungsi</a:t>
            </a:r>
            <a:r>
              <a:rPr lang="en-GB" b="1" dirty="0" smtClean="0">
                <a:latin typeface="Arial" pitchFamily="34" charset="0"/>
                <a:cs typeface="Arial" pitchFamily="34" charset="0"/>
              </a:rPr>
              <a:t> </a:t>
            </a:r>
            <a:r>
              <a:rPr lang="en-GB" b="1" dirty="0" err="1" smtClean="0">
                <a:latin typeface="Arial" pitchFamily="34" charset="0"/>
                <a:cs typeface="Arial" pitchFamily="34" charset="0"/>
              </a:rPr>
              <a:t>pokok</a:t>
            </a:r>
            <a:r>
              <a:rPr lang="en-GB" b="1" dirty="0" smtClean="0">
                <a:latin typeface="Arial" pitchFamily="34" charset="0"/>
                <a:cs typeface="Arial" pitchFamily="34" charset="0"/>
              </a:rPr>
              <a:t> (</a:t>
            </a:r>
            <a:r>
              <a:rPr lang="en-GB" b="1" dirty="0" err="1" smtClean="0">
                <a:latin typeface="Arial" pitchFamily="34" charset="0"/>
                <a:cs typeface="Arial" pitchFamily="34" charset="0"/>
              </a:rPr>
              <a:t>Pergub</a:t>
            </a:r>
            <a:r>
              <a:rPr lang="en-GB" b="1" dirty="0" smtClean="0">
                <a:latin typeface="Arial" pitchFamily="34" charset="0"/>
                <a:cs typeface="Arial" pitchFamily="34" charset="0"/>
              </a:rPr>
              <a:t> 56 </a:t>
            </a:r>
            <a:r>
              <a:rPr lang="en-GB" b="1" dirty="0" err="1" smtClean="0">
                <a:latin typeface="Arial" pitchFamily="34" charset="0"/>
                <a:cs typeface="Arial" pitchFamily="34" charset="0"/>
              </a:rPr>
              <a:t>Thn</a:t>
            </a:r>
            <a:r>
              <a:rPr lang="en-GB" b="1" dirty="0" smtClean="0">
                <a:latin typeface="Arial" pitchFamily="34" charset="0"/>
                <a:cs typeface="Arial" pitchFamily="34" charset="0"/>
              </a:rPr>
              <a:t> 2016) : </a:t>
            </a:r>
            <a:r>
              <a:rPr lang="en-GB" dirty="0" err="1">
                <a:latin typeface="Arial" pitchFamily="34" charset="0"/>
                <a:cs typeface="Arial" pitchFamily="34" charset="0"/>
              </a:rPr>
              <a:t>M</a:t>
            </a:r>
            <a:r>
              <a:rPr lang="en-GB" dirty="0" err="1" smtClean="0">
                <a:latin typeface="Arial" pitchFamily="34" charset="0"/>
                <a:cs typeface="Arial" pitchFamily="34" charset="0"/>
              </a:rPr>
              <a:t>emimpin</a:t>
            </a:r>
            <a:r>
              <a:rPr lang="en-GB" dirty="0">
                <a:latin typeface="Arial" pitchFamily="34" charset="0"/>
                <a:cs typeface="Arial" pitchFamily="34" charset="0"/>
              </a:rPr>
              <a:t>, </a:t>
            </a:r>
            <a:r>
              <a:rPr lang="en-GB" dirty="0" err="1" smtClean="0">
                <a:latin typeface="Arial" pitchFamily="34" charset="0"/>
                <a:cs typeface="Arial" pitchFamily="34" charset="0"/>
              </a:rPr>
              <a:t>mengkoordinir</a:t>
            </a:r>
            <a:r>
              <a:rPr lang="en-GB" dirty="0">
                <a:latin typeface="Arial" pitchFamily="34" charset="0"/>
                <a:cs typeface="Arial" pitchFamily="34" charset="0"/>
              </a:rPr>
              <a:t>, </a:t>
            </a:r>
            <a:r>
              <a:rPr lang="en-GB" dirty="0" err="1">
                <a:latin typeface="Arial" pitchFamily="34" charset="0"/>
                <a:cs typeface="Arial" pitchFamily="34" charset="0"/>
              </a:rPr>
              <a:t>memvalidasi</a:t>
            </a:r>
            <a:r>
              <a:rPr lang="en-GB" dirty="0">
                <a:latin typeface="Arial" pitchFamily="34" charset="0"/>
                <a:cs typeface="Arial" pitchFamily="34" charset="0"/>
              </a:rPr>
              <a:t>, </a:t>
            </a:r>
            <a:r>
              <a:rPr lang="en-GB" dirty="0" err="1">
                <a:latin typeface="Arial" pitchFamily="34" charset="0"/>
                <a:cs typeface="Arial" pitchFamily="34" charset="0"/>
              </a:rPr>
              <a:t>mempromosi</a:t>
            </a:r>
            <a:r>
              <a:rPr lang="en-GB" dirty="0">
                <a:latin typeface="Arial" pitchFamily="34" charset="0"/>
                <a:cs typeface="Arial" pitchFamily="34" charset="0"/>
              </a:rPr>
              <a:t>, </a:t>
            </a:r>
            <a:r>
              <a:rPr lang="en-GB" dirty="0" err="1">
                <a:latin typeface="Arial" pitchFamily="34" charset="0"/>
                <a:cs typeface="Arial" pitchFamily="34" charset="0"/>
              </a:rPr>
              <a:t>membina</a:t>
            </a:r>
            <a:r>
              <a:rPr lang="en-GB" dirty="0">
                <a:latin typeface="Arial" pitchFamily="34" charset="0"/>
                <a:cs typeface="Arial" pitchFamily="34" charset="0"/>
              </a:rPr>
              <a:t>, </a:t>
            </a:r>
            <a:r>
              <a:rPr lang="en-GB" dirty="0" err="1">
                <a:latin typeface="Arial" pitchFamily="34" charset="0"/>
                <a:cs typeface="Arial" pitchFamily="34" charset="0"/>
              </a:rPr>
              <a:t>mengendalikan</a:t>
            </a:r>
            <a:r>
              <a:rPr lang="en-GB" dirty="0">
                <a:latin typeface="Arial" pitchFamily="34" charset="0"/>
                <a:cs typeface="Arial" pitchFamily="34" charset="0"/>
              </a:rPr>
              <a:t>, </a:t>
            </a:r>
            <a:r>
              <a:rPr lang="en-GB" dirty="0" err="1">
                <a:latin typeface="Arial" pitchFamily="34" charset="0"/>
                <a:cs typeface="Arial" pitchFamily="34" charset="0"/>
              </a:rPr>
              <a:t>menyelenggarakan</a:t>
            </a:r>
            <a:r>
              <a:rPr lang="en-GB" dirty="0">
                <a:latin typeface="Arial" pitchFamily="34" charset="0"/>
                <a:cs typeface="Arial" pitchFamily="34" charset="0"/>
              </a:rPr>
              <a:t>, </a:t>
            </a:r>
            <a:r>
              <a:rPr lang="en-GB" dirty="0" err="1">
                <a:latin typeface="Arial" pitchFamily="34" charset="0"/>
                <a:cs typeface="Arial" pitchFamily="34" charset="0"/>
              </a:rPr>
              <a:t>dan</a:t>
            </a:r>
            <a:r>
              <a:rPr lang="en-GB" dirty="0">
                <a:latin typeface="Arial" pitchFamily="34" charset="0"/>
                <a:cs typeface="Arial" pitchFamily="34" charset="0"/>
              </a:rPr>
              <a:t> </a:t>
            </a:r>
            <a:r>
              <a:rPr lang="en-GB" dirty="0" err="1">
                <a:latin typeface="Arial" pitchFamily="34" charset="0"/>
                <a:cs typeface="Arial" pitchFamily="34" charset="0"/>
              </a:rPr>
              <a:t>menetapkan</a:t>
            </a:r>
            <a:r>
              <a:rPr lang="en-GB" dirty="0">
                <a:latin typeface="Arial" pitchFamily="34" charset="0"/>
                <a:cs typeface="Arial" pitchFamily="34" charset="0"/>
              </a:rPr>
              <a:t> </a:t>
            </a:r>
            <a:r>
              <a:rPr lang="en-GB" dirty="0" err="1">
                <a:latin typeface="Arial" pitchFamily="34" charset="0"/>
                <a:cs typeface="Arial" pitchFamily="34" charset="0"/>
              </a:rPr>
              <a:t>seluruh</a:t>
            </a:r>
            <a:r>
              <a:rPr lang="en-GB" dirty="0">
                <a:latin typeface="Arial" pitchFamily="34" charset="0"/>
                <a:cs typeface="Arial" pitchFamily="34" charset="0"/>
              </a:rPr>
              <a:t> </a:t>
            </a:r>
            <a:r>
              <a:rPr lang="en-GB" dirty="0" err="1">
                <a:latin typeface="Arial" pitchFamily="34" charset="0"/>
                <a:cs typeface="Arial" pitchFamily="34" charset="0"/>
              </a:rPr>
              <a:t>kegiatan</a:t>
            </a:r>
            <a:r>
              <a:rPr lang="en-GB" dirty="0">
                <a:latin typeface="Arial" pitchFamily="34" charset="0"/>
                <a:cs typeface="Arial" pitchFamily="34" charset="0"/>
              </a:rPr>
              <a:t> </a:t>
            </a:r>
            <a:r>
              <a:rPr lang="en-GB" dirty="0" err="1">
                <a:latin typeface="Arial" pitchFamily="34" charset="0"/>
                <a:cs typeface="Arial" pitchFamily="34" charset="0"/>
              </a:rPr>
              <a:t>bagian</a:t>
            </a:r>
            <a:r>
              <a:rPr lang="en-GB" dirty="0">
                <a:latin typeface="Arial" pitchFamily="34" charset="0"/>
                <a:cs typeface="Arial" pitchFamily="34" charset="0"/>
              </a:rPr>
              <a:t> </a:t>
            </a:r>
            <a:r>
              <a:rPr lang="en-GB" dirty="0" err="1">
                <a:latin typeface="Arial" pitchFamily="34" charset="0"/>
                <a:cs typeface="Arial" pitchFamily="34" charset="0"/>
              </a:rPr>
              <a:t>dan</a:t>
            </a:r>
            <a:r>
              <a:rPr lang="en-GB" dirty="0">
                <a:latin typeface="Arial" pitchFamily="34" charset="0"/>
                <a:cs typeface="Arial" pitchFamily="34" charset="0"/>
              </a:rPr>
              <a:t> </a:t>
            </a:r>
            <a:r>
              <a:rPr lang="en-GB" dirty="0" err="1">
                <a:latin typeface="Arial" pitchFamily="34" charset="0"/>
                <a:cs typeface="Arial" pitchFamily="34" charset="0"/>
              </a:rPr>
              <a:t>urusan</a:t>
            </a:r>
            <a:r>
              <a:rPr lang="en-GB" dirty="0">
                <a:latin typeface="Arial" pitchFamily="34" charset="0"/>
                <a:cs typeface="Arial" pitchFamily="34" charset="0"/>
              </a:rPr>
              <a:t> </a:t>
            </a:r>
            <a:r>
              <a:rPr lang="en-GB" dirty="0" err="1">
                <a:latin typeface="Arial" pitchFamily="34" charset="0"/>
                <a:cs typeface="Arial" pitchFamily="34" charset="0"/>
              </a:rPr>
              <a:t>pemerintahan</a:t>
            </a:r>
            <a:r>
              <a:rPr lang="en-GB" dirty="0">
                <a:latin typeface="Arial" pitchFamily="34" charset="0"/>
                <a:cs typeface="Arial" pitchFamily="34" charset="0"/>
              </a:rPr>
              <a:t> di </a:t>
            </a:r>
            <a:r>
              <a:rPr lang="en-GB" dirty="0" err="1">
                <a:latin typeface="Arial" pitchFamily="34" charset="0"/>
                <a:cs typeface="Arial" pitchFamily="34" charset="0"/>
              </a:rPr>
              <a:t>bidang</a:t>
            </a:r>
            <a:r>
              <a:rPr lang="en-GB" dirty="0">
                <a:latin typeface="Arial" pitchFamily="34" charset="0"/>
                <a:cs typeface="Arial" pitchFamily="34" charset="0"/>
              </a:rPr>
              <a:t> </a:t>
            </a:r>
            <a:r>
              <a:rPr lang="en-GB" dirty="0" err="1">
                <a:latin typeface="Arial" pitchFamily="34" charset="0"/>
                <a:cs typeface="Arial" pitchFamily="34" charset="0"/>
              </a:rPr>
              <a:t>layanan</a:t>
            </a:r>
            <a:r>
              <a:rPr lang="en-GB" dirty="0">
                <a:latin typeface="Arial" pitchFamily="34" charset="0"/>
                <a:cs typeface="Arial" pitchFamily="34" charset="0"/>
              </a:rPr>
              <a:t> </a:t>
            </a:r>
            <a:r>
              <a:rPr lang="en-GB" dirty="0" err="1">
                <a:latin typeface="Arial" pitchFamily="34" charset="0"/>
                <a:cs typeface="Arial" pitchFamily="34" charset="0"/>
              </a:rPr>
              <a:t>pengadaan</a:t>
            </a:r>
            <a:r>
              <a:rPr lang="en-GB" dirty="0">
                <a:latin typeface="Arial" pitchFamily="34" charset="0"/>
                <a:cs typeface="Arial" pitchFamily="34" charset="0"/>
              </a:rPr>
              <a:t> </a:t>
            </a:r>
            <a:r>
              <a:rPr lang="en-GB" dirty="0" err="1">
                <a:latin typeface="Arial" pitchFamily="34" charset="0"/>
                <a:cs typeface="Arial" pitchFamily="34" charset="0"/>
              </a:rPr>
              <a:t>barang</a:t>
            </a:r>
            <a:r>
              <a:rPr lang="en-GB" dirty="0">
                <a:latin typeface="Arial" pitchFamily="34" charset="0"/>
                <a:cs typeface="Arial" pitchFamily="34" charset="0"/>
              </a:rPr>
              <a:t>/</a:t>
            </a:r>
            <a:r>
              <a:rPr lang="en-GB" dirty="0" err="1">
                <a:latin typeface="Arial" pitchFamily="34" charset="0"/>
                <a:cs typeface="Arial" pitchFamily="34" charset="0"/>
              </a:rPr>
              <a:t>jasa</a:t>
            </a:r>
            <a:r>
              <a:rPr lang="en-GB" dirty="0">
                <a:latin typeface="Arial" pitchFamily="34" charset="0"/>
                <a:cs typeface="Arial" pitchFamily="34" charset="0"/>
              </a:rPr>
              <a:t> </a:t>
            </a:r>
            <a:r>
              <a:rPr lang="en-GB" dirty="0" err="1">
                <a:latin typeface="Arial" pitchFamily="34" charset="0"/>
                <a:cs typeface="Arial" pitchFamily="34" charset="0"/>
              </a:rPr>
              <a:t>dan</a:t>
            </a:r>
            <a:r>
              <a:rPr lang="en-GB" dirty="0">
                <a:latin typeface="Arial" pitchFamily="34" charset="0"/>
                <a:cs typeface="Arial" pitchFamily="34" charset="0"/>
              </a:rPr>
              <a:t> </a:t>
            </a:r>
            <a:r>
              <a:rPr lang="en-GB" dirty="0" err="1">
                <a:latin typeface="Arial" pitchFamily="34" charset="0"/>
                <a:cs typeface="Arial" pitchFamily="34" charset="0"/>
              </a:rPr>
              <a:t>pengadaan</a:t>
            </a:r>
            <a:r>
              <a:rPr lang="en-GB" dirty="0">
                <a:latin typeface="Arial" pitchFamily="34" charset="0"/>
                <a:cs typeface="Arial" pitchFamily="34" charset="0"/>
              </a:rPr>
              <a:t> </a:t>
            </a:r>
            <a:r>
              <a:rPr lang="en-GB" dirty="0" err="1">
                <a:latin typeface="Arial" pitchFamily="34" charset="0"/>
                <a:cs typeface="Arial" pitchFamily="34" charset="0"/>
              </a:rPr>
              <a:t>secara</a:t>
            </a:r>
            <a:r>
              <a:rPr lang="en-GB" dirty="0">
                <a:latin typeface="Arial" pitchFamily="34" charset="0"/>
                <a:cs typeface="Arial" pitchFamily="34" charset="0"/>
              </a:rPr>
              <a:t> </a:t>
            </a:r>
            <a:r>
              <a:rPr lang="en-GB" dirty="0" err="1" smtClean="0">
                <a:latin typeface="Arial" pitchFamily="34" charset="0"/>
                <a:cs typeface="Arial" pitchFamily="34" charset="0"/>
              </a:rPr>
              <a:t>elektronik</a:t>
            </a:r>
            <a:r>
              <a:rPr lang="en-GB" dirty="0">
                <a:latin typeface="Arial" pitchFamily="34" charset="0"/>
                <a:cs typeface="Arial" pitchFamily="34" charset="0"/>
              </a:rPr>
              <a:t>.</a:t>
            </a:r>
          </a:p>
        </p:txBody>
      </p:sp>
      <p:sp>
        <p:nvSpPr>
          <p:cNvPr id="8" name="TextBox 7"/>
          <p:cNvSpPr txBox="1"/>
          <p:nvPr/>
        </p:nvSpPr>
        <p:spPr>
          <a:xfrm>
            <a:off x="204738" y="3810000"/>
            <a:ext cx="8662937" cy="2562240"/>
          </a:xfrm>
          <a:prstGeom prst="rect">
            <a:avLst/>
          </a:prstGeom>
          <a:noFill/>
        </p:spPr>
        <p:txBody>
          <a:bodyPr wrap="square" rtlCol="0">
            <a:spAutoFit/>
          </a:bodyPr>
          <a:lstStyle/>
          <a:p>
            <a:pPr algn="just"/>
            <a:r>
              <a:rPr lang="en-GB" sz="2200" b="1" u="sng" dirty="0" smtClean="0">
                <a:latin typeface="SimSun" pitchFamily="2" charset="-122"/>
                <a:ea typeface="SimSun" pitchFamily="2" charset="-122"/>
              </a:rPr>
              <a:t>SECARA GARIS BESAR TUGAS POKOK BIRO LAYANAN PENGADAAN :</a:t>
            </a:r>
          </a:p>
          <a:p>
            <a:pPr marL="342900" indent="-342900" algn="just">
              <a:spcBef>
                <a:spcPts val="300"/>
              </a:spcBef>
              <a:buAutoNum type="arabicPeriod"/>
            </a:pPr>
            <a:r>
              <a:rPr lang="en-GB" b="1" dirty="0" err="1" smtClean="0">
                <a:solidFill>
                  <a:srgbClr val="002060"/>
                </a:solidFill>
              </a:rPr>
              <a:t>Pengelolaan</a:t>
            </a:r>
            <a:r>
              <a:rPr lang="en-GB" b="1" dirty="0" smtClean="0">
                <a:solidFill>
                  <a:srgbClr val="002060"/>
                </a:solidFill>
              </a:rPr>
              <a:t> </a:t>
            </a:r>
            <a:r>
              <a:rPr lang="en-GB" b="1" dirty="0" err="1" smtClean="0">
                <a:solidFill>
                  <a:srgbClr val="002060"/>
                </a:solidFill>
              </a:rPr>
              <a:t>Pengadaan</a:t>
            </a:r>
            <a:r>
              <a:rPr lang="en-GB" b="1" dirty="0" smtClean="0">
                <a:solidFill>
                  <a:srgbClr val="002060"/>
                </a:solidFill>
              </a:rPr>
              <a:t> </a:t>
            </a:r>
            <a:r>
              <a:rPr lang="en-GB" b="1" dirty="0" err="1" smtClean="0">
                <a:solidFill>
                  <a:srgbClr val="002060"/>
                </a:solidFill>
              </a:rPr>
              <a:t>Barang</a:t>
            </a:r>
            <a:r>
              <a:rPr lang="en-GB" b="1" dirty="0" smtClean="0">
                <a:solidFill>
                  <a:srgbClr val="002060"/>
                </a:solidFill>
              </a:rPr>
              <a:t> / </a:t>
            </a:r>
            <a:r>
              <a:rPr lang="en-GB" b="1" dirty="0" err="1" smtClean="0">
                <a:solidFill>
                  <a:srgbClr val="002060"/>
                </a:solidFill>
              </a:rPr>
              <a:t>Jasa</a:t>
            </a:r>
            <a:r>
              <a:rPr lang="en-GB" b="1" dirty="0" smtClean="0">
                <a:solidFill>
                  <a:srgbClr val="002060"/>
                </a:solidFill>
              </a:rPr>
              <a:t>;</a:t>
            </a:r>
          </a:p>
          <a:p>
            <a:pPr marL="342900" indent="-342900" algn="just">
              <a:spcBef>
                <a:spcPts val="300"/>
              </a:spcBef>
              <a:buAutoNum type="arabicPeriod"/>
            </a:pPr>
            <a:r>
              <a:rPr lang="en-GB" b="1" dirty="0" err="1" smtClean="0"/>
              <a:t>Pengelolaan</a:t>
            </a:r>
            <a:r>
              <a:rPr lang="en-GB" b="1" dirty="0" smtClean="0"/>
              <a:t> </a:t>
            </a:r>
            <a:r>
              <a:rPr lang="en-GB" b="1" dirty="0" err="1" smtClean="0"/>
              <a:t>fungsi</a:t>
            </a:r>
            <a:r>
              <a:rPr lang="en-GB" b="1" dirty="0" smtClean="0"/>
              <a:t> </a:t>
            </a:r>
            <a:r>
              <a:rPr lang="en-GB" b="1" dirty="0" err="1" smtClean="0"/>
              <a:t>Layanan</a:t>
            </a:r>
            <a:r>
              <a:rPr lang="en-GB" b="1" dirty="0" smtClean="0"/>
              <a:t> </a:t>
            </a:r>
            <a:r>
              <a:rPr lang="en-GB" b="1" dirty="0" err="1" smtClean="0"/>
              <a:t>Pengadaan</a:t>
            </a:r>
            <a:r>
              <a:rPr lang="en-GB" b="1" dirty="0" smtClean="0"/>
              <a:t> </a:t>
            </a:r>
            <a:r>
              <a:rPr lang="en-GB" b="1" dirty="0" err="1" smtClean="0"/>
              <a:t>Secara</a:t>
            </a:r>
            <a:r>
              <a:rPr lang="en-GB" b="1" dirty="0" smtClean="0"/>
              <a:t> </a:t>
            </a:r>
            <a:r>
              <a:rPr lang="en-GB" b="1" dirty="0" err="1" smtClean="0"/>
              <a:t>Elektronik</a:t>
            </a:r>
            <a:r>
              <a:rPr lang="en-GB" b="1" dirty="0" smtClean="0"/>
              <a:t>;</a:t>
            </a:r>
          </a:p>
          <a:p>
            <a:pPr marL="342900" indent="-342900" algn="just">
              <a:spcBef>
                <a:spcPts val="300"/>
              </a:spcBef>
              <a:buAutoNum type="arabicPeriod"/>
            </a:pPr>
            <a:r>
              <a:rPr lang="en-GB" b="1" dirty="0" err="1" smtClean="0">
                <a:solidFill>
                  <a:srgbClr val="002060"/>
                </a:solidFill>
              </a:rPr>
              <a:t>Pembinaan</a:t>
            </a:r>
            <a:r>
              <a:rPr lang="en-GB" b="1" dirty="0" smtClean="0">
                <a:solidFill>
                  <a:srgbClr val="002060"/>
                </a:solidFill>
              </a:rPr>
              <a:t> SDM </a:t>
            </a:r>
            <a:r>
              <a:rPr lang="en-GB" b="1" dirty="0" err="1" smtClean="0">
                <a:solidFill>
                  <a:srgbClr val="002060"/>
                </a:solidFill>
              </a:rPr>
              <a:t>dan</a:t>
            </a:r>
            <a:r>
              <a:rPr lang="en-GB" b="1" dirty="0" smtClean="0">
                <a:solidFill>
                  <a:srgbClr val="002060"/>
                </a:solidFill>
              </a:rPr>
              <a:t> </a:t>
            </a:r>
            <a:r>
              <a:rPr lang="en-GB" b="1" dirty="0" err="1" smtClean="0">
                <a:solidFill>
                  <a:srgbClr val="002060"/>
                </a:solidFill>
              </a:rPr>
              <a:t>Kelembagaan</a:t>
            </a:r>
            <a:r>
              <a:rPr lang="en-GB" b="1" dirty="0" smtClean="0">
                <a:solidFill>
                  <a:srgbClr val="002060"/>
                </a:solidFill>
              </a:rPr>
              <a:t> </a:t>
            </a:r>
            <a:r>
              <a:rPr lang="en-GB" b="1" dirty="0" err="1" smtClean="0">
                <a:solidFill>
                  <a:srgbClr val="002060"/>
                </a:solidFill>
              </a:rPr>
              <a:t>Pengadaan</a:t>
            </a:r>
            <a:r>
              <a:rPr lang="en-GB" b="1" dirty="0" smtClean="0">
                <a:solidFill>
                  <a:srgbClr val="002060"/>
                </a:solidFill>
              </a:rPr>
              <a:t> </a:t>
            </a:r>
            <a:r>
              <a:rPr lang="en-GB" b="1" dirty="0" err="1" smtClean="0">
                <a:solidFill>
                  <a:srgbClr val="002060"/>
                </a:solidFill>
              </a:rPr>
              <a:t>Barang</a:t>
            </a:r>
            <a:r>
              <a:rPr lang="en-GB" b="1" dirty="0" smtClean="0">
                <a:solidFill>
                  <a:srgbClr val="002060"/>
                </a:solidFill>
              </a:rPr>
              <a:t> / </a:t>
            </a:r>
            <a:r>
              <a:rPr lang="en-GB" b="1" dirty="0" err="1" smtClean="0">
                <a:solidFill>
                  <a:srgbClr val="002060"/>
                </a:solidFill>
              </a:rPr>
              <a:t>Jasa</a:t>
            </a:r>
            <a:r>
              <a:rPr lang="en-GB" b="1" dirty="0" smtClean="0">
                <a:solidFill>
                  <a:srgbClr val="002060"/>
                </a:solidFill>
              </a:rPr>
              <a:t>;</a:t>
            </a:r>
          </a:p>
          <a:p>
            <a:pPr marL="342900" indent="-342900" algn="just">
              <a:spcBef>
                <a:spcPts val="300"/>
              </a:spcBef>
              <a:buAutoNum type="arabicPeriod"/>
            </a:pPr>
            <a:r>
              <a:rPr lang="en-GB" b="1" dirty="0" err="1" smtClean="0"/>
              <a:t>Pelaksanaan</a:t>
            </a:r>
            <a:r>
              <a:rPr lang="en-GB" b="1" dirty="0" smtClean="0"/>
              <a:t> </a:t>
            </a:r>
            <a:r>
              <a:rPr lang="en-GB" b="1" dirty="0" err="1" smtClean="0"/>
              <a:t>Pendampingan</a:t>
            </a:r>
            <a:r>
              <a:rPr lang="en-GB" b="1" dirty="0" smtClean="0"/>
              <a:t>, </a:t>
            </a:r>
            <a:r>
              <a:rPr lang="en-GB" b="1" dirty="0" err="1" smtClean="0"/>
              <a:t>Konsultasi</a:t>
            </a:r>
            <a:r>
              <a:rPr lang="en-GB" b="1" dirty="0" smtClean="0"/>
              <a:t>, </a:t>
            </a:r>
            <a:r>
              <a:rPr lang="en-GB" b="1" dirty="0" err="1" smtClean="0"/>
              <a:t>dan</a:t>
            </a:r>
            <a:r>
              <a:rPr lang="en-GB" b="1" dirty="0" smtClean="0"/>
              <a:t> /</a:t>
            </a:r>
            <a:r>
              <a:rPr lang="en-GB" b="1" dirty="0" err="1" smtClean="0"/>
              <a:t>atau</a:t>
            </a:r>
            <a:r>
              <a:rPr lang="en-GB" b="1" dirty="0" smtClean="0"/>
              <a:t> </a:t>
            </a:r>
            <a:r>
              <a:rPr lang="en-GB" b="1" dirty="0" err="1" smtClean="0"/>
              <a:t>Bimbingan</a:t>
            </a:r>
            <a:r>
              <a:rPr lang="en-GB" b="1" dirty="0" smtClean="0"/>
              <a:t> </a:t>
            </a:r>
            <a:r>
              <a:rPr lang="en-GB" b="1" dirty="0" err="1" smtClean="0"/>
              <a:t>Teknis</a:t>
            </a:r>
            <a:r>
              <a:rPr lang="en-GB" b="1" dirty="0" smtClean="0"/>
              <a:t>;</a:t>
            </a:r>
          </a:p>
          <a:p>
            <a:pPr marL="342900" indent="-342900" algn="just">
              <a:spcBef>
                <a:spcPts val="300"/>
              </a:spcBef>
              <a:buAutoNum type="arabicPeriod"/>
            </a:pPr>
            <a:r>
              <a:rPr lang="en-GB" b="1" dirty="0" err="1" smtClean="0">
                <a:solidFill>
                  <a:srgbClr val="002060"/>
                </a:solidFill>
              </a:rPr>
              <a:t>Pelaksanaan</a:t>
            </a:r>
            <a:r>
              <a:rPr lang="en-GB" b="1" dirty="0" smtClean="0">
                <a:solidFill>
                  <a:srgbClr val="002060"/>
                </a:solidFill>
              </a:rPr>
              <a:t> </a:t>
            </a:r>
            <a:r>
              <a:rPr lang="en-GB" b="1" dirty="0" err="1" smtClean="0">
                <a:solidFill>
                  <a:srgbClr val="002060"/>
                </a:solidFill>
              </a:rPr>
              <a:t>Tugas</a:t>
            </a:r>
            <a:r>
              <a:rPr lang="en-GB" b="1" dirty="0" smtClean="0">
                <a:solidFill>
                  <a:srgbClr val="002060"/>
                </a:solidFill>
              </a:rPr>
              <a:t> Lain yang </a:t>
            </a:r>
            <a:r>
              <a:rPr lang="en-GB" b="1" dirty="0" err="1" smtClean="0">
                <a:solidFill>
                  <a:srgbClr val="002060"/>
                </a:solidFill>
              </a:rPr>
              <a:t>diberikan</a:t>
            </a:r>
            <a:r>
              <a:rPr lang="en-GB" b="1" dirty="0" smtClean="0">
                <a:solidFill>
                  <a:srgbClr val="002060"/>
                </a:solidFill>
              </a:rPr>
              <a:t> </a:t>
            </a:r>
            <a:r>
              <a:rPr lang="en-GB" b="1" dirty="0" err="1" smtClean="0">
                <a:solidFill>
                  <a:srgbClr val="002060"/>
                </a:solidFill>
              </a:rPr>
              <a:t>oleh</a:t>
            </a:r>
            <a:r>
              <a:rPr lang="en-GB" b="1" dirty="0" smtClean="0">
                <a:solidFill>
                  <a:srgbClr val="002060"/>
                </a:solidFill>
              </a:rPr>
              <a:t> </a:t>
            </a:r>
            <a:r>
              <a:rPr lang="en-GB" b="1" dirty="0" err="1" smtClean="0">
                <a:solidFill>
                  <a:srgbClr val="002060"/>
                </a:solidFill>
              </a:rPr>
              <a:t>Kepala</a:t>
            </a:r>
            <a:r>
              <a:rPr lang="en-GB" b="1" dirty="0" smtClean="0">
                <a:solidFill>
                  <a:srgbClr val="002060"/>
                </a:solidFill>
              </a:rPr>
              <a:t> Daerah yang </a:t>
            </a:r>
            <a:r>
              <a:rPr lang="en-GB" b="1" dirty="0" err="1" smtClean="0">
                <a:solidFill>
                  <a:srgbClr val="002060"/>
                </a:solidFill>
              </a:rPr>
              <a:t>berkaitan</a:t>
            </a:r>
            <a:r>
              <a:rPr lang="en-GB" b="1" dirty="0" smtClean="0">
                <a:solidFill>
                  <a:srgbClr val="002060"/>
                </a:solidFill>
              </a:rPr>
              <a:t> </a:t>
            </a:r>
            <a:r>
              <a:rPr lang="en-GB" b="1" dirty="0" err="1" smtClean="0">
                <a:solidFill>
                  <a:srgbClr val="002060"/>
                </a:solidFill>
              </a:rPr>
              <a:t>dengan</a:t>
            </a:r>
            <a:r>
              <a:rPr lang="en-GB" b="1" dirty="0" smtClean="0">
                <a:solidFill>
                  <a:srgbClr val="002060"/>
                </a:solidFill>
              </a:rPr>
              <a:t> </a:t>
            </a:r>
            <a:r>
              <a:rPr lang="en-GB" b="1" dirty="0" err="1" smtClean="0">
                <a:solidFill>
                  <a:srgbClr val="002060"/>
                </a:solidFill>
              </a:rPr>
              <a:t>tugas</a:t>
            </a:r>
            <a:r>
              <a:rPr lang="en-GB" b="1" dirty="0" smtClean="0">
                <a:solidFill>
                  <a:srgbClr val="002060"/>
                </a:solidFill>
              </a:rPr>
              <a:t> </a:t>
            </a:r>
            <a:r>
              <a:rPr lang="en-GB" b="1" dirty="0" err="1" smtClean="0">
                <a:solidFill>
                  <a:srgbClr val="002060"/>
                </a:solidFill>
              </a:rPr>
              <a:t>fungsinya</a:t>
            </a:r>
            <a:r>
              <a:rPr lang="en-GB" b="1" dirty="0" smtClean="0">
                <a:solidFill>
                  <a:srgbClr val="002060"/>
                </a:solidFill>
              </a:rPr>
              <a:t>.</a:t>
            </a:r>
            <a:endParaRPr lang="en-GB" b="1" dirty="0">
              <a:solidFill>
                <a:srgbClr val="002060"/>
              </a:solidFill>
            </a:endParaRPr>
          </a:p>
        </p:txBody>
      </p:sp>
    </p:spTree>
    <p:extLst>
      <p:ext uri="{BB962C8B-B14F-4D97-AF65-F5344CB8AC3E}">
        <p14:creationId xmlns:p14="http://schemas.microsoft.com/office/powerpoint/2010/main" xmlns="" val="3941607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228600"/>
            <a:ext cx="9144000" cy="861774"/>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spAutoFit/>
          </a:bodyPr>
          <a:lstStyle/>
          <a:p>
            <a:pPr algn="ct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Struktur</a:t>
            </a:r>
            <a:r>
              <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 </a:t>
            </a:r>
            <a:r>
              <a:rPr lang="en-US" sz="50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rPr>
              <a:t>Organisasi</a:t>
            </a:r>
            <a:endParaRPr lang="en-US" sz="5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Haettenschweiler" pitchFamily="34" charset="0"/>
            </a:endParaRPr>
          </a:p>
        </p:txBody>
      </p:sp>
      <p:sp>
        <p:nvSpPr>
          <p:cNvPr id="7" name="Rectangle 6"/>
          <p:cNvSpPr/>
          <p:nvPr/>
        </p:nvSpPr>
        <p:spPr>
          <a:xfrm>
            <a:off x="2209800" y="1343890"/>
            <a:ext cx="3810000" cy="685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smtClean="0"/>
              <a:t>SEKRETARIS DAERAH</a:t>
            </a:r>
            <a:endParaRPr lang="en-US" b="1" dirty="0"/>
          </a:p>
        </p:txBody>
      </p:sp>
      <p:sp>
        <p:nvSpPr>
          <p:cNvPr id="8" name="Rectangle 7"/>
          <p:cNvSpPr/>
          <p:nvPr/>
        </p:nvSpPr>
        <p:spPr>
          <a:xfrm>
            <a:off x="2143607" y="2351810"/>
            <a:ext cx="3810000" cy="685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dirty="0" smtClean="0"/>
              <a:t>BIRO LAYANAN PENGADAAN</a:t>
            </a:r>
            <a:endParaRPr lang="en-US" b="1" dirty="0"/>
          </a:p>
        </p:txBody>
      </p:sp>
      <p:sp>
        <p:nvSpPr>
          <p:cNvPr id="15" name="Rectangle 14"/>
          <p:cNvSpPr/>
          <p:nvPr/>
        </p:nvSpPr>
        <p:spPr>
          <a:xfrm>
            <a:off x="179342" y="3654139"/>
            <a:ext cx="2514600" cy="9144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b="1" dirty="0" err="1" smtClean="0"/>
              <a:t>Bagian</a:t>
            </a:r>
            <a:r>
              <a:rPr lang="en-US" b="1" dirty="0" smtClean="0"/>
              <a:t> </a:t>
            </a:r>
            <a:r>
              <a:rPr lang="en-US" b="1" dirty="0" err="1" smtClean="0"/>
              <a:t>Layanan</a:t>
            </a:r>
            <a:r>
              <a:rPr lang="en-US" b="1" dirty="0" smtClean="0"/>
              <a:t> </a:t>
            </a:r>
            <a:r>
              <a:rPr lang="en-US" b="1" dirty="0" err="1" smtClean="0"/>
              <a:t>Pengadaan</a:t>
            </a:r>
            <a:r>
              <a:rPr lang="en-US" b="1" dirty="0" smtClean="0"/>
              <a:t> </a:t>
            </a:r>
            <a:r>
              <a:rPr lang="en-US" b="1" dirty="0" err="1" smtClean="0"/>
              <a:t>Secara</a:t>
            </a:r>
            <a:r>
              <a:rPr lang="en-US" b="1" dirty="0" smtClean="0"/>
              <a:t> </a:t>
            </a:r>
            <a:r>
              <a:rPr lang="en-US" b="1" dirty="0" err="1" smtClean="0"/>
              <a:t>Elektronik</a:t>
            </a:r>
            <a:r>
              <a:rPr lang="en-US" b="1" dirty="0" smtClean="0"/>
              <a:t>  / LPSE</a:t>
            </a:r>
            <a:endParaRPr lang="en-US" b="1" dirty="0"/>
          </a:p>
        </p:txBody>
      </p:sp>
      <p:sp>
        <p:nvSpPr>
          <p:cNvPr id="16" name="Rectangle 15"/>
          <p:cNvSpPr/>
          <p:nvPr/>
        </p:nvSpPr>
        <p:spPr>
          <a:xfrm>
            <a:off x="2818632" y="3654139"/>
            <a:ext cx="2542310" cy="9144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b="1" dirty="0" err="1" smtClean="0"/>
              <a:t>Bagian</a:t>
            </a:r>
            <a:r>
              <a:rPr lang="en-US" b="1" dirty="0" smtClean="0"/>
              <a:t> Data &amp; </a:t>
            </a:r>
            <a:r>
              <a:rPr lang="en-US" b="1" dirty="0" err="1" smtClean="0"/>
              <a:t>Informasi</a:t>
            </a:r>
            <a:endParaRPr lang="en-US" b="1" dirty="0"/>
          </a:p>
        </p:txBody>
      </p:sp>
      <p:sp>
        <p:nvSpPr>
          <p:cNvPr id="17" name="Rectangle 16"/>
          <p:cNvSpPr/>
          <p:nvPr/>
        </p:nvSpPr>
        <p:spPr>
          <a:xfrm>
            <a:off x="5555673" y="3654139"/>
            <a:ext cx="2521527" cy="914400"/>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b="1" dirty="0" err="1" smtClean="0"/>
              <a:t>Bagian</a:t>
            </a:r>
            <a:r>
              <a:rPr lang="en-US" b="1" dirty="0" smtClean="0"/>
              <a:t> </a:t>
            </a:r>
            <a:r>
              <a:rPr lang="en-US" b="1" dirty="0" err="1" smtClean="0"/>
              <a:t>Layanan</a:t>
            </a:r>
            <a:r>
              <a:rPr lang="en-US" b="1" dirty="0" smtClean="0"/>
              <a:t> </a:t>
            </a:r>
            <a:r>
              <a:rPr lang="en-US" b="1" dirty="0" err="1" smtClean="0"/>
              <a:t>Pengadaan</a:t>
            </a:r>
            <a:r>
              <a:rPr lang="en-US" b="1" dirty="0" smtClean="0"/>
              <a:t> </a:t>
            </a:r>
            <a:r>
              <a:rPr lang="en-US" b="1" dirty="0" err="1" smtClean="0"/>
              <a:t>Barang</a:t>
            </a:r>
            <a:r>
              <a:rPr lang="en-US" b="1" dirty="0" smtClean="0"/>
              <a:t> &amp; </a:t>
            </a:r>
            <a:r>
              <a:rPr lang="en-US" b="1" dirty="0" err="1" smtClean="0"/>
              <a:t>Jasa</a:t>
            </a:r>
            <a:r>
              <a:rPr lang="en-US" b="1" dirty="0" smtClean="0"/>
              <a:t> / ULP</a:t>
            </a:r>
            <a:endParaRPr lang="en-US" b="1" dirty="0"/>
          </a:p>
        </p:txBody>
      </p:sp>
      <p:cxnSp>
        <p:nvCxnSpPr>
          <p:cNvPr id="19" name="Straight Arrow Connector 18"/>
          <p:cNvCxnSpPr/>
          <p:nvPr/>
        </p:nvCxnSpPr>
        <p:spPr>
          <a:xfrm>
            <a:off x="1345625" y="3314704"/>
            <a:ext cx="0" cy="304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6670774" y="3314704"/>
            <a:ext cx="0" cy="304800"/>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1345625" y="3314704"/>
            <a:ext cx="5325149"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324600" y="1600200"/>
            <a:ext cx="2455335" cy="151360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u="sng" dirty="0" err="1" smtClean="0"/>
              <a:t>Kelompok</a:t>
            </a:r>
            <a:r>
              <a:rPr lang="en-US" b="1" u="sng" dirty="0" smtClean="0"/>
              <a:t> </a:t>
            </a:r>
            <a:r>
              <a:rPr lang="en-US" b="1" u="sng" dirty="0" err="1" smtClean="0"/>
              <a:t>Jabatan</a:t>
            </a:r>
            <a:r>
              <a:rPr lang="en-US" b="1" u="sng" dirty="0" smtClean="0"/>
              <a:t> </a:t>
            </a:r>
            <a:r>
              <a:rPr lang="en-US" b="1" u="sng" dirty="0" err="1" smtClean="0"/>
              <a:t>Fungsional</a:t>
            </a:r>
            <a:endParaRPr lang="en-US" b="1" u="sng" dirty="0" smtClean="0"/>
          </a:p>
          <a:p>
            <a:pPr algn="ctr"/>
            <a:r>
              <a:rPr lang="en-US" sz="1600" dirty="0" err="1" smtClean="0"/>
              <a:t>Jabatan</a:t>
            </a:r>
            <a:r>
              <a:rPr lang="en-US" sz="1600" dirty="0" smtClean="0"/>
              <a:t> </a:t>
            </a:r>
            <a:r>
              <a:rPr lang="en-US" sz="1600" dirty="0" err="1" smtClean="0"/>
              <a:t>Fungsional</a:t>
            </a:r>
            <a:r>
              <a:rPr lang="en-US" sz="1600" dirty="0" smtClean="0"/>
              <a:t> </a:t>
            </a:r>
            <a:r>
              <a:rPr lang="en-US" sz="1600" dirty="0" err="1" smtClean="0"/>
              <a:t>Pengadaan</a:t>
            </a:r>
            <a:r>
              <a:rPr lang="en-US" sz="1600" dirty="0" smtClean="0"/>
              <a:t> </a:t>
            </a:r>
            <a:r>
              <a:rPr lang="en-US" sz="1600" dirty="0" err="1"/>
              <a:t>B</a:t>
            </a:r>
            <a:r>
              <a:rPr lang="en-US" sz="1600" dirty="0" err="1" smtClean="0"/>
              <a:t>arang</a:t>
            </a:r>
            <a:r>
              <a:rPr lang="en-US" sz="1600" dirty="0" smtClean="0"/>
              <a:t> / </a:t>
            </a:r>
            <a:r>
              <a:rPr lang="en-US" sz="1600" dirty="0" err="1"/>
              <a:t>J</a:t>
            </a:r>
            <a:r>
              <a:rPr lang="en-US" sz="1600" dirty="0" err="1" smtClean="0"/>
              <a:t>asa</a:t>
            </a:r>
            <a:endParaRPr lang="en-US" sz="1600" dirty="0"/>
          </a:p>
        </p:txBody>
      </p:sp>
      <p:cxnSp>
        <p:nvCxnSpPr>
          <p:cNvPr id="41" name="Straight Connector 40"/>
          <p:cNvCxnSpPr>
            <a:stCxn id="17" idx="3"/>
          </p:cNvCxnSpPr>
          <p:nvPr/>
        </p:nvCxnSpPr>
        <p:spPr>
          <a:xfrm>
            <a:off x="8077200" y="4111339"/>
            <a:ext cx="5309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8608100" y="3113806"/>
            <a:ext cx="576" cy="99753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5953607" y="2667000"/>
            <a:ext cx="370993"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179342" y="4720939"/>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Sistem</a:t>
            </a:r>
            <a:r>
              <a:rPr lang="en-US" sz="1400" dirty="0" smtClean="0"/>
              <a:t> </a:t>
            </a:r>
            <a:r>
              <a:rPr lang="en-US" sz="1400" dirty="0" err="1" smtClean="0"/>
              <a:t>Pengadaan</a:t>
            </a:r>
            <a:r>
              <a:rPr lang="en-US" sz="1400" dirty="0" smtClean="0"/>
              <a:t> </a:t>
            </a:r>
            <a:r>
              <a:rPr lang="en-US" sz="1400" dirty="0" err="1" smtClean="0"/>
              <a:t>Secara</a:t>
            </a:r>
            <a:r>
              <a:rPr lang="en-US" sz="1400" dirty="0" smtClean="0"/>
              <a:t> </a:t>
            </a:r>
            <a:r>
              <a:rPr lang="en-US" sz="1400" dirty="0" err="1" smtClean="0"/>
              <a:t>Elektronik</a:t>
            </a:r>
            <a:endParaRPr lang="en-US" sz="1400" dirty="0"/>
          </a:p>
        </p:txBody>
      </p:sp>
      <p:sp>
        <p:nvSpPr>
          <p:cNvPr id="51" name="Rectangle 50"/>
          <p:cNvSpPr/>
          <p:nvPr/>
        </p:nvSpPr>
        <p:spPr>
          <a:xfrm>
            <a:off x="179342" y="5379029"/>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a:t> </a:t>
            </a:r>
            <a:r>
              <a:rPr lang="en-US" sz="1400" dirty="0" err="1" smtClean="0"/>
              <a:t>Registrasi</a:t>
            </a:r>
            <a:r>
              <a:rPr lang="en-US" sz="1400" dirty="0" smtClean="0"/>
              <a:t> &amp; </a:t>
            </a:r>
            <a:r>
              <a:rPr lang="en-US" sz="1400" dirty="0" err="1" smtClean="0"/>
              <a:t>Verifikasi</a:t>
            </a:r>
            <a:endParaRPr lang="en-US" sz="1400" dirty="0"/>
          </a:p>
        </p:txBody>
      </p:sp>
      <p:sp>
        <p:nvSpPr>
          <p:cNvPr id="52" name="Rectangle 51"/>
          <p:cNvSpPr/>
          <p:nvPr/>
        </p:nvSpPr>
        <p:spPr>
          <a:xfrm>
            <a:off x="179342" y="6016339"/>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Layanan</a:t>
            </a:r>
            <a:r>
              <a:rPr lang="en-US" sz="1400" dirty="0" smtClean="0"/>
              <a:t> </a:t>
            </a:r>
            <a:r>
              <a:rPr lang="en-US" sz="1400" dirty="0" err="1" smtClean="0"/>
              <a:t>dan</a:t>
            </a:r>
            <a:r>
              <a:rPr lang="en-US" sz="1400" dirty="0" smtClean="0"/>
              <a:t> </a:t>
            </a:r>
            <a:r>
              <a:rPr lang="en-US" sz="1400" dirty="0" err="1" smtClean="0"/>
              <a:t>Dukungan</a:t>
            </a:r>
            <a:endParaRPr lang="en-US" sz="1400" dirty="0"/>
          </a:p>
        </p:txBody>
      </p:sp>
      <p:sp>
        <p:nvSpPr>
          <p:cNvPr id="53" name="Rectangle 52"/>
          <p:cNvSpPr/>
          <p:nvPr/>
        </p:nvSpPr>
        <p:spPr>
          <a:xfrm>
            <a:off x="2846342" y="4720938"/>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Pengelolaan</a:t>
            </a:r>
            <a:r>
              <a:rPr lang="en-US" sz="1400" dirty="0" smtClean="0"/>
              <a:t> Data</a:t>
            </a:r>
            <a:endParaRPr lang="en-US" sz="1400" dirty="0"/>
          </a:p>
        </p:txBody>
      </p:sp>
      <p:sp>
        <p:nvSpPr>
          <p:cNvPr id="54" name="Rectangle 53"/>
          <p:cNvSpPr/>
          <p:nvPr/>
        </p:nvSpPr>
        <p:spPr>
          <a:xfrm>
            <a:off x="2846342" y="5379028"/>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Layanan</a:t>
            </a:r>
            <a:r>
              <a:rPr lang="en-US" sz="1400" dirty="0" smtClean="0"/>
              <a:t> </a:t>
            </a:r>
            <a:r>
              <a:rPr lang="en-US" sz="1400" dirty="0" err="1" smtClean="0"/>
              <a:t>Publik</a:t>
            </a:r>
            <a:endParaRPr lang="en-US" sz="1400" dirty="0"/>
          </a:p>
        </p:txBody>
      </p:sp>
      <p:sp>
        <p:nvSpPr>
          <p:cNvPr id="55" name="Rectangle 54"/>
          <p:cNvSpPr/>
          <p:nvPr/>
        </p:nvSpPr>
        <p:spPr>
          <a:xfrm>
            <a:off x="2846342" y="6016338"/>
            <a:ext cx="25146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Tata Usaha</a:t>
            </a:r>
            <a:endParaRPr lang="en-US" sz="1400" dirty="0"/>
          </a:p>
        </p:txBody>
      </p:sp>
      <p:sp>
        <p:nvSpPr>
          <p:cNvPr id="57" name="Rectangle 56"/>
          <p:cNvSpPr/>
          <p:nvPr/>
        </p:nvSpPr>
        <p:spPr>
          <a:xfrm>
            <a:off x="5562600" y="4714009"/>
            <a:ext cx="3046076"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Pembinaan</a:t>
            </a:r>
            <a:r>
              <a:rPr lang="en-US" sz="1400" dirty="0" smtClean="0"/>
              <a:t> </a:t>
            </a:r>
            <a:r>
              <a:rPr lang="en-US" sz="1400" dirty="0" err="1" smtClean="0"/>
              <a:t>Barang</a:t>
            </a:r>
            <a:r>
              <a:rPr lang="en-US" sz="1400" dirty="0" smtClean="0"/>
              <a:t> / </a:t>
            </a:r>
            <a:r>
              <a:rPr lang="en-US" sz="1400" dirty="0" err="1" smtClean="0"/>
              <a:t>Jasa</a:t>
            </a:r>
            <a:endParaRPr lang="en-US" sz="1400" dirty="0"/>
          </a:p>
        </p:txBody>
      </p:sp>
      <p:sp>
        <p:nvSpPr>
          <p:cNvPr id="58" name="Rectangle 57"/>
          <p:cNvSpPr/>
          <p:nvPr/>
        </p:nvSpPr>
        <p:spPr>
          <a:xfrm>
            <a:off x="5562600" y="5372099"/>
            <a:ext cx="3045500" cy="5472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Perencanaan</a:t>
            </a:r>
            <a:r>
              <a:rPr lang="en-US" sz="1400" dirty="0" smtClean="0"/>
              <a:t> </a:t>
            </a:r>
            <a:r>
              <a:rPr lang="en-US" sz="1400" dirty="0" err="1" smtClean="0"/>
              <a:t>Pelaksanaan</a:t>
            </a:r>
            <a:r>
              <a:rPr lang="en-US" sz="1400" dirty="0" smtClean="0"/>
              <a:t> </a:t>
            </a:r>
            <a:r>
              <a:rPr lang="en-US" sz="1400" dirty="0" err="1" smtClean="0"/>
              <a:t>Pengadaan</a:t>
            </a:r>
            <a:r>
              <a:rPr lang="en-US" sz="1400" dirty="0" smtClean="0"/>
              <a:t> B/J</a:t>
            </a:r>
            <a:endParaRPr lang="en-US" sz="1400" dirty="0"/>
          </a:p>
        </p:txBody>
      </p:sp>
      <p:sp>
        <p:nvSpPr>
          <p:cNvPr id="59" name="Rectangle 58"/>
          <p:cNvSpPr/>
          <p:nvPr/>
        </p:nvSpPr>
        <p:spPr>
          <a:xfrm>
            <a:off x="5562600" y="6009409"/>
            <a:ext cx="3045500" cy="55418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400" dirty="0" smtClean="0"/>
              <a:t>Sub. </a:t>
            </a:r>
            <a:r>
              <a:rPr lang="en-US" sz="1400" dirty="0" err="1" smtClean="0"/>
              <a:t>Bagian</a:t>
            </a:r>
            <a:r>
              <a:rPr lang="en-US" sz="1400" dirty="0" smtClean="0"/>
              <a:t> </a:t>
            </a:r>
            <a:r>
              <a:rPr lang="en-US" sz="1400" dirty="0" err="1" smtClean="0"/>
              <a:t>Pencegahan</a:t>
            </a:r>
            <a:r>
              <a:rPr lang="en-US" sz="1400" dirty="0" smtClean="0"/>
              <a:t> </a:t>
            </a:r>
            <a:r>
              <a:rPr lang="en-US" sz="1400" dirty="0" err="1" smtClean="0"/>
              <a:t>dan</a:t>
            </a:r>
            <a:r>
              <a:rPr lang="en-US" sz="1400" dirty="0" smtClean="0"/>
              <a:t> </a:t>
            </a:r>
            <a:r>
              <a:rPr lang="en-US" sz="1400" dirty="0" err="1" smtClean="0"/>
              <a:t>Penanganan</a:t>
            </a:r>
            <a:r>
              <a:rPr lang="en-US" sz="1400" dirty="0" smtClean="0"/>
              <a:t> </a:t>
            </a:r>
            <a:r>
              <a:rPr lang="en-US" sz="1400" dirty="0" err="1" smtClean="0"/>
              <a:t>Pengaduan</a:t>
            </a:r>
            <a:r>
              <a:rPr lang="en-US" sz="1400" dirty="0" smtClean="0"/>
              <a:t> </a:t>
            </a:r>
            <a:r>
              <a:rPr lang="en-US" sz="1400" dirty="0" err="1" smtClean="0"/>
              <a:t>Pengadaan</a:t>
            </a:r>
            <a:r>
              <a:rPr lang="en-US" sz="1400" dirty="0" smtClean="0"/>
              <a:t> B/J</a:t>
            </a:r>
            <a:endParaRPr lang="en-US" sz="1400" dirty="0"/>
          </a:p>
        </p:txBody>
      </p:sp>
      <p:cxnSp>
        <p:nvCxnSpPr>
          <p:cNvPr id="68" name="Straight Arrow Connector 67"/>
          <p:cNvCxnSpPr/>
          <p:nvPr/>
        </p:nvCxnSpPr>
        <p:spPr>
          <a:xfrm>
            <a:off x="4119230" y="3037610"/>
            <a:ext cx="0" cy="61652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a:stCxn id="7" idx="2"/>
          </p:cNvCxnSpPr>
          <p:nvPr/>
        </p:nvCxnSpPr>
        <p:spPr>
          <a:xfrm>
            <a:off x="4114800" y="2029690"/>
            <a:ext cx="6164" cy="327313"/>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4103642" y="2163038"/>
            <a:ext cx="2220958"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8737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45472" y="2646449"/>
            <a:ext cx="1806089" cy="1600200"/>
          </a:xfrm>
          <a:prstGeom prst="rect">
            <a:avLst/>
          </a:prstGeom>
        </p:spPr>
      </p:pic>
      <p:sp>
        <p:nvSpPr>
          <p:cNvPr id="5" name="Rectangle 4"/>
          <p:cNvSpPr/>
          <p:nvPr/>
        </p:nvSpPr>
        <p:spPr>
          <a:xfrm>
            <a:off x="145472" y="798493"/>
            <a:ext cx="8998527" cy="954107"/>
          </a:xfrm>
          <a:prstGeom prst="rect">
            <a:avLst/>
          </a:prstGeom>
        </p:spPr>
        <p:txBody>
          <a:bodyPr wrap="square">
            <a:spAutoFit/>
          </a:bodyPr>
          <a:lstStyle/>
          <a:p>
            <a:r>
              <a:rPr lang="en-US" sz="2800" b="1" dirty="0" smtClean="0">
                <a:solidFill>
                  <a:schemeClr val="accent6">
                    <a:lumMod val="50000"/>
                  </a:schemeClr>
                </a:solidFill>
              </a:rPr>
              <a:t>1. Program </a:t>
            </a:r>
            <a:r>
              <a:rPr lang="en-US" sz="2800" b="1" dirty="0" err="1">
                <a:solidFill>
                  <a:schemeClr val="accent6">
                    <a:lumMod val="50000"/>
                  </a:schemeClr>
                </a:solidFill>
              </a:rPr>
              <a:t>Pengembangan</a:t>
            </a:r>
            <a:r>
              <a:rPr lang="en-US" sz="2800" b="1" dirty="0">
                <a:solidFill>
                  <a:schemeClr val="accent6">
                    <a:lumMod val="50000"/>
                  </a:schemeClr>
                </a:solidFill>
              </a:rPr>
              <a:t> Data </a:t>
            </a:r>
            <a:r>
              <a:rPr lang="en-US" sz="2800" b="1" dirty="0" err="1">
                <a:solidFill>
                  <a:schemeClr val="accent6">
                    <a:lumMod val="50000"/>
                  </a:schemeClr>
                </a:solidFill>
              </a:rPr>
              <a:t>Informasi</a:t>
            </a:r>
            <a:r>
              <a:rPr lang="en-US" sz="2800" b="1" dirty="0">
                <a:solidFill>
                  <a:schemeClr val="accent6">
                    <a:lumMod val="50000"/>
                  </a:schemeClr>
                </a:solidFill>
              </a:rPr>
              <a:t> </a:t>
            </a:r>
            <a:endParaRPr lang="en-US" sz="2800" b="1" dirty="0" smtClean="0">
              <a:solidFill>
                <a:schemeClr val="accent6">
                  <a:lumMod val="50000"/>
                </a:schemeClr>
              </a:solidFill>
            </a:endParaRPr>
          </a:p>
          <a:p>
            <a:r>
              <a:rPr lang="en-US" sz="2800" b="1" dirty="0" smtClean="0">
                <a:solidFill>
                  <a:schemeClr val="accent6">
                    <a:lumMod val="50000"/>
                  </a:schemeClr>
                </a:solidFill>
              </a:rPr>
              <a:t>     </a:t>
            </a:r>
            <a:r>
              <a:rPr lang="en-US" sz="2800" b="1" dirty="0" err="1" smtClean="0">
                <a:solidFill>
                  <a:schemeClr val="accent6">
                    <a:lumMod val="50000"/>
                  </a:schemeClr>
                </a:solidFill>
              </a:rPr>
              <a:t>Layanan</a:t>
            </a:r>
            <a:r>
              <a:rPr lang="en-US" sz="2800" b="1" dirty="0" smtClean="0">
                <a:solidFill>
                  <a:schemeClr val="accent6">
                    <a:lumMod val="50000"/>
                  </a:schemeClr>
                </a:solidFill>
              </a:rPr>
              <a:t> </a:t>
            </a:r>
            <a:r>
              <a:rPr lang="en-US" sz="2800" b="1" dirty="0" err="1">
                <a:solidFill>
                  <a:schemeClr val="accent6">
                    <a:lumMod val="50000"/>
                  </a:schemeClr>
                </a:solidFill>
              </a:rPr>
              <a:t>Pengadaan</a:t>
            </a:r>
            <a:endParaRPr lang="en-US" sz="2800" dirty="0"/>
          </a:p>
        </p:txBody>
      </p:sp>
      <p:sp>
        <p:nvSpPr>
          <p:cNvPr id="6" name="Pentagon 5"/>
          <p:cNvSpPr/>
          <p:nvPr/>
        </p:nvSpPr>
        <p:spPr>
          <a:xfrm flipH="1">
            <a:off x="2798618" y="96053"/>
            <a:ext cx="6324600" cy="685800"/>
          </a:xfrm>
          <a:prstGeom prst="homePlat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err="1" smtClean="0"/>
              <a:t>Ruang</a:t>
            </a:r>
            <a:r>
              <a:rPr lang="en-US" sz="4000" dirty="0" smtClean="0"/>
              <a:t> </a:t>
            </a:r>
            <a:r>
              <a:rPr lang="en-US" sz="4000" dirty="0" err="1" smtClean="0"/>
              <a:t>Lingkup</a:t>
            </a:r>
            <a:r>
              <a:rPr lang="en-US" sz="4000" dirty="0" smtClean="0"/>
              <a:t> </a:t>
            </a:r>
            <a:r>
              <a:rPr lang="en-US" sz="4000" dirty="0" err="1" smtClean="0"/>
              <a:t>Kegiatan</a:t>
            </a:r>
            <a:endParaRPr lang="en-US" sz="4000" dirty="0"/>
          </a:p>
        </p:txBody>
      </p:sp>
      <p:sp>
        <p:nvSpPr>
          <p:cNvPr id="9" name="Oval 8"/>
          <p:cNvSpPr/>
          <p:nvPr/>
        </p:nvSpPr>
        <p:spPr>
          <a:xfrm>
            <a:off x="4702438" y="3825940"/>
            <a:ext cx="893619" cy="816214"/>
          </a:xfrm>
          <a:prstGeom prst="ellipse">
            <a:avLst/>
          </a:prstGeom>
          <a:ln w="76200">
            <a:solidFill>
              <a:schemeClr val="tx2"/>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7" name="Oval 6"/>
          <p:cNvSpPr/>
          <p:nvPr/>
        </p:nvSpPr>
        <p:spPr>
          <a:xfrm>
            <a:off x="304801" y="1801092"/>
            <a:ext cx="762000" cy="686296"/>
          </a:xfrm>
          <a:prstGeom prst="ellipse">
            <a:avLst/>
          </a:prstGeom>
          <a:ln w="76200">
            <a:solidFill>
              <a:schemeClr val="tx2"/>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1" name="Picture 10"/>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715008" y="3286124"/>
            <a:ext cx="2104416" cy="946987"/>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658688" y="1193465"/>
            <a:ext cx="1395135" cy="1594809"/>
          </a:xfrm>
          <a:prstGeom prst="rect">
            <a:avLst/>
          </a:prstGeom>
        </p:spPr>
      </p:pic>
      <p:sp>
        <p:nvSpPr>
          <p:cNvPr id="8" name="Oval 7"/>
          <p:cNvSpPr/>
          <p:nvPr/>
        </p:nvSpPr>
        <p:spPr>
          <a:xfrm>
            <a:off x="4375675" y="1981200"/>
            <a:ext cx="653526" cy="609599"/>
          </a:xfrm>
          <a:prstGeom prst="ellipse">
            <a:avLst/>
          </a:prstGeom>
          <a:ln w="76200">
            <a:solidFill>
              <a:schemeClr val="tx2"/>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Oval 9"/>
          <p:cNvSpPr/>
          <p:nvPr/>
        </p:nvSpPr>
        <p:spPr>
          <a:xfrm>
            <a:off x="270164" y="4447425"/>
            <a:ext cx="762000" cy="732008"/>
          </a:xfrm>
          <a:prstGeom prst="ellipse">
            <a:avLst/>
          </a:prstGeom>
          <a:ln w="76200">
            <a:solidFill>
              <a:schemeClr val="tx2"/>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5" name="TextBox 14"/>
          <p:cNvSpPr txBox="1"/>
          <p:nvPr/>
        </p:nvSpPr>
        <p:spPr>
          <a:xfrm>
            <a:off x="5482030" y="4316038"/>
            <a:ext cx="3364372" cy="1502976"/>
          </a:xfrm>
          <a:prstGeom prst="rect">
            <a:avLst/>
          </a:prstGeom>
          <a:noFill/>
        </p:spPr>
        <p:txBody>
          <a:bodyPr wrap="square" rtlCol="0">
            <a:spAutoFit/>
          </a:bodyPr>
          <a:lstStyle/>
          <a:p>
            <a:pPr marL="342900" indent="-342900">
              <a:lnSpc>
                <a:spcPts val="2200"/>
              </a:lnSpc>
              <a:buAutoNum type="arabicPeriod"/>
            </a:pPr>
            <a:r>
              <a:rPr lang="en-US" sz="1600" b="1" dirty="0" err="1" smtClean="0"/>
              <a:t>Penyediaan</a:t>
            </a:r>
            <a:r>
              <a:rPr lang="en-US" sz="1600" b="1" dirty="0" smtClean="0"/>
              <a:t> </a:t>
            </a:r>
            <a:r>
              <a:rPr lang="en-US" sz="1600" b="1" dirty="0" err="1" smtClean="0"/>
              <a:t>Sarana</a:t>
            </a:r>
            <a:r>
              <a:rPr lang="en-US" sz="1600" b="1" dirty="0" smtClean="0"/>
              <a:t> &amp; </a:t>
            </a:r>
            <a:r>
              <a:rPr lang="en-US" sz="1600" b="1" dirty="0" err="1" smtClean="0"/>
              <a:t>Prasarana</a:t>
            </a:r>
            <a:r>
              <a:rPr lang="en-US" sz="1600" b="1" dirty="0" smtClean="0"/>
              <a:t> Biro </a:t>
            </a:r>
            <a:r>
              <a:rPr lang="en-US" sz="1600" b="1" dirty="0" err="1" smtClean="0"/>
              <a:t>Layanan</a:t>
            </a:r>
            <a:r>
              <a:rPr lang="en-US" sz="1600" b="1" dirty="0" smtClean="0"/>
              <a:t> </a:t>
            </a:r>
            <a:r>
              <a:rPr lang="en-US" sz="1600" b="1" dirty="0" err="1" smtClean="0"/>
              <a:t>Pengadaan</a:t>
            </a:r>
            <a:endParaRPr lang="en-US" sz="1600" b="1" dirty="0" smtClean="0"/>
          </a:p>
          <a:p>
            <a:pPr marL="342900" indent="-342900">
              <a:lnSpc>
                <a:spcPts val="2200"/>
              </a:lnSpc>
              <a:buAutoNum type="arabicPeriod"/>
            </a:pPr>
            <a:r>
              <a:rPr lang="en-US" sz="1600" b="1" dirty="0" err="1" smtClean="0"/>
              <a:t>Operasional</a:t>
            </a:r>
            <a:r>
              <a:rPr lang="en-US" sz="1600" b="1" dirty="0" smtClean="0"/>
              <a:t> Biro </a:t>
            </a:r>
            <a:r>
              <a:rPr lang="en-US" sz="1600" b="1" dirty="0" err="1" smtClean="0"/>
              <a:t>Layanan</a:t>
            </a:r>
            <a:r>
              <a:rPr lang="en-US" sz="1600" b="1" dirty="0" smtClean="0"/>
              <a:t> </a:t>
            </a:r>
            <a:r>
              <a:rPr lang="en-US" sz="1600" b="1" dirty="0" err="1" smtClean="0"/>
              <a:t>Pengadaan</a:t>
            </a:r>
            <a:endParaRPr lang="en-US" sz="1600" b="1" dirty="0"/>
          </a:p>
        </p:txBody>
      </p:sp>
      <p:sp>
        <p:nvSpPr>
          <p:cNvPr id="16" name="TextBox 15"/>
          <p:cNvSpPr txBox="1"/>
          <p:nvPr/>
        </p:nvSpPr>
        <p:spPr>
          <a:xfrm>
            <a:off x="1116431" y="4697482"/>
            <a:ext cx="3912769" cy="1220847"/>
          </a:xfrm>
          <a:prstGeom prst="rect">
            <a:avLst/>
          </a:prstGeom>
          <a:noFill/>
        </p:spPr>
        <p:txBody>
          <a:bodyPr wrap="square" rtlCol="0">
            <a:spAutoFit/>
          </a:bodyPr>
          <a:lstStyle/>
          <a:p>
            <a:pPr marL="342900" indent="-342900">
              <a:lnSpc>
                <a:spcPts val="2200"/>
              </a:lnSpc>
              <a:buAutoNum type="arabicPeriod"/>
            </a:pPr>
            <a:r>
              <a:rPr lang="en-US" sz="1600" b="1" dirty="0" err="1" smtClean="0"/>
              <a:t>Administrasi</a:t>
            </a:r>
            <a:r>
              <a:rPr lang="en-US" sz="1600" b="1" dirty="0" smtClean="0"/>
              <a:t> </a:t>
            </a:r>
            <a:r>
              <a:rPr lang="en-US" sz="1600" b="1" dirty="0" err="1" smtClean="0"/>
              <a:t>Kepegawaian</a:t>
            </a:r>
            <a:r>
              <a:rPr lang="en-US" sz="1600" b="1" dirty="0" smtClean="0"/>
              <a:t> BLP</a:t>
            </a:r>
          </a:p>
          <a:p>
            <a:pPr marL="342900" indent="-342900">
              <a:lnSpc>
                <a:spcPts val="2200"/>
              </a:lnSpc>
              <a:buAutoNum type="arabicPeriod"/>
            </a:pPr>
            <a:r>
              <a:rPr lang="en-US" sz="1600" b="1" dirty="0" err="1" smtClean="0"/>
              <a:t>Administrasi</a:t>
            </a:r>
            <a:r>
              <a:rPr lang="en-US" sz="1600" b="1" dirty="0" smtClean="0"/>
              <a:t> </a:t>
            </a:r>
            <a:r>
              <a:rPr lang="en-US" sz="1600" b="1" dirty="0" err="1" smtClean="0"/>
              <a:t>Keuangan</a:t>
            </a:r>
            <a:r>
              <a:rPr lang="en-US" sz="1600" b="1" dirty="0" smtClean="0"/>
              <a:t> BLP</a:t>
            </a:r>
          </a:p>
          <a:p>
            <a:pPr marL="342900" indent="-342900">
              <a:lnSpc>
                <a:spcPts val="2200"/>
              </a:lnSpc>
              <a:buAutoNum type="arabicPeriod"/>
            </a:pPr>
            <a:r>
              <a:rPr lang="en-US" sz="1600" b="1" dirty="0" err="1" smtClean="0"/>
              <a:t>Administrasi</a:t>
            </a:r>
            <a:r>
              <a:rPr lang="en-US" sz="1600" b="1" dirty="0" smtClean="0"/>
              <a:t> </a:t>
            </a:r>
            <a:r>
              <a:rPr lang="en-US" sz="1600" b="1" dirty="0" err="1" smtClean="0"/>
              <a:t>Perencanaan</a:t>
            </a:r>
            <a:r>
              <a:rPr lang="en-US" sz="1600" b="1" dirty="0" smtClean="0"/>
              <a:t> BLP</a:t>
            </a:r>
          </a:p>
          <a:p>
            <a:pPr marL="342900" indent="-342900">
              <a:lnSpc>
                <a:spcPts val="2200"/>
              </a:lnSpc>
              <a:buAutoNum type="arabicPeriod"/>
            </a:pPr>
            <a:endParaRPr lang="en-US" sz="1600" b="1" dirty="0" smtClean="0"/>
          </a:p>
        </p:txBody>
      </p:sp>
      <p:sp>
        <p:nvSpPr>
          <p:cNvPr id="17" name="Rectangle 16"/>
          <p:cNvSpPr/>
          <p:nvPr/>
        </p:nvSpPr>
        <p:spPr>
          <a:xfrm>
            <a:off x="1143234" y="4118934"/>
            <a:ext cx="2486515" cy="5232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800" b="1" spc="50" dirty="0" err="1" smtClean="0">
                <a:ln w="11430"/>
                <a:solidFill>
                  <a:srgbClr val="002060"/>
                </a:solidFill>
                <a:effectLst>
                  <a:outerShdw blurRad="76200" dist="50800" dir="5400000" algn="tl" rotWithShape="0">
                    <a:srgbClr val="000000">
                      <a:alpha val="65000"/>
                    </a:srgbClr>
                  </a:outerShdw>
                </a:effectLst>
              </a:rPr>
              <a:t>Ketatausahaan</a:t>
            </a:r>
            <a:endParaRPr lang="en-US" sz="2800" b="1" cap="none" spc="50" dirty="0">
              <a:ln w="11430"/>
              <a:solidFill>
                <a:srgbClr val="002060"/>
              </a:solidFill>
              <a:effectLst>
                <a:outerShdw blurRad="76200" dist="50800" dir="5400000" algn="tl" rotWithShape="0">
                  <a:srgbClr val="000000">
                    <a:alpha val="65000"/>
                  </a:srgbClr>
                </a:outerShdw>
              </a:effectLst>
            </a:endParaRPr>
          </a:p>
        </p:txBody>
      </p:sp>
      <p:sp>
        <p:nvSpPr>
          <p:cNvPr id="18" name="Rectangle 17"/>
          <p:cNvSpPr/>
          <p:nvPr/>
        </p:nvSpPr>
        <p:spPr>
          <a:xfrm>
            <a:off x="6021653" y="1321244"/>
            <a:ext cx="2824749" cy="5232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800" b="1" spc="50" dirty="0" err="1" smtClean="0">
                <a:ln w="11430"/>
                <a:solidFill>
                  <a:srgbClr val="002060"/>
                </a:solidFill>
                <a:effectLst>
                  <a:outerShdw blurRad="76200" dist="50800" dir="5400000" algn="tl" rotWithShape="0">
                    <a:srgbClr val="000000">
                      <a:alpha val="65000"/>
                    </a:srgbClr>
                  </a:outerShdw>
                </a:effectLst>
              </a:rPr>
              <a:t>Pelayanan</a:t>
            </a:r>
            <a:r>
              <a:rPr lang="en-US" sz="2800" b="1" spc="50" dirty="0" smtClean="0">
                <a:ln w="11430"/>
                <a:solidFill>
                  <a:srgbClr val="002060"/>
                </a:solidFill>
                <a:effectLst>
                  <a:outerShdw blurRad="76200" dist="50800" dir="5400000" algn="tl" rotWithShape="0">
                    <a:srgbClr val="000000">
                      <a:alpha val="65000"/>
                    </a:srgbClr>
                  </a:outerShdw>
                </a:effectLst>
              </a:rPr>
              <a:t> </a:t>
            </a:r>
            <a:r>
              <a:rPr lang="en-US" sz="2800" b="1" spc="50" dirty="0" err="1" smtClean="0">
                <a:ln w="11430"/>
                <a:solidFill>
                  <a:srgbClr val="002060"/>
                </a:solidFill>
                <a:effectLst>
                  <a:outerShdw blurRad="76200" dist="50800" dir="5400000" algn="tl" rotWithShape="0">
                    <a:srgbClr val="000000">
                      <a:alpha val="65000"/>
                    </a:srgbClr>
                  </a:outerShdw>
                </a:effectLst>
              </a:rPr>
              <a:t>Publik</a:t>
            </a:r>
            <a:endParaRPr lang="en-US" sz="2800" b="1" cap="none" spc="50" dirty="0">
              <a:ln w="11430"/>
              <a:solidFill>
                <a:srgbClr val="002060"/>
              </a:solidFill>
              <a:effectLst>
                <a:outerShdw blurRad="76200" dist="50800" dir="5400000" algn="tl" rotWithShape="0">
                  <a:srgbClr val="000000">
                    <a:alpha val="65000"/>
                  </a:srgbClr>
                </a:outerShdw>
              </a:effectLst>
            </a:endParaRPr>
          </a:p>
        </p:txBody>
      </p:sp>
      <p:sp>
        <p:nvSpPr>
          <p:cNvPr id="19" name="TextBox 18"/>
          <p:cNvSpPr txBox="1"/>
          <p:nvPr/>
        </p:nvSpPr>
        <p:spPr>
          <a:xfrm>
            <a:off x="6021653" y="1855769"/>
            <a:ext cx="2969947" cy="1220847"/>
          </a:xfrm>
          <a:prstGeom prst="rect">
            <a:avLst/>
          </a:prstGeom>
          <a:noFill/>
        </p:spPr>
        <p:txBody>
          <a:bodyPr wrap="square" rtlCol="0">
            <a:spAutoFit/>
          </a:bodyPr>
          <a:lstStyle/>
          <a:p>
            <a:pPr marL="342900" indent="-342900">
              <a:lnSpc>
                <a:spcPts val="2200"/>
              </a:lnSpc>
              <a:buAutoNum type="arabicPeriod"/>
            </a:pPr>
            <a:r>
              <a:rPr lang="en-US" sz="1600" b="1" dirty="0" err="1" smtClean="0"/>
              <a:t>Penyusunan</a:t>
            </a:r>
            <a:r>
              <a:rPr lang="en-US" sz="1600" b="1" dirty="0" smtClean="0"/>
              <a:t> SOP</a:t>
            </a:r>
          </a:p>
          <a:p>
            <a:pPr marL="342900" indent="-342900">
              <a:lnSpc>
                <a:spcPts val="2200"/>
              </a:lnSpc>
              <a:buAutoNum type="arabicPeriod"/>
            </a:pPr>
            <a:r>
              <a:rPr lang="en-US" sz="1600" b="1" dirty="0" err="1" smtClean="0"/>
              <a:t>Penyediaan</a:t>
            </a:r>
            <a:r>
              <a:rPr lang="en-US" sz="1600" b="1" dirty="0" smtClean="0"/>
              <a:t> data &amp; </a:t>
            </a:r>
            <a:r>
              <a:rPr lang="en-US" sz="1600" b="1" dirty="0" err="1" smtClean="0"/>
              <a:t>Informasi</a:t>
            </a:r>
            <a:r>
              <a:rPr lang="en-US" sz="1600" b="1" dirty="0" smtClean="0"/>
              <a:t> PBJ </a:t>
            </a:r>
            <a:r>
              <a:rPr lang="en-US" sz="1600" b="1" dirty="0" err="1" smtClean="0"/>
              <a:t>bagi</a:t>
            </a:r>
            <a:r>
              <a:rPr lang="en-US" sz="1600" b="1" dirty="0" smtClean="0"/>
              <a:t> </a:t>
            </a:r>
            <a:r>
              <a:rPr lang="en-US" sz="1600" b="1" dirty="0" err="1" smtClean="0"/>
              <a:t>Publik</a:t>
            </a:r>
            <a:endParaRPr lang="en-US" sz="1600" b="1" dirty="0"/>
          </a:p>
        </p:txBody>
      </p:sp>
      <p:sp>
        <p:nvSpPr>
          <p:cNvPr id="20" name="Rectangle 19"/>
          <p:cNvSpPr/>
          <p:nvPr/>
        </p:nvSpPr>
        <p:spPr>
          <a:xfrm>
            <a:off x="1143234" y="1680278"/>
            <a:ext cx="3857394" cy="95410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d-ID" sz="2800" b="1" spc="50" dirty="0" smtClean="0">
                <a:ln w="11430"/>
                <a:solidFill>
                  <a:srgbClr val="002060"/>
                </a:solidFill>
                <a:effectLst>
                  <a:outerShdw blurRad="76200" dist="50800" dir="5400000" algn="tl" rotWithShape="0">
                    <a:srgbClr val="000000">
                      <a:alpha val="65000"/>
                    </a:srgbClr>
                  </a:outerShdw>
                </a:effectLst>
              </a:rPr>
              <a:t>aplika</a:t>
            </a:r>
            <a:r>
              <a:rPr lang="en-US" sz="2800" b="1" spc="50" dirty="0" smtClean="0">
                <a:ln w="11430"/>
                <a:solidFill>
                  <a:srgbClr val="002060"/>
                </a:solidFill>
                <a:effectLst>
                  <a:outerShdw blurRad="76200" dist="50800" dir="5400000" algn="tl" rotWithShape="0">
                    <a:srgbClr val="000000">
                      <a:alpha val="65000"/>
                    </a:srgbClr>
                  </a:outerShdw>
                </a:effectLst>
              </a:rPr>
              <a:t>s</a:t>
            </a:r>
            <a:r>
              <a:rPr lang="id-ID" sz="2800" b="1" spc="50" dirty="0" smtClean="0">
                <a:ln w="11430"/>
                <a:solidFill>
                  <a:srgbClr val="002060"/>
                </a:solidFill>
                <a:effectLst>
                  <a:outerShdw blurRad="76200" dist="50800" dir="5400000" algn="tl" rotWithShape="0">
                    <a:srgbClr val="000000">
                      <a:alpha val="65000"/>
                    </a:srgbClr>
                  </a:outerShdw>
                </a:effectLst>
              </a:rPr>
              <a:t>i </a:t>
            </a:r>
            <a:r>
              <a:rPr lang="id-ID" sz="2800" b="1" spc="50" dirty="0" smtClean="0">
                <a:ln w="11430"/>
                <a:solidFill>
                  <a:srgbClr val="002060"/>
                </a:solidFill>
                <a:effectLst>
                  <a:outerShdw blurRad="76200" dist="50800" dir="5400000" algn="tl" rotWithShape="0">
                    <a:srgbClr val="000000">
                      <a:alpha val="65000"/>
                    </a:srgbClr>
                  </a:outerShdw>
                </a:effectLst>
              </a:rPr>
              <a:t>informasi PBJ</a:t>
            </a:r>
            <a:endParaRPr lang="en-US" sz="2800" b="1" cap="none" spc="50" dirty="0">
              <a:ln w="11430"/>
              <a:solidFill>
                <a:srgbClr val="002060"/>
              </a:solidFill>
              <a:effectLst>
                <a:outerShdw blurRad="76200" dist="50800" dir="5400000" algn="tl" rotWithShape="0">
                  <a:srgbClr val="000000">
                    <a:alpha val="65000"/>
                  </a:srgbClr>
                </a:outerShdw>
              </a:effectLst>
            </a:endParaRPr>
          </a:p>
        </p:txBody>
      </p:sp>
      <p:sp>
        <p:nvSpPr>
          <p:cNvPr id="22" name="TextBox 21"/>
          <p:cNvSpPr txBox="1"/>
          <p:nvPr/>
        </p:nvSpPr>
        <p:spPr>
          <a:xfrm>
            <a:off x="1871943" y="2646449"/>
            <a:ext cx="3485934" cy="1502976"/>
          </a:xfrm>
          <a:prstGeom prst="rect">
            <a:avLst/>
          </a:prstGeom>
          <a:noFill/>
        </p:spPr>
        <p:txBody>
          <a:bodyPr wrap="square" rtlCol="0">
            <a:spAutoFit/>
          </a:bodyPr>
          <a:lstStyle/>
          <a:p>
            <a:pPr marL="342900" indent="-342900">
              <a:lnSpc>
                <a:spcPts val="2200"/>
              </a:lnSpc>
              <a:buAutoNum type="arabicPeriod"/>
            </a:pPr>
            <a:r>
              <a:rPr lang="en-US" sz="1600" b="1" dirty="0" err="1" smtClean="0"/>
              <a:t>Penerapan</a:t>
            </a:r>
            <a:r>
              <a:rPr lang="en-US" sz="1600" b="1" dirty="0" smtClean="0"/>
              <a:t> e - </a:t>
            </a:r>
            <a:r>
              <a:rPr lang="en-US" sz="1600" b="1" dirty="0" err="1" smtClean="0"/>
              <a:t>Protrack</a:t>
            </a:r>
            <a:endParaRPr lang="en-US" sz="1600" b="1" dirty="0" smtClean="0"/>
          </a:p>
          <a:p>
            <a:pPr marL="342900" indent="-342900">
              <a:lnSpc>
                <a:spcPts val="2200"/>
              </a:lnSpc>
              <a:buAutoNum type="arabicPeriod"/>
            </a:pPr>
            <a:r>
              <a:rPr lang="en-US" sz="1600" b="1" dirty="0" err="1" smtClean="0"/>
              <a:t>Penyediaan</a:t>
            </a:r>
            <a:r>
              <a:rPr lang="en-US" sz="1600" b="1" dirty="0" smtClean="0"/>
              <a:t> data &amp; </a:t>
            </a:r>
            <a:r>
              <a:rPr lang="en-US" sz="1600" b="1" dirty="0" err="1" smtClean="0"/>
              <a:t>Informasi</a:t>
            </a:r>
            <a:r>
              <a:rPr lang="en-US" sz="1600" b="1" dirty="0" smtClean="0"/>
              <a:t> PBJ</a:t>
            </a:r>
          </a:p>
          <a:p>
            <a:pPr marL="342900" indent="-342900">
              <a:lnSpc>
                <a:spcPts val="2200"/>
              </a:lnSpc>
              <a:buAutoNum type="arabicPeriod"/>
            </a:pPr>
            <a:r>
              <a:rPr lang="en-US" sz="1600" b="1" dirty="0" err="1" smtClean="0"/>
              <a:t>Pengolahan</a:t>
            </a:r>
            <a:r>
              <a:rPr lang="en-US" sz="1600" b="1" dirty="0" smtClean="0"/>
              <a:t> &amp; </a:t>
            </a:r>
            <a:r>
              <a:rPr lang="en-US" sz="1600" b="1" dirty="0" err="1" smtClean="0"/>
              <a:t>Analisis</a:t>
            </a:r>
            <a:r>
              <a:rPr lang="en-US" sz="1600" b="1" dirty="0" smtClean="0"/>
              <a:t> Data PBJ</a:t>
            </a:r>
          </a:p>
        </p:txBody>
      </p:sp>
      <p:pic>
        <p:nvPicPr>
          <p:cNvPr id="2" name="Picture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8221" y="1680278"/>
            <a:ext cx="1130980" cy="1056087"/>
          </a:xfrm>
          <a:prstGeom prst="rect">
            <a:avLst/>
          </a:prstGeom>
        </p:spPr>
      </p:pic>
    </p:spTree>
    <p:extLst>
      <p:ext uri="{BB962C8B-B14F-4D97-AF65-F5344CB8AC3E}">
        <p14:creationId xmlns:p14="http://schemas.microsoft.com/office/powerpoint/2010/main" xmlns="" val="675095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entagon 5"/>
          <p:cNvSpPr/>
          <p:nvPr/>
        </p:nvSpPr>
        <p:spPr>
          <a:xfrm flipH="1">
            <a:off x="2798618" y="96053"/>
            <a:ext cx="6324600" cy="685800"/>
          </a:xfrm>
          <a:prstGeom prst="homePlat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err="1" smtClean="0"/>
              <a:t>Ruang</a:t>
            </a:r>
            <a:r>
              <a:rPr lang="en-US" sz="4000" dirty="0" smtClean="0"/>
              <a:t> </a:t>
            </a:r>
            <a:r>
              <a:rPr lang="en-US" sz="4000" dirty="0" err="1" smtClean="0"/>
              <a:t>Lingkup</a:t>
            </a:r>
            <a:r>
              <a:rPr lang="en-US" sz="4000" dirty="0" smtClean="0"/>
              <a:t> </a:t>
            </a:r>
            <a:r>
              <a:rPr lang="en-US" sz="4000" dirty="0" err="1" smtClean="0"/>
              <a:t>Kegiatan</a:t>
            </a:r>
            <a:endParaRPr lang="en-US" sz="4000" dirty="0"/>
          </a:p>
        </p:txBody>
      </p:sp>
      <p:sp>
        <p:nvSpPr>
          <p:cNvPr id="7" name="Oval 6"/>
          <p:cNvSpPr/>
          <p:nvPr/>
        </p:nvSpPr>
        <p:spPr>
          <a:xfrm>
            <a:off x="310609" y="2409258"/>
            <a:ext cx="589630" cy="586334"/>
          </a:xfrm>
          <a:prstGeom prst="ellipse">
            <a:avLst/>
          </a:prstGeom>
          <a:ln w="762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8" name="Oval 7"/>
          <p:cNvSpPr/>
          <p:nvPr/>
        </p:nvSpPr>
        <p:spPr>
          <a:xfrm>
            <a:off x="3797333" y="1811730"/>
            <a:ext cx="489599" cy="491491"/>
          </a:xfrm>
          <a:prstGeom prst="ellipse">
            <a:avLst/>
          </a:prstGeom>
          <a:ln w="762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Oval 8"/>
          <p:cNvSpPr/>
          <p:nvPr/>
        </p:nvSpPr>
        <p:spPr>
          <a:xfrm>
            <a:off x="4876800" y="3657600"/>
            <a:ext cx="828909" cy="782898"/>
          </a:xfrm>
          <a:prstGeom prst="ellipse">
            <a:avLst/>
          </a:prstGeom>
          <a:ln w="762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797469" y="3620243"/>
            <a:ext cx="2819400" cy="910263"/>
          </a:xfrm>
          <a:prstGeom prst="rect">
            <a:avLst/>
          </a:prstGeom>
        </p:spPr>
      </p:pic>
      <p:sp>
        <p:nvSpPr>
          <p:cNvPr id="11" name="TextBox 10"/>
          <p:cNvSpPr txBox="1"/>
          <p:nvPr/>
        </p:nvSpPr>
        <p:spPr>
          <a:xfrm>
            <a:off x="5357818" y="4401605"/>
            <a:ext cx="3669172" cy="1502976"/>
          </a:xfrm>
          <a:prstGeom prst="rect">
            <a:avLst/>
          </a:prstGeom>
          <a:noFill/>
        </p:spPr>
        <p:txBody>
          <a:bodyPr wrap="square" rtlCol="0">
            <a:spAutoFit/>
          </a:bodyPr>
          <a:lstStyle/>
          <a:p>
            <a:pPr marL="342900" indent="-342900">
              <a:lnSpc>
                <a:spcPts val="2200"/>
              </a:lnSpc>
              <a:buAutoNum type="arabicPeriod"/>
            </a:pPr>
            <a:r>
              <a:rPr lang="en-US" sz="1600" b="1" dirty="0" err="1" smtClean="0"/>
              <a:t>Operasional</a:t>
            </a:r>
            <a:r>
              <a:rPr lang="en-US" sz="1600" b="1" dirty="0" smtClean="0"/>
              <a:t> ULP</a:t>
            </a:r>
          </a:p>
          <a:p>
            <a:pPr marL="342900" indent="-342900">
              <a:lnSpc>
                <a:spcPts val="2200"/>
              </a:lnSpc>
              <a:buAutoNum type="arabicPeriod"/>
            </a:pPr>
            <a:r>
              <a:rPr lang="en-US" sz="1600" b="1" dirty="0" smtClean="0"/>
              <a:t> </a:t>
            </a:r>
            <a:r>
              <a:rPr lang="en-US" sz="1600" b="1" dirty="0" err="1" smtClean="0"/>
              <a:t>Penyediaan</a:t>
            </a:r>
            <a:r>
              <a:rPr lang="en-US" sz="1600" b="1" dirty="0" smtClean="0"/>
              <a:t> Data &amp; </a:t>
            </a:r>
            <a:r>
              <a:rPr lang="en-US" sz="1600" b="1" dirty="0" err="1" smtClean="0"/>
              <a:t>Informasi</a:t>
            </a:r>
            <a:r>
              <a:rPr lang="en-US" sz="1600" b="1" dirty="0" smtClean="0"/>
              <a:t> </a:t>
            </a:r>
            <a:r>
              <a:rPr lang="en-US" sz="1600" b="1" dirty="0" err="1" smtClean="0"/>
              <a:t>lelang</a:t>
            </a:r>
            <a:endParaRPr lang="en-US" sz="1600" b="1" dirty="0" smtClean="0"/>
          </a:p>
          <a:p>
            <a:pPr marL="342900" indent="-342900">
              <a:lnSpc>
                <a:spcPts val="2200"/>
              </a:lnSpc>
              <a:buAutoNum type="arabicPeriod"/>
            </a:pPr>
            <a:r>
              <a:rPr lang="en-US" sz="1600" b="1" dirty="0" err="1" smtClean="0"/>
              <a:t>Fasilitasi</a:t>
            </a:r>
            <a:r>
              <a:rPr lang="en-US" sz="1600" b="1" dirty="0" smtClean="0"/>
              <a:t> POKJA</a:t>
            </a:r>
          </a:p>
          <a:p>
            <a:pPr marL="342900" indent="-342900">
              <a:lnSpc>
                <a:spcPts val="2200"/>
              </a:lnSpc>
              <a:buAutoNum type="arabicPeriod"/>
            </a:pPr>
            <a:r>
              <a:rPr lang="en-US" sz="1600" b="1" dirty="0" err="1" smtClean="0"/>
              <a:t>Fasilitasi</a:t>
            </a:r>
            <a:r>
              <a:rPr lang="en-US" sz="1600" b="1" dirty="0" smtClean="0"/>
              <a:t> LKPP</a:t>
            </a:r>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4327416"/>
            <a:ext cx="1652787" cy="1652787"/>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2018" y="2187126"/>
            <a:ext cx="1084859" cy="1223084"/>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581653" y="1143000"/>
            <a:ext cx="1562347" cy="1562347"/>
          </a:xfrm>
          <a:prstGeom prst="rect">
            <a:avLst/>
          </a:prstGeom>
        </p:spPr>
      </p:pic>
      <p:sp>
        <p:nvSpPr>
          <p:cNvPr id="16" name="TextBox 15"/>
          <p:cNvSpPr txBox="1"/>
          <p:nvPr/>
        </p:nvSpPr>
        <p:spPr>
          <a:xfrm>
            <a:off x="4544291" y="2526233"/>
            <a:ext cx="4578927" cy="938719"/>
          </a:xfrm>
          <a:prstGeom prst="rect">
            <a:avLst/>
          </a:prstGeom>
          <a:noFill/>
        </p:spPr>
        <p:txBody>
          <a:bodyPr wrap="square" rtlCol="0">
            <a:spAutoFit/>
          </a:bodyPr>
          <a:lstStyle/>
          <a:p>
            <a:pPr marL="342900" indent="-342900">
              <a:lnSpc>
                <a:spcPts val="2200"/>
              </a:lnSpc>
              <a:buAutoNum type="arabicPeriod"/>
            </a:pPr>
            <a:r>
              <a:rPr lang="en-US" sz="1600" b="1" dirty="0" err="1" smtClean="0"/>
              <a:t>Pendampingan</a:t>
            </a:r>
            <a:r>
              <a:rPr lang="en-US" sz="1600" b="1" dirty="0" smtClean="0"/>
              <a:t> / </a:t>
            </a:r>
            <a:r>
              <a:rPr lang="en-US" sz="1600" b="1" dirty="0" err="1" smtClean="0"/>
              <a:t>Asistensi</a:t>
            </a:r>
            <a:r>
              <a:rPr lang="en-US" sz="1600" b="1" dirty="0" smtClean="0"/>
              <a:t>  </a:t>
            </a:r>
          </a:p>
          <a:p>
            <a:pPr>
              <a:lnSpc>
                <a:spcPts val="2200"/>
              </a:lnSpc>
            </a:pPr>
            <a:r>
              <a:rPr lang="en-US" sz="1600" b="1" dirty="0"/>
              <a:t> </a:t>
            </a:r>
            <a:r>
              <a:rPr lang="en-US" sz="1600" b="1" dirty="0" smtClean="0"/>
              <a:t>       </a:t>
            </a:r>
            <a:r>
              <a:rPr lang="en-US" sz="1600" b="1" dirty="0" err="1" smtClean="0"/>
              <a:t>Penyusunan</a:t>
            </a:r>
            <a:r>
              <a:rPr lang="en-US" sz="1600" b="1" dirty="0" smtClean="0"/>
              <a:t> RUP </a:t>
            </a:r>
            <a:r>
              <a:rPr lang="en-US" sz="1600" b="1" dirty="0" err="1" smtClean="0"/>
              <a:t>dan</a:t>
            </a:r>
            <a:r>
              <a:rPr lang="en-US" sz="1600" b="1" dirty="0" smtClean="0"/>
              <a:t>  RPP </a:t>
            </a:r>
            <a:r>
              <a:rPr lang="en-US" sz="1600" b="1" dirty="0" err="1" smtClean="0"/>
              <a:t>bagi</a:t>
            </a:r>
            <a:r>
              <a:rPr lang="en-US" sz="1600" b="1" dirty="0" smtClean="0"/>
              <a:t> OPD</a:t>
            </a:r>
          </a:p>
          <a:p>
            <a:pPr marL="342900" indent="-342900">
              <a:lnSpc>
                <a:spcPts val="2200"/>
              </a:lnSpc>
              <a:buAutoNum type="arabicPeriod" startAt="2"/>
            </a:pPr>
            <a:r>
              <a:rPr lang="en-US" sz="1600" b="1" dirty="0" smtClean="0"/>
              <a:t>Monitoring &amp; </a:t>
            </a:r>
            <a:r>
              <a:rPr lang="en-US" sz="1600" b="1" dirty="0" err="1" smtClean="0"/>
              <a:t>Evaluasi</a:t>
            </a:r>
            <a:endParaRPr lang="en-US" sz="1600" b="1" dirty="0" smtClean="0"/>
          </a:p>
        </p:txBody>
      </p:sp>
      <p:sp>
        <p:nvSpPr>
          <p:cNvPr id="19" name="TextBox 18"/>
          <p:cNvSpPr txBox="1"/>
          <p:nvPr/>
        </p:nvSpPr>
        <p:spPr>
          <a:xfrm>
            <a:off x="1285852" y="5043061"/>
            <a:ext cx="4026846" cy="938719"/>
          </a:xfrm>
          <a:prstGeom prst="rect">
            <a:avLst/>
          </a:prstGeom>
          <a:noFill/>
        </p:spPr>
        <p:txBody>
          <a:bodyPr wrap="square" rtlCol="0">
            <a:spAutoFit/>
          </a:bodyPr>
          <a:lstStyle/>
          <a:p>
            <a:pPr marL="342900" indent="-342900">
              <a:lnSpc>
                <a:spcPts val="2200"/>
              </a:lnSpc>
              <a:buAutoNum type="arabicPeriod"/>
            </a:pPr>
            <a:r>
              <a:rPr lang="en-US" sz="1600" b="1" dirty="0" err="1" smtClean="0"/>
              <a:t>Sosialisasi</a:t>
            </a:r>
            <a:r>
              <a:rPr lang="en-US" sz="1600" b="1" dirty="0" smtClean="0"/>
              <a:t> </a:t>
            </a:r>
            <a:r>
              <a:rPr lang="en-US" sz="1600" b="1" dirty="0" err="1" smtClean="0"/>
              <a:t>Hukum</a:t>
            </a:r>
            <a:endParaRPr lang="en-US" sz="1600" b="1" dirty="0" smtClean="0"/>
          </a:p>
          <a:p>
            <a:pPr marL="342900" indent="-342900">
              <a:lnSpc>
                <a:spcPts val="2200"/>
              </a:lnSpc>
              <a:buAutoNum type="arabicPeriod"/>
            </a:pPr>
            <a:r>
              <a:rPr lang="en-US" sz="1600" b="1" dirty="0" err="1" smtClean="0"/>
              <a:t>Advokasi</a:t>
            </a:r>
            <a:r>
              <a:rPr lang="en-US" sz="1600" b="1" dirty="0" smtClean="0"/>
              <a:t> </a:t>
            </a:r>
            <a:r>
              <a:rPr lang="en-US" sz="1600" b="1" dirty="0" err="1" smtClean="0"/>
              <a:t>Hukum</a:t>
            </a:r>
            <a:r>
              <a:rPr lang="en-US" sz="1600" b="1" dirty="0" smtClean="0"/>
              <a:t> </a:t>
            </a:r>
            <a:r>
              <a:rPr lang="en-US" sz="1600" b="1" dirty="0" err="1" smtClean="0"/>
              <a:t>bagi</a:t>
            </a:r>
            <a:r>
              <a:rPr lang="en-US" sz="1600" b="1" dirty="0" smtClean="0"/>
              <a:t> </a:t>
            </a:r>
            <a:r>
              <a:rPr lang="en-US" sz="1600" b="1" dirty="0" err="1" smtClean="0"/>
              <a:t>Pengelola</a:t>
            </a:r>
            <a:r>
              <a:rPr lang="en-US" sz="1600" b="1" dirty="0" smtClean="0"/>
              <a:t> PBJ</a:t>
            </a:r>
          </a:p>
        </p:txBody>
      </p:sp>
      <p:sp>
        <p:nvSpPr>
          <p:cNvPr id="10" name="Oval 9"/>
          <p:cNvSpPr/>
          <p:nvPr/>
        </p:nvSpPr>
        <p:spPr>
          <a:xfrm>
            <a:off x="1514379" y="4048763"/>
            <a:ext cx="603186" cy="569579"/>
          </a:xfrm>
          <a:prstGeom prst="ellipse">
            <a:avLst/>
          </a:prstGeom>
          <a:ln w="76200">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0" name="TextBox 19"/>
          <p:cNvSpPr txBox="1"/>
          <p:nvPr/>
        </p:nvSpPr>
        <p:spPr>
          <a:xfrm>
            <a:off x="1204103" y="2854528"/>
            <a:ext cx="3494268" cy="1220847"/>
          </a:xfrm>
          <a:prstGeom prst="rect">
            <a:avLst/>
          </a:prstGeom>
          <a:noFill/>
        </p:spPr>
        <p:txBody>
          <a:bodyPr wrap="square" rtlCol="0">
            <a:spAutoFit/>
          </a:bodyPr>
          <a:lstStyle/>
          <a:p>
            <a:pPr marL="342900" indent="-342900">
              <a:lnSpc>
                <a:spcPts val="2200"/>
              </a:lnSpc>
              <a:buAutoNum type="arabicPeriod"/>
            </a:pPr>
            <a:r>
              <a:rPr lang="en-US" sz="1600" b="1" dirty="0" err="1" smtClean="0"/>
              <a:t>Pembinaan</a:t>
            </a:r>
            <a:r>
              <a:rPr lang="en-US" sz="1600" b="1" dirty="0" smtClean="0"/>
              <a:t> </a:t>
            </a:r>
            <a:r>
              <a:rPr lang="en-US" sz="1600" b="1" dirty="0" err="1" smtClean="0"/>
              <a:t>bagi</a:t>
            </a:r>
            <a:r>
              <a:rPr lang="en-US" sz="1600" b="1" dirty="0" smtClean="0"/>
              <a:t> PA/KPA/PPK </a:t>
            </a:r>
            <a:r>
              <a:rPr lang="en-US" sz="1600" b="1" dirty="0" err="1" smtClean="0"/>
              <a:t>dan</a:t>
            </a:r>
            <a:r>
              <a:rPr lang="en-US" sz="1600" b="1" dirty="0" smtClean="0"/>
              <a:t> </a:t>
            </a:r>
            <a:r>
              <a:rPr lang="en-US" sz="1600" b="1" dirty="0" err="1" smtClean="0"/>
              <a:t>Penyedia</a:t>
            </a:r>
            <a:endParaRPr lang="en-US" sz="1600" b="1" dirty="0" smtClean="0"/>
          </a:p>
          <a:p>
            <a:pPr marL="342900" indent="-342900">
              <a:lnSpc>
                <a:spcPts val="2200"/>
              </a:lnSpc>
              <a:buAutoNum type="arabicPeriod"/>
            </a:pPr>
            <a:r>
              <a:rPr lang="en-US" sz="1600" b="1" dirty="0" err="1" smtClean="0"/>
              <a:t>Pengembangan</a:t>
            </a:r>
            <a:r>
              <a:rPr lang="en-US" sz="1600" b="1" dirty="0" smtClean="0"/>
              <a:t> </a:t>
            </a:r>
            <a:r>
              <a:rPr lang="en-US" sz="1600" b="1" dirty="0" err="1" smtClean="0"/>
              <a:t>Katalog</a:t>
            </a:r>
            <a:r>
              <a:rPr lang="en-US" sz="1600" b="1" dirty="0" smtClean="0"/>
              <a:t> LOKAL</a:t>
            </a:r>
          </a:p>
        </p:txBody>
      </p:sp>
      <p:sp>
        <p:nvSpPr>
          <p:cNvPr id="21" name="Rectangle 20"/>
          <p:cNvSpPr/>
          <p:nvPr/>
        </p:nvSpPr>
        <p:spPr>
          <a:xfrm>
            <a:off x="4544291" y="1862788"/>
            <a:ext cx="2804870" cy="52322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800" b="1" cap="none" spc="50" dirty="0" err="1" smtClean="0">
                <a:ln w="11430"/>
                <a:solidFill>
                  <a:srgbClr val="002060"/>
                </a:solidFill>
                <a:effectLst>
                  <a:outerShdw blurRad="76200" dist="50800" dir="5400000" algn="tl" rotWithShape="0">
                    <a:srgbClr val="000000">
                      <a:alpha val="65000"/>
                    </a:srgbClr>
                  </a:outerShdw>
                </a:effectLst>
              </a:rPr>
              <a:t>Perencanaan</a:t>
            </a:r>
            <a:r>
              <a:rPr lang="en-US" sz="2800" b="1" cap="none" spc="50" dirty="0" smtClean="0">
                <a:ln w="11430"/>
                <a:solidFill>
                  <a:srgbClr val="002060"/>
                </a:solidFill>
                <a:effectLst>
                  <a:outerShdw blurRad="76200" dist="50800" dir="5400000" algn="tl" rotWithShape="0">
                    <a:srgbClr val="000000">
                      <a:alpha val="65000"/>
                    </a:srgbClr>
                  </a:outerShdw>
                </a:effectLst>
              </a:rPr>
              <a:t> PBJ</a:t>
            </a:r>
            <a:endParaRPr lang="en-US" sz="2800" b="1" cap="none" spc="50" dirty="0">
              <a:ln w="11430"/>
              <a:solidFill>
                <a:srgbClr val="002060"/>
              </a:solidFill>
              <a:effectLst>
                <a:outerShdw blurRad="76200" dist="50800" dir="5400000" algn="tl" rotWithShape="0">
                  <a:srgbClr val="000000">
                    <a:alpha val="65000"/>
                  </a:srgbClr>
                </a:outerShdw>
              </a:effectLst>
            </a:endParaRPr>
          </a:p>
        </p:txBody>
      </p:sp>
      <p:sp>
        <p:nvSpPr>
          <p:cNvPr id="22" name="Rectangle 21"/>
          <p:cNvSpPr/>
          <p:nvPr/>
        </p:nvSpPr>
        <p:spPr>
          <a:xfrm>
            <a:off x="437796" y="1940904"/>
            <a:ext cx="3359537" cy="49244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600" b="1" cap="none" spc="50" dirty="0" smtClean="0">
                <a:ln w="11430"/>
                <a:solidFill>
                  <a:srgbClr val="002060"/>
                </a:solidFill>
                <a:effectLst>
                  <a:outerShdw blurRad="76200" dist="50800" dir="5400000" algn="tl" rotWithShape="0">
                    <a:srgbClr val="000000">
                      <a:alpha val="65000"/>
                    </a:srgbClr>
                  </a:outerShdw>
                </a:effectLst>
              </a:rPr>
              <a:t>- </a:t>
            </a:r>
            <a:r>
              <a:rPr lang="en-US" sz="2600" b="1" cap="none" spc="50" dirty="0" err="1" smtClean="0">
                <a:ln w="11430"/>
                <a:solidFill>
                  <a:srgbClr val="002060"/>
                </a:solidFill>
                <a:effectLst>
                  <a:outerShdw blurRad="76200" dist="50800" dir="5400000" algn="tl" rotWithShape="0">
                    <a:srgbClr val="000000">
                      <a:alpha val="65000"/>
                    </a:srgbClr>
                  </a:outerShdw>
                </a:effectLst>
              </a:rPr>
              <a:t>Pembinaan</a:t>
            </a:r>
            <a:r>
              <a:rPr lang="en-US" sz="2600" b="1" cap="none" spc="50" dirty="0" smtClean="0">
                <a:ln w="11430"/>
                <a:solidFill>
                  <a:srgbClr val="002060"/>
                </a:solidFill>
                <a:effectLst>
                  <a:outerShdw blurRad="76200" dist="50800" dir="5400000" algn="tl" rotWithShape="0">
                    <a:srgbClr val="000000">
                      <a:alpha val="65000"/>
                    </a:srgbClr>
                  </a:outerShdw>
                </a:effectLst>
              </a:rPr>
              <a:t> PBJ</a:t>
            </a:r>
            <a:endParaRPr lang="en-US" sz="2600" b="1" cap="none" spc="50" dirty="0">
              <a:ln w="11430"/>
              <a:solidFill>
                <a:srgbClr val="002060"/>
              </a:solidFill>
              <a:effectLst>
                <a:outerShdw blurRad="76200" dist="50800" dir="5400000" algn="tl" rotWithShape="0">
                  <a:srgbClr val="000000">
                    <a:alpha val="65000"/>
                  </a:srgbClr>
                </a:outerShdw>
              </a:effectLst>
            </a:endParaRPr>
          </a:p>
        </p:txBody>
      </p:sp>
      <p:sp>
        <p:nvSpPr>
          <p:cNvPr id="23" name="Rectangle 22"/>
          <p:cNvSpPr/>
          <p:nvPr/>
        </p:nvSpPr>
        <p:spPr>
          <a:xfrm>
            <a:off x="1742466" y="4333553"/>
            <a:ext cx="2865592"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000" b="1" cap="none" spc="50" dirty="0" err="1" smtClean="0">
                <a:ln w="11430"/>
                <a:solidFill>
                  <a:srgbClr val="002060"/>
                </a:solidFill>
                <a:effectLst>
                  <a:outerShdw blurRad="76200" dist="50800" dir="5400000" algn="tl" rotWithShape="0">
                    <a:srgbClr val="000000">
                      <a:alpha val="65000"/>
                    </a:srgbClr>
                  </a:outerShdw>
                </a:effectLst>
              </a:rPr>
              <a:t>Pencegahan</a:t>
            </a:r>
            <a:r>
              <a:rPr lang="en-US" sz="2000" b="1" cap="none" spc="50" dirty="0" smtClean="0">
                <a:ln w="11430"/>
                <a:solidFill>
                  <a:srgbClr val="002060"/>
                </a:solidFill>
                <a:effectLst>
                  <a:outerShdw blurRad="76200" dist="50800" dir="5400000" algn="tl" rotWithShape="0">
                    <a:srgbClr val="000000">
                      <a:alpha val="65000"/>
                    </a:srgbClr>
                  </a:outerShdw>
                </a:effectLst>
              </a:rPr>
              <a:t> &amp; </a:t>
            </a:r>
          </a:p>
          <a:p>
            <a:pPr algn="ctr"/>
            <a:r>
              <a:rPr lang="en-US" sz="2000" b="1" cap="none" spc="50" dirty="0" err="1" smtClean="0">
                <a:ln w="11430"/>
                <a:solidFill>
                  <a:srgbClr val="002060"/>
                </a:solidFill>
                <a:effectLst>
                  <a:outerShdw blurRad="76200" dist="50800" dir="5400000" algn="tl" rotWithShape="0">
                    <a:srgbClr val="000000">
                      <a:alpha val="65000"/>
                    </a:srgbClr>
                  </a:outerShdw>
                </a:effectLst>
              </a:rPr>
              <a:t>Penanganan</a:t>
            </a:r>
            <a:r>
              <a:rPr lang="en-US" sz="2000" b="1" cap="none" spc="50" dirty="0" smtClean="0">
                <a:ln w="11430"/>
                <a:solidFill>
                  <a:srgbClr val="002060"/>
                </a:solidFill>
                <a:effectLst>
                  <a:outerShdw blurRad="76200" dist="50800" dir="5400000" algn="tl" rotWithShape="0">
                    <a:srgbClr val="000000">
                      <a:alpha val="65000"/>
                    </a:srgbClr>
                  </a:outerShdw>
                </a:effectLst>
              </a:rPr>
              <a:t> </a:t>
            </a:r>
            <a:r>
              <a:rPr lang="en-US" sz="2000" b="1" cap="none" spc="50" dirty="0" err="1" smtClean="0">
                <a:ln w="11430"/>
                <a:solidFill>
                  <a:srgbClr val="002060"/>
                </a:solidFill>
                <a:effectLst>
                  <a:outerShdw blurRad="76200" dist="50800" dir="5400000" algn="tl" rotWithShape="0">
                    <a:srgbClr val="000000">
                      <a:alpha val="65000"/>
                    </a:srgbClr>
                  </a:outerShdw>
                </a:effectLst>
              </a:rPr>
              <a:t>Pengaduan</a:t>
            </a:r>
            <a:endParaRPr lang="en-US" sz="2000" b="1" cap="none" spc="50" dirty="0">
              <a:ln w="11430"/>
              <a:solidFill>
                <a:srgbClr val="002060"/>
              </a:solidFill>
              <a:effectLst>
                <a:outerShdw blurRad="76200" dist="50800" dir="5400000" algn="tl" rotWithShape="0">
                  <a:srgbClr val="000000">
                    <a:alpha val="65000"/>
                  </a:srgbClr>
                </a:outerShdw>
              </a:effectLst>
            </a:endParaRPr>
          </a:p>
        </p:txBody>
      </p:sp>
      <p:sp>
        <p:nvSpPr>
          <p:cNvPr id="24" name="Rectangle 23"/>
          <p:cNvSpPr/>
          <p:nvPr/>
        </p:nvSpPr>
        <p:spPr>
          <a:xfrm>
            <a:off x="1146876" y="2393429"/>
            <a:ext cx="3200399" cy="492443"/>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2600" b="1" spc="50" dirty="0" smtClean="0">
                <a:ln w="11430"/>
                <a:solidFill>
                  <a:srgbClr val="002060"/>
                </a:solidFill>
                <a:effectLst>
                  <a:outerShdw blurRad="76200" dist="50800" dir="5400000" algn="tl" rotWithShape="0">
                    <a:srgbClr val="000000">
                      <a:alpha val="65000"/>
                    </a:srgbClr>
                  </a:outerShdw>
                </a:effectLst>
              </a:rPr>
              <a:t>- </a:t>
            </a:r>
            <a:r>
              <a:rPr lang="en-US" sz="2600" b="1" spc="50" dirty="0" err="1" smtClean="0">
                <a:ln w="11430"/>
                <a:solidFill>
                  <a:srgbClr val="002060"/>
                </a:solidFill>
                <a:effectLst>
                  <a:outerShdw blurRad="76200" dist="50800" dir="5400000" algn="tl" rotWithShape="0">
                    <a:srgbClr val="000000">
                      <a:alpha val="65000"/>
                    </a:srgbClr>
                  </a:outerShdw>
                </a:effectLst>
              </a:rPr>
              <a:t>Katalog</a:t>
            </a:r>
            <a:r>
              <a:rPr lang="en-US" sz="2600" b="1" spc="50" dirty="0" smtClean="0">
                <a:ln w="11430"/>
                <a:solidFill>
                  <a:srgbClr val="002060"/>
                </a:solidFill>
                <a:effectLst>
                  <a:outerShdw blurRad="76200" dist="50800" dir="5400000" algn="tl" rotWithShape="0">
                    <a:srgbClr val="000000">
                      <a:alpha val="65000"/>
                    </a:srgbClr>
                  </a:outerShdw>
                </a:effectLst>
              </a:rPr>
              <a:t> Daerah</a:t>
            </a:r>
            <a:endParaRPr lang="en-US" sz="2600" b="1" cap="none" spc="50" dirty="0">
              <a:ln w="11430"/>
              <a:solidFill>
                <a:srgbClr val="002060"/>
              </a:solidFill>
              <a:effectLst>
                <a:outerShdw blurRad="76200" dist="50800" dir="5400000" algn="tl" rotWithShape="0">
                  <a:srgbClr val="000000">
                    <a:alpha val="65000"/>
                  </a:srgbClr>
                </a:outerShdw>
              </a:effectLst>
            </a:endParaRPr>
          </a:p>
        </p:txBody>
      </p:sp>
      <p:sp>
        <p:nvSpPr>
          <p:cNvPr id="5" name="Rectangle 4"/>
          <p:cNvSpPr/>
          <p:nvPr/>
        </p:nvSpPr>
        <p:spPr>
          <a:xfrm>
            <a:off x="145472" y="798493"/>
            <a:ext cx="8998527" cy="954107"/>
          </a:xfrm>
          <a:prstGeom prst="rect">
            <a:avLst/>
          </a:prstGeom>
        </p:spPr>
        <p:txBody>
          <a:bodyPr wrap="square">
            <a:spAutoFit/>
          </a:bodyPr>
          <a:lstStyle/>
          <a:p>
            <a:r>
              <a:rPr lang="en-US" sz="2800" b="1" dirty="0" smtClean="0">
                <a:solidFill>
                  <a:schemeClr val="accent6">
                    <a:lumMod val="50000"/>
                  </a:schemeClr>
                </a:solidFill>
              </a:rPr>
              <a:t>2. Program </a:t>
            </a:r>
            <a:r>
              <a:rPr lang="en-US" sz="2800" b="1" dirty="0" err="1">
                <a:solidFill>
                  <a:schemeClr val="accent6">
                    <a:lumMod val="50000"/>
                  </a:schemeClr>
                </a:solidFill>
              </a:rPr>
              <a:t>Peningkatan</a:t>
            </a:r>
            <a:r>
              <a:rPr lang="en-US" sz="2800" b="1" dirty="0">
                <a:solidFill>
                  <a:schemeClr val="accent6">
                    <a:lumMod val="50000"/>
                  </a:schemeClr>
                </a:solidFill>
              </a:rPr>
              <a:t> </a:t>
            </a:r>
            <a:endParaRPr lang="en-US" sz="2800" b="1" dirty="0" smtClean="0">
              <a:solidFill>
                <a:schemeClr val="accent6">
                  <a:lumMod val="50000"/>
                </a:schemeClr>
              </a:solidFill>
            </a:endParaRPr>
          </a:p>
          <a:p>
            <a:r>
              <a:rPr lang="en-US" sz="2800" b="1" dirty="0">
                <a:solidFill>
                  <a:schemeClr val="accent6">
                    <a:lumMod val="50000"/>
                  </a:schemeClr>
                </a:solidFill>
              </a:rPr>
              <a:t> </a:t>
            </a:r>
            <a:r>
              <a:rPr lang="en-US" sz="2800" b="1" dirty="0" smtClean="0">
                <a:solidFill>
                  <a:schemeClr val="accent6">
                    <a:lumMod val="50000"/>
                  </a:schemeClr>
                </a:solidFill>
              </a:rPr>
              <a:t>    </a:t>
            </a:r>
            <a:r>
              <a:rPr lang="en-US" sz="2800" b="1" dirty="0" err="1" smtClean="0">
                <a:solidFill>
                  <a:schemeClr val="accent6">
                    <a:lumMod val="50000"/>
                  </a:schemeClr>
                </a:solidFill>
              </a:rPr>
              <a:t>Layanan</a:t>
            </a:r>
            <a:r>
              <a:rPr lang="en-US" sz="2800" b="1" dirty="0" smtClean="0">
                <a:solidFill>
                  <a:schemeClr val="accent6">
                    <a:lumMod val="50000"/>
                  </a:schemeClr>
                </a:solidFill>
              </a:rPr>
              <a:t> </a:t>
            </a:r>
            <a:r>
              <a:rPr lang="en-US" sz="2800" b="1" dirty="0" err="1">
                <a:solidFill>
                  <a:schemeClr val="accent6">
                    <a:lumMod val="50000"/>
                  </a:schemeClr>
                </a:solidFill>
              </a:rPr>
              <a:t>Pengadaan</a:t>
            </a:r>
            <a:r>
              <a:rPr lang="en-US" sz="2800" b="1" dirty="0">
                <a:solidFill>
                  <a:schemeClr val="accent6">
                    <a:lumMod val="50000"/>
                  </a:schemeClr>
                </a:solidFill>
              </a:rPr>
              <a:t> </a:t>
            </a:r>
            <a:r>
              <a:rPr lang="en-US" sz="2800" b="1" dirty="0" err="1" smtClean="0">
                <a:solidFill>
                  <a:schemeClr val="accent6">
                    <a:lumMod val="50000"/>
                  </a:schemeClr>
                </a:solidFill>
              </a:rPr>
              <a:t>Barang</a:t>
            </a:r>
            <a:r>
              <a:rPr lang="en-US" sz="2800" b="1" dirty="0" smtClean="0">
                <a:solidFill>
                  <a:schemeClr val="accent6">
                    <a:lumMod val="50000"/>
                  </a:schemeClr>
                </a:solidFill>
              </a:rPr>
              <a:t> </a:t>
            </a:r>
            <a:r>
              <a:rPr lang="en-US" sz="2800" b="1" dirty="0">
                <a:solidFill>
                  <a:schemeClr val="accent6">
                    <a:lumMod val="50000"/>
                  </a:schemeClr>
                </a:solidFill>
              </a:rPr>
              <a:t>Dan </a:t>
            </a:r>
            <a:r>
              <a:rPr lang="en-US" sz="2800" b="1" dirty="0" err="1" smtClean="0">
                <a:solidFill>
                  <a:schemeClr val="accent6">
                    <a:lumMod val="50000"/>
                  </a:schemeClr>
                </a:solidFill>
              </a:rPr>
              <a:t>Jasa</a:t>
            </a:r>
            <a:endParaRPr lang="en-US" sz="2800" b="1" dirty="0"/>
          </a:p>
        </p:txBody>
      </p:sp>
    </p:spTree>
    <p:extLst>
      <p:ext uri="{BB962C8B-B14F-4D97-AF65-F5344CB8AC3E}">
        <p14:creationId xmlns:p14="http://schemas.microsoft.com/office/powerpoint/2010/main" xmlns="" val="23952315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45472" y="798493"/>
            <a:ext cx="8998527" cy="954107"/>
          </a:xfrm>
          <a:prstGeom prst="rect">
            <a:avLst/>
          </a:prstGeom>
        </p:spPr>
        <p:txBody>
          <a:bodyPr wrap="square">
            <a:spAutoFit/>
          </a:bodyPr>
          <a:lstStyle/>
          <a:p>
            <a:r>
              <a:rPr lang="en-US" sz="2800" b="1" dirty="0">
                <a:solidFill>
                  <a:schemeClr val="accent6">
                    <a:lumMod val="50000"/>
                  </a:schemeClr>
                </a:solidFill>
              </a:rPr>
              <a:t>3</a:t>
            </a:r>
            <a:r>
              <a:rPr lang="en-US" sz="2800" b="1" dirty="0" smtClean="0">
                <a:solidFill>
                  <a:schemeClr val="accent6">
                    <a:lumMod val="50000"/>
                  </a:schemeClr>
                </a:solidFill>
              </a:rPr>
              <a:t>. Program </a:t>
            </a:r>
            <a:r>
              <a:rPr lang="en-US" sz="2800" b="1" dirty="0" err="1">
                <a:solidFill>
                  <a:schemeClr val="accent6">
                    <a:lumMod val="50000"/>
                  </a:schemeClr>
                </a:solidFill>
              </a:rPr>
              <a:t>Peningkatan</a:t>
            </a:r>
            <a:r>
              <a:rPr lang="en-US" sz="2800" b="1" dirty="0">
                <a:solidFill>
                  <a:schemeClr val="accent6">
                    <a:lumMod val="50000"/>
                  </a:schemeClr>
                </a:solidFill>
              </a:rPr>
              <a:t> </a:t>
            </a:r>
            <a:endParaRPr lang="en-US" sz="2800" b="1" dirty="0" smtClean="0">
              <a:solidFill>
                <a:schemeClr val="accent6">
                  <a:lumMod val="50000"/>
                </a:schemeClr>
              </a:solidFill>
            </a:endParaRPr>
          </a:p>
          <a:p>
            <a:r>
              <a:rPr lang="en-US" sz="2800" b="1" dirty="0">
                <a:solidFill>
                  <a:schemeClr val="accent6">
                    <a:lumMod val="50000"/>
                  </a:schemeClr>
                </a:solidFill>
              </a:rPr>
              <a:t> </a:t>
            </a:r>
            <a:r>
              <a:rPr lang="en-US" sz="2800" b="1" dirty="0" smtClean="0">
                <a:solidFill>
                  <a:schemeClr val="accent6">
                    <a:lumMod val="50000"/>
                  </a:schemeClr>
                </a:solidFill>
              </a:rPr>
              <a:t>    </a:t>
            </a:r>
            <a:r>
              <a:rPr lang="en-US" sz="2800" b="1" dirty="0" err="1" smtClean="0">
                <a:solidFill>
                  <a:schemeClr val="accent6">
                    <a:lumMod val="50000"/>
                  </a:schemeClr>
                </a:solidFill>
              </a:rPr>
              <a:t>Layanan</a:t>
            </a:r>
            <a:r>
              <a:rPr lang="en-US" sz="2800" b="1" dirty="0" smtClean="0">
                <a:solidFill>
                  <a:schemeClr val="accent6">
                    <a:lumMod val="50000"/>
                  </a:schemeClr>
                </a:solidFill>
              </a:rPr>
              <a:t> </a:t>
            </a:r>
            <a:r>
              <a:rPr lang="en-US" sz="2800" b="1" dirty="0" err="1">
                <a:solidFill>
                  <a:schemeClr val="accent6">
                    <a:lumMod val="50000"/>
                  </a:schemeClr>
                </a:solidFill>
              </a:rPr>
              <a:t>Pengadaan</a:t>
            </a:r>
            <a:r>
              <a:rPr lang="en-US" sz="2800" b="1" dirty="0">
                <a:solidFill>
                  <a:schemeClr val="accent6">
                    <a:lumMod val="50000"/>
                  </a:schemeClr>
                </a:solidFill>
              </a:rPr>
              <a:t> </a:t>
            </a:r>
            <a:r>
              <a:rPr lang="en-US" sz="2800" b="1" dirty="0" err="1" smtClean="0">
                <a:solidFill>
                  <a:schemeClr val="accent6">
                    <a:lumMod val="50000"/>
                  </a:schemeClr>
                </a:solidFill>
              </a:rPr>
              <a:t>Secara</a:t>
            </a:r>
            <a:r>
              <a:rPr lang="en-US" sz="2800" b="1" dirty="0" smtClean="0">
                <a:solidFill>
                  <a:schemeClr val="accent6">
                    <a:lumMod val="50000"/>
                  </a:schemeClr>
                </a:solidFill>
              </a:rPr>
              <a:t> </a:t>
            </a:r>
            <a:r>
              <a:rPr lang="en-US" sz="2800" b="1" dirty="0" err="1" smtClean="0">
                <a:solidFill>
                  <a:schemeClr val="accent6">
                    <a:lumMod val="50000"/>
                  </a:schemeClr>
                </a:solidFill>
              </a:rPr>
              <a:t>Elektronik</a:t>
            </a:r>
            <a:endParaRPr lang="en-US" sz="2800" b="1" dirty="0"/>
          </a:p>
        </p:txBody>
      </p:sp>
      <p:sp>
        <p:nvSpPr>
          <p:cNvPr id="6" name="Pentagon 5"/>
          <p:cNvSpPr/>
          <p:nvPr/>
        </p:nvSpPr>
        <p:spPr>
          <a:xfrm flipH="1">
            <a:off x="2798618" y="96053"/>
            <a:ext cx="6324600" cy="685800"/>
          </a:xfrm>
          <a:prstGeom prst="homePlat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4000" dirty="0" err="1" smtClean="0"/>
              <a:t>Ruang</a:t>
            </a:r>
            <a:r>
              <a:rPr lang="en-US" sz="4000" dirty="0" smtClean="0"/>
              <a:t> </a:t>
            </a:r>
            <a:r>
              <a:rPr lang="en-US" sz="4000" dirty="0" err="1" smtClean="0"/>
              <a:t>Lingkup</a:t>
            </a:r>
            <a:r>
              <a:rPr lang="en-US" sz="4000" dirty="0" smtClean="0"/>
              <a:t> </a:t>
            </a:r>
            <a:r>
              <a:rPr lang="en-US" sz="4000" dirty="0" err="1" smtClean="0"/>
              <a:t>Kegiatan</a:t>
            </a:r>
            <a:endParaRPr lang="en-US" sz="4000" dirty="0"/>
          </a:p>
        </p:txBody>
      </p:sp>
      <p:sp>
        <p:nvSpPr>
          <p:cNvPr id="3" name="Oval 2"/>
          <p:cNvSpPr/>
          <p:nvPr/>
        </p:nvSpPr>
        <p:spPr>
          <a:xfrm>
            <a:off x="304801" y="1801092"/>
            <a:ext cx="762000" cy="686296"/>
          </a:xfrm>
          <a:prstGeom prst="ellipse">
            <a:avLst/>
          </a:prstGeom>
          <a:ln w="762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04800" y="1619250"/>
            <a:ext cx="3073396" cy="838199"/>
          </a:xfrm>
          <a:prstGeom prst="rect">
            <a:avLst/>
          </a:prstGeom>
        </p:spPr>
      </p:pic>
      <p:sp>
        <p:nvSpPr>
          <p:cNvPr id="8" name="Oval 7"/>
          <p:cNvSpPr/>
          <p:nvPr/>
        </p:nvSpPr>
        <p:spPr>
          <a:xfrm>
            <a:off x="4375674" y="1801092"/>
            <a:ext cx="768929" cy="699037"/>
          </a:xfrm>
          <a:prstGeom prst="ellipse">
            <a:avLst/>
          </a:prstGeom>
          <a:ln w="762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Oval 8"/>
          <p:cNvSpPr/>
          <p:nvPr/>
        </p:nvSpPr>
        <p:spPr>
          <a:xfrm>
            <a:off x="4998026" y="3371523"/>
            <a:ext cx="883226" cy="780196"/>
          </a:xfrm>
          <a:prstGeom prst="ellipse">
            <a:avLst/>
          </a:prstGeom>
          <a:ln w="762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0" name="Picture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760139" y="1745673"/>
            <a:ext cx="1661441" cy="741715"/>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339300" y="3398819"/>
            <a:ext cx="3130913" cy="914402"/>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66801" y="4358818"/>
            <a:ext cx="2311395" cy="990598"/>
          </a:xfrm>
          <a:prstGeom prst="rect">
            <a:avLst/>
          </a:prstGeom>
          <a:ln>
            <a:noFill/>
          </a:ln>
        </p:spPr>
      </p:pic>
      <p:sp>
        <p:nvSpPr>
          <p:cNvPr id="7" name="Oval 6"/>
          <p:cNvSpPr/>
          <p:nvPr/>
        </p:nvSpPr>
        <p:spPr>
          <a:xfrm>
            <a:off x="270164" y="4447425"/>
            <a:ext cx="762000" cy="732008"/>
          </a:xfrm>
          <a:prstGeom prst="ellipse">
            <a:avLst/>
          </a:prstGeom>
          <a:ln w="762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3" name="TextBox 12"/>
          <p:cNvSpPr txBox="1"/>
          <p:nvPr/>
        </p:nvSpPr>
        <p:spPr>
          <a:xfrm>
            <a:off x="145472" y="2533100"/>
            <a:ext cx="4852554" cy="1785104"/>
          </a:xfrm>
          <a:prstGeom prst="rect">
            <a:avLst/>
          </a:prstGeom>
          <a:noFill/>
        </p:spPr>
        <p:txBody>
          <a:bodyPr wrap="square" rtlCol="0">
            <a:spAutoFit/>
          </a:bodyPr>
          <a:lstStyle/>
          <a:p>
            <a:pPr marL="342900" indent="-342900">
              <a:lnSpc>
                <a:spcPts val="2200"/>
              </a:lnSpc>
              <a:buAutoNum type="arabicPeriod"/>
            </a:pPr>
            <a:r>
              <a:rPr lang="en-US" sz="1600" b="1" dirty="0" smtClean="0"/>
              <a:t>Workshop </a:t>
            </a:r>
            <a:r>
              <a:rPr lang="en-US" sz="1600" b="1" dirty="0" err="1" smtClean="0"/>
              <a:t>Pengisian</a:t>
            </a:r>
            <a:r>
              <a:rPr lang="en-US" sz="1600" b="1" dirty="0" smtClean="0"/>
              <a:t> </a:t>
            </a:r>
            <a:r>
              <a:rPr lang="en-US" sz="1600" b="1" dirty="0" err="1" smtClean="0"/>
              <a:t>SiRUP</a:t>
            </a:r>
            <a:r>
              <a:rPr lang="en-US" sz="1600" b="1" dirty="0"/>
              <a:t> </a:t>
            </a:r>
            <a:r>
              <a:rPr lang="en-US" sz="1600" b="1" dirty="0" smtClean="0"/>
              <a:t>APBD 2018</a:t>
            </a:r>
          </a:p>
          <a:p>
            <a:pPr marL="342900" indent="-342900">
              <a:lnSpc>
                <a:spcPts val="2200"/>
              </a:lnSpc>
              <a:buAutoNum type="arabicPeriod"/>
            </a:pPr>
            <a:r>
              <a:rPr lang="en-US" sz="1600" b="1" dirty="0"/>
              <a:t>Workshop </a:t>
            </a:r>
            <a:r>
              <a:rPr lang="en-US" sz="1600" b="1" dirty="0" err="1"/>
              <a:t>Pengisian</a:t>
            </a:r>
            <a:r>
              <a:rPr lang="en-US" sz="1600" b="1" dirty="0"/>
              <a:t> </a:t>
            </a:r>
            <a:r>
              <a:rPr lang="en-US" sz="1600" b="1" dirty="0" err="1"/>
              <a:t>SiRUP</a:t>
            </a:r>
            <a:r>
              <a:rPr lang="en-US" sz="1600" b="1" dirty="0"/>
              <a:t> APBD </a:t>
            </a:r>
            <a:r>
              <a:rPr lang="en-US" sz="1600" b="1" dirty="0" err="1" smtClean="0"/>
              <a:t>Perubahan</a:t>
            </a:r>
            <a:r>
              <a:rPr lang="en-US" sz="1600" b="1" dirty="0" smtClean="0"/>
              <a:t> 2018</a:t>
            </a:r>
          </a:p>
          <a:p>
            <a:pPr marL="342900" indent="-342900">
              <a:lnSpc>
                <a:spcPts val="2200"/>
              </a:lnSpc>
              <a:buAutoNum type="arabicPeriod"/>
            </a:pPr>
            <a:r>
              <a:rPr lang="en-US" sz="1600" b="1" dirty="0"/>
              <a:t>Workshop </a:t>
            </a:r>
            <a:r>
              <a:rPr lang="en-US" sz="1600" b="1" dirty="0" err="1"/>
              <a:t>Pengisian</a:t>
            </a:r>
            <a:r>
              <a:rPr lang="en-US" sz="1600" b="1" dirty="0"/>
              <a:t> </a:t>
            </a:r>
            <a:r>
              <a:rPr lang="en-US" sz="1600" b="1" dirty="0" smtClean="0"/>
              <a:t>Draft </a:t>
            </a:r>
            <a:r>
              <a:rPr lang="en-US" sz="1600" b="1" dirty="0" err="1" smtClean="0"/>
              <a:t>SiRUP</a:t>
            </a:r>
            <a:r>
              <a:rPr lang="en-US" sz="1600" b="1" dirty="0" smtClean="0"/>
              <a:t> </a:t>
            </a:r>
            <a:r>
              <a:rPr lang="en-US" sz="1600" b="1" dirty="0"/>
              <a:t>APBD </a:t>
            </a:r>
            <a:r>
              <a:rPr lang="en-US" sz="1600" b="1" dirty="0" smtClean="0"/>
              <a:t>2019</a:t>
            </a:r>
          </a:p>
          <a:p>
            <a:pPr marL="342900" indent="-342900">
              <a:lnSpc>
                <a:spcPts val="2200"/>
              </a:lnSpc>
              <a:buFontTx/>
              <a:buAutoNum type="arabicPeriod"/>
            </a:pPr>
            <a:r>
              <a:rPr lang="en-US" sz="1600" b="1" dirty="0" err="1"/>
              <a:t>Pengelolaan</a:t>
            </a:r>
            <a:r>
              <a:rPr lang="en-US" sz="1600" b="1" dirty="0"/>
              <a:t> </a:t>
            </a:r>
            <a:r>
              <a:rPr lang="en-US" sz="1600" b="1" dirty="0" smtClean="0"/>
              <a:t>&amp; </a:t>
            </a:r>
            <a:r>
              <a:rPr lang="en-US" sz="1600" b="1" dirty="0" err="1" smtClean="0"/>
              <a:t>Penerapan</a:t>
            </a:r>
            <a:r>
              <a:rPr lang="en-US" sz="1600" b="1" dirty="0" smtClean="0"/>
              <a:t> E </a:t>
            </a:r>
            <a:r>
              <a:rPr lang="en-US" sz="1600" b="1" dirty="0"/>
              <a:t>– </a:t>
            </a:r>
            <a:r>
              <a:rPr lang="en-US" sz="1600" b="1" dirty="0" smtClean="0"/>
              <a:t>Purchasing</a:t>
            </a:r>
          </a:p>
        </p:txBody>
      </p:sp>
      <p:sp>
        <p:nvSpPr>
          <p:cNvPr id="14" name="TextBox 13"/>
          <p:cNvSpPr txBox="1"/>
          <p:nvPr/>
        </p:nvSpPr>
        <p:spPr>
          <a:xfrm>
            <a:off x="5060369" y="2331860"/>
            <a:ext cx="3688774" cy="823302"/>
          </a:xfrm>
          <a:prstGeom prst="rect">
            <a:avLst/>
          </a:prstGeom>
          <a:noFill/>
        </p:spPr>
        <p:txBody>
          <a:bodyPr wrap="square" rtlCol="0">
            <a:spAutoFit/>
          </a:bodyPr>
          <a:lstStyle/>
          <a:p>
            <a:pPr marL="342900" indent="-342900">
              <a:lnSpc>
                <a:spcPts val="1900"/>
              </a:lnSpc>
              <a:buAutoNum type="arabicPeriod"/>
            </a:pPr>
            <a:r>
              <a:rPr lang="en-US" sz="1600" b="1" dirty="0" err="1" smtClean="0"/>
              <a:t>Sosialisasi</a:t>
            </a:r>
            <a:r>
              <a:rPr lang="en-US" sz="1600" b="1" dirty="0" smtClean="0"/>
              <a:t> , </a:t>
            </a:r>
            <a:r>
              <a:rPr lang="en-US" sz="1600" b="1" dirty="0" err="1" smtClean="0"/>
              <a:t>Pelatihan</a:t>
            </a:r>
            <a:r>
              <a:rPr lang="en-US" sz="1600" b="1" dirty="0" smtClean="0"/>
              <a:t> , </a:t>
            </a:r>
            <a:r>
              <a:rPr lang="en-US" sz="1600" b="1" dirty="0" err="1" smtClean="0"/>
              <a:t>Pendampingan</a:t>
            </a:r>
            <a:r>
              <a:rPr lang="en-US" sz="1600" b="1" dirty="0" smtClean="0"/>
              <a:t> </a:t>
            </a:r>
            <a:r>
              <a:rPr lang="en-US" sz="1600" b="1" dirty="0" err="1" smtClean="0"/>
              <a:t>bagi</a:t>
            </a:r>
            <a:r>
              <a:rPr lang="en-US" sz="1600" b="1" dirty="0" smtClean="0"/>
              <a:t> </a:t>
            </a:r>
            <a:r>
              <a:rPr lang="en-US" sz="1600" b="1" dirty="0" err="1" smtClean="0"/>
              <a:t>Penyedia</a:t>
            </a:r>
            <a:endParaRPr lang="en-US" sz="1600" b="1" dirty="0" smtClean="0"/>
          </a:p>
          <a:p>
            <a:pPr marL="342900" indent="-342900">
              <a:lnSpc>
                <a:spcPts val="1900"/>
              </a:lnSpc>
              <a:buAutoNum type="arabicPeriod"/>
            </a:pPr>
            <a:r>
              <a:rPr lang="en-US" sz="1600" b="1" dirty="0" smtClean="0"/>
              <a:t>Monitoring &amp; </a:t>
            </a:r>
            <a:r>
              <a:rPr lang="en-US" sz="1600" b="1" dirty="0" err="1" smtClean="0"/>
              <a:t>Evaluasi</a:t>
            </a:r>
            <a:endParaRPr lang="en-US" sz="1600" b="1" dirty="0"/>
          </a:p>
        </p:txBody>
      </p:sp>
      <p:sp>
        <p:nvSpPr>
          <p:cNvPr id="15" name="TextBox 14"/>
          <p:cNvSpPr txBox="1"/>
          <p:nvPr/>
        </p:nvSpPr>
        <p:spPr>
          <a:xfrm>
            <a:off x="173181" y="5257800"/>
            <a:ext cx="3920837" cy="1502976"/>
          </a:xfrm>
          <a:prstGeom prst="rect">
            <a:avLst/>
          </a:prstGeom>
          <a:noFill/>
        </p:spPr>
        <p:txBody>
          <a:bodyPr wrap="square" rtlCol="0">
            <a:spAutoFit/>
          </a:bodyPr>
          <a:lstStyle/>
          <a:p>
            <a:pPr marL="342900" indent="-342900">
              <a:lnSpc>
                <a:spcPts val="2200"/>
              </a:lnSpc>
              <a:buAutoNum type="arabicPeriod"/>
            </a:pPr>
            <a:r>
              <a:rPr lang="en-US" sz="1600" b="1" dirty="0" err="1" smtClean="0"/>
              <a:t>Pemeliharaan</a:t>
            </a:r>
            <a:r>
              <a:rPr lang="en-US" sz="1600" b="1" dirty="0" smtClean="0"/>
              <a:t> &amp; </a:t>
            </a:r>
            <a:r>
              <a:rPr lang="en-US" sz="1600" b="1" dirty="0" err="1" smtClean="0"/>
              <a:t>Peningkatan</a:t>
            </a:r>
            <a:r>
              <a:rPr lang="en-US" sz="1600" b="1" dirty="0"/>
              <a:t> </a:t>
            </a:r>
            <a:r>
              <a:rPr lang="en-US" sz="1600" b="1" dirty="0" err="1" smtClean="0"/>
              <a:t>Jaringan</a:t>
            </a:r>
            <a:r>
              <a:rPr lang="en-US" sz="1600" b="1" dirty="0" smtClean="0"/>
              <a:t> </a:t>
            </a:r>
            <a:r>
              <a:rPr lang="en-US" sz="1600" b="1" dirty="0" err="1" smtClean="0"/>
              <a:t>dan</a:t>
            </a:r>
            <a:r>
              <a:rPr lang="en-US" sz="1600" b="1" dirty="0" smtClean="0"/>
              <a:t> </a:t>
            </a:r>
            <a:r>
              <a:rPr lang="en-US" sz="1600" b="1" dirty="0" err="1" smtClean="0"/>
              <a:t>Sistem</a:t>
            </a:r>
            <a:r>
              <a:rPr lang="en-US" sz="1600" b="1" dirty="0" smtClean="0"/>
              <a:t> SPSE (</a:t>
            </a:r>
            <a:r>
              <a:rPr lang="en-US" sz="1600" b="1" i="1" dirty="0" smtClean="0"/>
              <a:t>Hardware &amp; Software</a:t>
            </a:r>
            <a:r>
              <a:rPr lang="en-US" sz="1600" b="1" dirty="0" smtClean="0"/>
              <a:t>)</a:t>
            </a:r>
          </a:p>
          <a:p>
            <a:pPr marL="342900" indent="-342900">
              <a:lnSpc>
                <a:spcPts val="2200"/>
              </a:lnSpc>
              <a:buAutoNum type="arabicPeriod"/>
            </a:pPr>
            <a:r>
              <a:rPr lang="en-US" sz="1600" b="1" dirty="0" err="1" smtClean="0"/>
              <a:t>Peningkatan</a:t>
            </a:r>
            <a:r>
              <a:rPr lang="en-US" sz="1600" b="1" dirty="0" smtClean="0"/>
              <a:t> SDM </a:t>
            </a:r>
            <a:r>
              <a:rPr lang="en-US" sz="1600" b="1" dirty="0" err="1" smtClean="0"/>
              <a:t>Pengelola</a:t>
            </a:r>
            <a:r>
              <a:rPr lang="en-US" sz="1600" b="1" dirty="0" smtClean="0"/>
              <a:t> SPSE</a:t>
            </a:r>
          </a:p>
        </p:txBody>
      </p:sp>
      <p:sp>
        <p:nvSpPr>
          <p:cNvPr id="16" name="TextBox 15"/>
          <p:cNvSpPr txBox="1"/>
          <p:nvPr/>
        </p:nvSpPr>
        <p:spPr>
          <a:xfrm>
            <a:off x="4541537" y="4447425"/>
            <a:ext cx="4539727" cy="1502976"/>
          </a:xfrm>
          <a:prstGeom prst="rect">
            <a:avLst/>
          </a:prstGeom>
          <a:noFill/>
        </p:spPr>
        <p:txBody>
          <a:bodyPr wrap="square" rtlCol="0">
            <a:spAutoFit/>
          </a:bodyPr>
          <a:lstStyle/>
          <a:p>
            <a:pPr marL="342900" indent="-342900">
              <a:lnSpc>
                <a:spcPts val="2200"/>
              </a:lnSpc>
              <a:buAutoNum type="arabicPeriod"/>
            </a:pPr>
            <a:r>
              <a:rPr lang="en-US" sz="1600" b="1" dirty="0" err="1" smtClean="0"/>
              <a:t>Operasional</a:t>
            </a:r>
            <a:r>
              <a:rPr lang="en-US" sz="1600" b="1" dirty="0" smtClean="0"/>
              <a:t> LPSE</a:t>
            </a:r>
          </a:p>
          <a:p>
            <a:pPr marL="342900" indent="-342900">
              <a:lnSpc>
                <a:spcPts val="2200"/>
              </a:lnSpc>
              <a:buAutoNum type="arabicPeriod"/>
            </a:pPr>
            <a:r>
              <a:rPr lang="en-US" sz="1600" b="1" dirty="0" err="1" smtClean="0"/>
              <a:t>Pengelolaan</a:t>
            </a:r>
            <a:r>
              <a:rPr lang="en-US" sz="1600" b="1" dirty="0" smtClean="0"/>
              <a:t> SPSE </a:t>
            </a:r>
          </a:p>
          <a:p>
            <a:pPr marL="342900" indent="-342900">
              <a:lnSpc>
                <a:spcPts val="2200"/>
              </a:lnSpc>
              <a:buAutoNum type="arabicPeriod"/>
            </a:pPr>
            <a:r>
              <a:rPr lang="en-US" sz="1600" b="1" dirty="0" smtClean="0"/>
              <a:t> </a:t>
            </a:r>
            <a:r>
              <a:rPr lang="en-US" sz="1600" b="1" dirty="0" err="1" smtClean="0"/>
              <a:t>Penyediaan</a:t>
            </a:r>
            <a:r>
              <a:rPr lang="en-US" sz="1600" b="1" dirty="0" smtClean="0"/>
              <a:t> Data &amp; </a:t>
            </a:r>
            <a:r>
              <a:rPr lang="en-US" sz="1600" b="1" dirty="0" err="1" smtClean="0"/>
              <a:t>Informasi</a:t>
            </a:r>
            <a:r>
              <a:rPr lang="en-US" sz="1600" b="1" dirty="0" smtClean="0"/>
              <a:t> </a:t>
            </a:r>
            <a:r>
              <a:rPr lang="en-US" sz="1600" b="1" dirty="0" err="1" smtClean="0"/>
              <a:t>lelang</a:t>
            </a:r>
            <a:r>
              <a:rPr lang="en-US" sz="1600" b="1" dirty="0" smtClean="0"/>
              <a:t> </a:t>
            </a:r>
            <a:r>
              <a:rPr lang="en-US" sz="1600" b="1" dirty="0" err="1" smtClean="0"/>
              <a:t>Elektronik</a:t>
            </a:r>
            <a:endParaRPr lang="en-US" sz="1600" b="1" dirty="0" smtClean="0"/>
          </a:p>
          <a:p>
            <a:pPr marL="342900" indent="-342900">
              <a:lnSpc>
                <a:spcPts val="2200"/>
              </a:lnSpc>
              <a:buAutoNum type="arabicPeriod"/>
            </a:pPr>
            <a:r>
              <a:rPr lang="en-US" sz="1600" b="1" dirty="0" err="1" smtClean="0"/>
              <a:t>Fasilitasi</a:t>
            </a:r>
            <a:r>
              <a:rPr lang="en-US" sz="1600" b="1" dirty="0" smtClean="0"/>
              <a:t> LKPP</a:t>
            </a:r>
          </a:p>
        </p:txBody>
      </p:sp>
    </p:spTree>
    <p:extLst>
      <p:ext uri="{BB962C8B-B14F-4D97-AF65-F5344CB8AC3E}">
        <p14:creationId xmlns:p14="http://schemas.microsoft.com/office/powerpoint/2010/main" xmlns="" val="21172046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85720" y="500042"/>
            <a:ext cx="8229600" cy="1066800"/>
          </a:xfrm>
          <a:prstGeom prst="rect">
            <a:avLst/>
          </a:prstGeom>
        </p:spPr>
        <p:txBody>
          <a:bodyPr vert="horz" anchor="ctr">
            <a:normAutofit fontScale="92500"/>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Sosialisasi</a:t>
            </a:r>
            <a:r>
              <a:rPr kumimoji="0" lang="en-US" sz="3200" b="0" i="1" u="none" strike="noStrike" kern="1200" cap="none" spc="0" normalizeH="0" baseline="0" noProof="0" dirty="0" smtClean="0">
                <a:ln>
                  <a:noFill/>
                </a:ln>
                <a:solidFill>
                  <a:schemeClr val="tx2"/>
                </a:solidFill>
                <a:effectLst/>
                <a:uLnTx/>
                <a:uFillTx/>
                <a:latin typeface="+mj-lt"/>
                <a:ea typeface="+mj-ea"/>
                <a:cs typeface="+mj-cs"/>
              </a:rPr>
              <a:t> </a:t>
            </a: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Standar</a:t>
            </a:r>
            <a:r>
              <a:rPr kumimoji="0" lang="en-US" sz="3200" b="0" i="1" u="none" strike="noStrike" kern="1200" cap="none" spc="0" normalizeH="0" baseline="0" noProof="0" dirty="0" smtClean="0">
                <a:ln>
                  <a:noFill/>
                </a:ln>
                <a:solidFill>
                  <a:schemeClr val="tx2"/>
                </a:solidFill>
                <a:effectLst/>
                <a:uLnTx/>
                <a:uFillTx/>
                <a:latin typeface="+mj-lt"/>
                <a:ea typeface="+mj-ea"/>
                <a:cs typeface="+mj-cs"/>
              </a:rPr>
              <a:t> </a:t>
            </a: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Operasioanl</a:t>
            </a:r>
            <a:r>
              <a:rPr kumimoji="0" lang="en-US" sz="3200" b="0" i="1" u="none" strike="noStrike" kern="1200" cap="none" spc="0" normalizeH="0" baseline="0" noProof="0" dirty="0" smtClean="0">
                <a:ln>
                  <a:noFill/>
                </a:ln>
                <a:solidFill>
                  <a:schemeClr val="tx2"/>
                </a:solidFill>
                <a:effectLst/>
                <a:uLnTx/>
                <a:uFillTx/>
                <a:latin typeface="+mj-lt"/>
                <a:ea typeface="+mj-ea"/>
                <a:cs typeface="+mj-cs"/>
              </a:rPr>
              <a:t> </a:t>
            </a:r>
            <a:r>
              <a:rPr kumimoji="0" lang="en-US" sz="3200" b="0" i="1" u="none" strike="noStrike" kern="1200" cap="none" spc="0" normalizeH="0" baseline="0" noProof="0" dirty="0" err="1" smtClean="0">
                <a:ln>
                  <a:noFill/>
                </a:ln>
                <a:solidFill>
                  <a:schemeClr val="tx2"/>
                </a:solidFill>
                <a:effectLst/>
                <a:uLnTx/>
                <a:uFillTx/>
                <a:latin typeface="+mj-lt"/>
                <a:ea typeface="+mj-ea"/>
                <a:cs typeface="+mj-cs"/>
              </a:rPr>
              <a:t>Prosedur</a:t>
            </a:r>
            <a:r>
              <a:rPr kumimoji="0" lang="en-US" sz="3200" b="0" i="1" u="none" strike="noStrike" kern="1200" cap="none" spc="0" normalizeH="0" noProof="0" dirty="0" smtClean="0">
                <a:ln>
                  <a:noFill/>
                </a:ln>
                <a:solidFill>
                  <a:schemeClr val="tx2"/>
                </a:solidFill>
                <a:effectLst/>
                <a:uLnTx/>
                <a:uFillTx/>
                <a:latin typeface="+mj-lt"/>
                <a:ea typeface="+mj-ea"/>
                <a:cs typeface="+mj-cs"/>
              </a:rPr>
              <a:t> (SOP)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Kerja</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baseline="0" noProof="0" dirty="0" smtClean="0">
                <a:ln>
                  <a:noFill/>
                </a:ln>
                <a:solidFill>
                  <a:schemeClr val="tx2"/>
                </a:solidFill>
                <a:effectLst/>
                <a:uLnTx/>
                <a:uFillTx/>
                <a:latin typeface="+mj-lt"/>
                <a:ea typeface="+mj-ea"/>
                <a:cs typeface="+mj-cs"/>
              </a:rPr>
              <a:t> Biro</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Layanan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r>
              <a:rPr kumimoji="0" lang="en-US" sz="3200" b="0" i="1" u="none" strike="noStrike" kern="1200" cap="none" spc="0" normalizeH="0" noProof="0" dirty="0" err="1" smtClean="0">
                <a:ln>
                  <a:noFill/>
                </a:ln>
                <a:solidFill>
                  <a:schemeClr val="tx2"/>
                </a:solidFill>
                <a:effectLst/>
                <a:uLnTx/>
                <a:uFillTx/>
                <a:latin typeface="+mj-lt"/>
                <a:ea typeface="+mj-ea"/>
                <a:cs typeface="+mj-cs"/>
              </a:rPr>
              <a:t>Pengadaan</a:t>
            </a:r>
            <a:r>
              <a:rPr kumimoji="0" lang="en-US" sz="3200" b="0" i="1" u="none" strike="noStrike" kern="1200" cap="none" spc="0" normalizeH="0" noProof="0" dirty="0" smtClean="0">
                <a:ln>
                  <a:noFill/>
                </a:ln>
                <a:solidFill>
                  <a:schemeClr val="tx2"/>
                </a:solidFill>
                <a:effectLst/>
                <a:uLnTx/>
                <a:uFillTx/>
                <a:latin typeface="+mj-lt"/>
                <a:ea typeface="+mj-ea"/>
                <a:cs typeface="+mj-cs"/>
              </a:rPr>
              <a:t>… </a:t>
            </a:r>
            <a:endParaRPr kumimoji="0" lang="en-US" sz="3200" b="0" i="1" u="none" strike="noStrike" kern="1200" cap="none" spc="0" normalizeH="0" baseline="0" noProof="0" dirty="0">
              <a:ln>
                <a:noFill/>
              </a:ln>
              <a:solidFill>
                <a:schemeClr val="tx2"/>
              </a:solidFill>
              <a:effectLst/>
              <a:uLnTx/>
              <a:uFillTx/>
              <a:latin typeface="+mj-lt"/>
              <a:ea typeface="+mj-ea"/>
              <a:cs typeface="+mj-cs"/>
            </a:endParaRPr>
          </a:p>
        </p:txBody>
      </p:sp>
      <p:sp>
        <p:nvSpPr>
          <p:cNvPr id="7" name="Rectangle 6"/>
          <p:cNvSpPr/>
          <p:nvPr/>
        </p:nvSpPr>
        <p:spPr>
          <a:xfrm>
            <a:off x="357158" y="2214554"/>
            <a:ext cx="8429684" cy="3539430"/>
          </a:xfrm>
          <a:prstGeom prst="rect">
            <a:avLst/>
          </a:prstGeom>
        </p:spPr>
        <p:txBody>
          <a:bodyPr wrap="square">
            <a:spAutoFit/>
          </a:bodyPr>
          <a:lstStyle/>
          <a:p>
            <a:pPr algn="just"/>
            <a:r>
              <a:rPr lang="sv-SE" sz="3200" b="1" i="1" dirty="0" smtClean="0">
                <a:solidFill>
                  <a:srgbClr val="0070C0"/>
                </a:solidFill>
                <a:latin typeface="Arial Narrow" pitchFamily="34" charset="0"/>
                <a:cs typeface="Arial" pitchFamily="34" charset="0"/>
              </a:rPr>
              <a:t>SOP merupakan petunjuk tertulis yang menggambarkan dengan tepat terkait tata cara dalam pelaksanaan tugas/pekerjaan </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guna</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mengkomunikasikan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peraturan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dan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persyaratan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administratif</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kebijakan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organisatoris</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dan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perencanaan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strategis</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bagi</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pegawai</a:t>
            </a:r>
            <a:r>
              <a:rPr lang="en-US" sz="3200" b="1" i="1" dirty="0" smtClean="0">
                <a:solidFill>
                  <a:srgbClr val="0070C0"/>
                </a:solidFill>
                <a:latin typeface="Arial Narrow" pitchFamily="34" charset="0"/>
                <a:cs typeface="Arial" pitchFamily="34" charset="0"/>
              </a:rPr>
              <a:t>/</a:t>
            </a:r>
            <a:r>
              <a:rPr lang="en-US" sz="3200" b="1" i="1" dirty="0" err="1" smtClean="0">
                <a:solidFill>
                  <a:srgbClr val="0070C0"/>
                </a:solidFill>
                <a:latin typeface="Arial Narrow" pitchFamily="34" charset="0"/>
                <a:cs typeface="Arial" pitchFamily="34" charset="0"/>
              </a:rPr>
              <a:t>pekerja</a:t>
            </a:r>
            <a:r>
              <a:rPr lang="en-US" sz="3200" b="1" i="1" dirty="0" smtClean="0">
                <a:solidFill>
                  <a:srgbClr val="0070C0"/>
                </a:solidFill>
                <a:latin typeface="Arial Narrow" pitchFamily="34" charset="0"/>
                <a:cs typeface="Arial" pitchFamily="34" charset="0"/>
              </a:rPr>
              <a:t> Biro </a:t>
            </a:r>
            <a:r>
              <a:rPr lang="en-US" sz="3200" b="1" i="1" dirty="0" err="1" smtClean="0">
                <a:solidFill>
                  <a:srgbClr val="0070C0"/>
                </a:solidFill>
                <a:latin typeface="Arial Narrow" pitchFamily="34" charset="0"/>
                <a:cs typeface="Arial" pitchFamily="34" charset="0"/>
              </a:rPr>
              <a:t>Layanan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Pengadaan</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kepada</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pengguna</a:t>
            </a:r>
            <a:r>
              <a:rPr lang="en-US" sz="3200" b="1" i="1" dirty="0" smtClean="0">
                <a:solidFill>
                  <a:srgbClr val="0070C0"/>
                </a:solidFill>
                <a:latin typeface="Arial Narrow" pitchFamily="34" charset="0"/>
                <a:cs typeface="Arial" pitchFamily="34" charset="0"/>
              </a:rPr>
              <a:t> </a:t>
            </a:r>
            <a:r>
              <a:rPr lang="en-US" sz="3200" b="1" i="1" dirty="0" err="1" smtClean="0">
                <a:solidFill>
                  <a:srgbClr val="0070C0"/>
                </a:solidFill>
                <a:latin typeface="Arial Narrow" pitchFamily="34" charset="0"/>
                <a:cs typeface="Arial" pitchFamily="34" charset="0"/>
              </a:rPr>
              <a:t>layanan</a:t>
            </a:r>
            <a:r>
              <a:rPr lang="en-US" sz="3200" b="1" i="1" dirty="0" smtClean="0">
                <a:solidFill>
                  <a:srgbClr val="0070C0"/>
                </a:solidFill>
                <a:latin typeface="Arial Narrow" pitchFamily="34" charset="0"/>
                <a:cs typeface="Arial" pitchFamily="34" charset="0"/>
              </a:rPr>
              <a:t>. </a:t>
            </a:r>
            <a:endParaRPr lang="en-US" sz="3200" i="1" dirty="0">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1785926"/>
            <a:ext cx="8229600" cy="1066800"/>
          </a:xfrm>
        </p:spPr>
        <p:txBody>
          <a:bodyPr>
            <a:normAutofit/>
          </a:bodyPr>
          <a:lstStyle/>
          <a:p>
            <a:r>
              <a:rPr lang="en-US" sz="3200" dirty="0" err="1" smtClean="0">
                <a:solidFill>
                  <a:srgbClr val="FF0000"/>
                </a:solidFill>
              </a:rPr>
              <a:t>Maksud</a:t>
            </a:r>
            <a:endParaRPr lang="en-US" sz="3200" dirty="0">
              <a:solidFill>
                <a:srgbClr val="FF0000"/>
              </a:solidFill>
            </a:endParaRPr>
          </a:p>
        </p:txBody>
      </p:sp>
      <p:sp>
        <p:nvSpPr>
          <p:cNvPr id="3" name="Content Placeholder 2"/>
          <p:cNvSpPr>
            <a:spLocks noGrp="1"/>
          </p:cNvSpPr>
          <p:nvPr>
            <p:ph idx="1"/>
          </p:nvPr>
        </p:nvSpPr>
        <p:spPr>
          <a:xfrm>
            <a:off x="0" y="2857496"/>
            <a:ext cx="8786842" cy="3000420"/>
          </a:xfrm>
        </p:spPr>
        <p:txBody>
          <a:bodyPr/>
          <a:lstStyle/>
          <a:p>
            <a:pPr algn="just"/>
            <a:r>
              <a:rPr lang="en-US" dirty="0" err="1" smtClean="0">
                <a:solidFill>
                  <a:srgbClr val="00B050"/>
                </a:solidFill>
                <a:latin typeface="Arial" pitchFamily="34" charset="0"/>
                <a:cs typeface="Arial" pitchFamily="34" charset="0"/>
              </a:rPr>
              <a:t>Menyampaikan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dan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menyebarluaskan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informasi</a:t>
            </a:r>
            <a:r>
              <a:rPr lang="en-US" dirty="0" smtClean="0">
                <a:solidFill>
                  <a:srgbClr val="00B050"/>
                </a:solidFill>
                <a:latin typeface="Arial" pitchFamily="34" charset="0"/>
                <a:cs typeface="Arial" pitchFamily="34" charset="0"/>
              </a:rPr>
              <a:t> SOP </a:t>
            </a:r>
            <a:r>
              <a:rPr lang="en-US" dirty="0" err="1" smtClean="0">
                <a:solidFill>
                  <a:srgbClr val="00B050"/>
                </a:solidFill>
                <a:latin typeface="Arial" pitchFamily="34" charset="0"/>
                <a:cs typeface="Arial" pitchFamily="34" charset="0"/>
              </a:rPr>
              <a:t>layanan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pengadaan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barang</a:t>
            </a:r>
            <a:r>
              <a:rPr lang="en-US" dirty="0" smtClean="0">
                <a:solidFill>
                  <a:srgbClr val="00B050"/>
                </a:solidFill>
                <a:latin typeface="Arial" pitchFamily="34" charset="0"/>
                <a:cs typeface="Arial" pitchFamily="34" charset="0"/>
              </a:rPr>
              <a:t>/</a:t>
            </a:r>
            <a:r>
              <a:rPr lang="en-US" dirty="0" err="1" smtClean="0">
                <a:solidFill>
                  <a:srgbClr val="00B050"/>
                </a:solidFill>
                <a:latin typeface="Arial" pitchFamily="34" charset="0"/>
                <a:cs typeface="Arial" pitchFamily="34" charset="0"/>
              </a:rPr>
              <a:t>jasa</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pada</a:t>
            </a:r>
            <a:r>
              <a:rPr lang="en-US" dirty="0" smtClean="0">
                <a:solidFill>
                  <a:srgbClr val="00B050"/>
                </a:solidFill>
                <a:latin typeface="Arial" pitchFamily="34" charset="0"/>
                <a:cs typeface="Arial" pitchFamily="34" charset="0"/>
              </a:rPr>
              <a:t> Biro </a:t>
            </a:r>
            <a:r>
              <a:rPr lang="en-US" dirty="0" err="1" smtClean="0">
                <a:solidFill>
                  <a:srgbClr val="00B050"/>
                </a:solidFill>
                <a:latin typeface="Arial" pitchFamily="34" charset="0"/>
                <a:cs typeface="Arial" pitchFamily="34" charset="0"/>
              </a:rPr>
              <a:t>Layanan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Pengadaan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kepada</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pengguna</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layanan</a:t>
            </a:r>
            <a:r>
              <a:rPr lang="en-US" dirty="0" smtClean="0">
                <a:solidFill>
                  <a:srgbClr val="00B050"/>
                </a:solidFill>
                <a:latin typeface="Arial" pitchFamily="34" charset="0"/>
                <a:cs typeface="Arial" pitchFamily="34" charset="0"/>
              </a:rPr>
              <a:t>. </a:t>
            </a:r>
          </a:p>
          <a:p>
            <a:pPr algn="just"/>
            <a:r>
              <a:rPr lang="en-US" dirty="0" err="1" smtClean="0">
                <a:solidFill>
                  <a:srgbClr val="00B050"/>
                </a:solidFill>
                <a:latin typeface="Arial" pitchFamily="34" charset="0"/>
                <a:cs typeface="Arial" pitchFamily="34" charset="0"/>
              </a:rPr>
              <a:t>Menghimpun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masukan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dari</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pengguna</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layanan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sebagai</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bahan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evaluasi</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penerapan</a:t>
            </a:r>
            <a:r>
              <a:rPr lang="en-US" dirty="0" smtClean="0">
                <a:solidFill>
                  <a:srgbClr val="00B050"/>
                </a:solidFill>
                <a:latin typeface="Arial" pitchFamily="34" charset="0"/>
                <a:cs typeface="Arial" pitchFamily="34" charset="0"/>
              </a:rPr>
              <a:t> SOP </a:t>
            </a:r>
            <a:r>
              <a:rPr lang="en-US" dirty="0" err="1" smtClean="0">
                <a:solidFill>
                  <a:srgbClr val="00B050"/>
                </a:solidFill>
                <a:latin typeface="Arial" pitchFamily="34" charset="0"/>
                <a:cs typeface="Arial" pitchFamily="34" charset="0"/>
              </a:rPr>
              <a:t>pada</a:t>
            </a:r>
            <a:r>
              <a:rPr lang="en-US" dirty="0" smtClean="0">
                <a:solidFill>
                  <a:srgbClr val="00B050"/>
                </a:solidFill>
                <a:latin typeface="Arial" pitchFamily="34" charset="0"/>
                <a:cs typeface="Arial" pitchFamily="34" charset="0"/>
              </a:rPr>
              <a:t> Biro </a:t>
            </a:r>
            <a:r>
              <a:rPr lang="en-US" dirty="0" err="1" smtClean="0">
                <a:solidFill>
                  <a:srgbClr val="00B050"/>
                </a:solidFill>
                <a:latin typeface="Arial" pitchFamily="34" charset="0"/>
                <a:cs typeface="Arial" pitchFamily="34" charset="0"/>
              </a:rPr>
              <a:t>Layanan</a:t>
            </a:r>
            <a:r>
              <a:rPr lang="en-US" dirty="0" smtClean="0">
                <a:solidFill>
                  <a:srgbClr val="00B050"/>
                </a:solidFill>
                <a:latin typeface="Arial" pitchFamily="34" charset="0"/>
                <a:cs typeface="Arial" pitchFamily="34" charset="0"/>
              </a:rPr>
              <a:t> </a:t>
            </a:r>
            <a:r>
              <a:rPr lang="en-US" dirty="0" err="1" smtClean="0">
                <a:solidFill>
                  <a:srgbClr val="00B050"/>
                </a:solidFill>
                <a:latin typeface="Arial" pitchFamily="34" charset="0"/>
                <a:cs typeface="Arial" pitchFamily="34" charset="0"/>
              </a:rPr>
              <a:t>Pengadaan</a:t>
            </a:r>
            <a:r>
              <a:rPr lang="en-US" dirty="0" smtClean="0">
                <a:solidFill>
                  <a:srgbClr val="00B050"/>
                </a:solidFill>
                <a:latin typeface="Arial" pitchFamily="34" charset="0"/>
                <a:cs typeface="Arial" pitchFamily="34" charset="0"/>
              </a:rPr>
              <a:t>.   </a:t>
            </a:r>
            <a:endParaRPr lang="en-US" dirty="0">
              <a:solidFill>
                <a:srgbClr val="00B050"/>
              </a:solidFill>
              <a:latin typeface="Arial" pitchFamily="34" charset="0"/>
              <a:cs typeface="Arial" pitchFamily="34" charset="0"/>
            </a:endParaRPr>
          </a:p>
        </p:txBody>
      </p:sp>
      <p:sp>
        <p:nvSpPr>
          <p:cNvPr id="4" name="Title 1"/>
          <p:cNvSpPr txBox="1">
            <a:spLocks/>
          </p:cNvSpPr>
          <p:nvPr/>
        </p:nvSpPr>
        <p:spPr>
          <a:xfrm>
            <a:off x="214282" y="428604"/>
            <a:ext cx="8229600" cy="1066800"/>
          </a:xfrm>
          <a:prstGeom prst="rect">
            <a:avLst/>
          </a:prstGeom>
        </p:spPr>
        <p:txBody>
          <a:bodyPr vert="horz" anchor="ctr">
            <a:normAutofit fontScale="92500"/>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en-US" sz="3200" b="0" i="1" u="none" strike="noStrike" kern="1200" cap="none" spc="0" normalizeH="0" baseline="0" noProof="0" dirty="0" err="1" smtClean="0">
                <a:ln>
                  <a:noFill/>
                </a:ln>
                <a:solidFill>
                  <a:srgbClr val="0070C0"/>
                </a:solidFill>
                <a:effectLst/>
                <a:uLnTx/>
                <a:uFillTx/>
                <a:latin typeface="+mj-lt"/>
                <a:ea typeface="+mj-ea"/>
                <a:cs typeface="+mj-cs"/>
              </a:rPr>
              <a:t>Sosialisasi</a:t>
            </a:r>
            <a:r>
              <a:rPr kumimoji="0" lang="en-US" sz="3200" b="0" i="1" u="none" strike="noStrike" kern="1200" cap="none" spc="0" normalizeH="0" baseline="0" noProof="0" dirty="0" smtClean="0">
                <a:ln>
                  <a:noFill/>
                </a:ln>
                <a:solidFill>
                  <a:srgbClr val="0070C0"/>
                </a:solidFill>
                <a:effectLst/>
                <a:uLnTx/>
                <a:uFillTx/>
                <a:latin typeface="+mj-lt"/>
                <a:ea typeface="+mj-ea"/>
                <a:cs typeface="+mj-cs"/>
              </a:rPr>
              <a:t> </a:t>
            </a:r>
            <a:r>
              <a:rPr kumimoji="0" lang="en-US" sz="3200" b="0" i="1" u="none" strike="noStrike" kern="1200" cap="none" spc="0" normalizeH="0" baseline="0" noProof="0" dirty="0" err="1" smtClean="0">
                <a:ln>
                  <a:noFill/>
                </a:ln>
                <a:solidFill>
                  <a:srgbClr val="0070C0"/>
                </a:solidFill>
                <a:effectLst/>
                <a:uLnTx/>
                <a:uFillTx/>
                <a:latin typeface="+mj-lt"/>
                <a:ea typeface="+mj-ea"/>
                <a:cs typeface="+mj-cs"/>
              </a:rPr>
              <a:t>Standar</a:t>
            </a:r>
            <a:r>
              <a:rPr kumimoji="0" lang="en-US" sz="3200" b="0" i="1" u="none" strike="noStrike" kern="1200" cap="none" spc="0" normalizeH="0" baseline="0" noProof="0" dirty="0" smtClean="0">
                <a:ln>
                  <a:noFill/>
                </a:ln>
                <a:solidFill>
                  <a:srgbClr val="0070C0"/>
                </a:solidFill>
                <a:effectLst/>
                <a:uLnTx/>
                <a:uFillTx/>
                <a:latin typeface="+mj-lt"/>
                <a:ea typeface="+mj-ea"/>
                <a:cs typeface="+mj-cs"/>
              </a:rPr>
              <a:t> </a:t>
            </a:r>
            <a:r>
              <a:rPr kumimoji="0" lang="en-US" sz="3200" b="0" i="1" u="none" strike="noStrike" kern="1200" cap="none" spc="0" normalizeH="0" baseline="0" noProof="0" dirty="0" err="1" smtClean="0">
                <a:ln>
                  <a:noFill/>
                </a:ln>
                <a:solidFill>
                  <a:srgbClr val="0070C0"/>
                </a:solidFill>
                <a:effectLst/>
                <a:uLnTx/>
                <a:uFillTx/>
                <a:latin typeface="+mj-lt"/>
                <a:ea typeface="+mj-ea"/>
                <a:cs typeface="+mj-cs"/>
              </a:rPr>
              <a:t>Operasioanl</a:t>
            </a:r>
            <a:r>
              <a:rPr kumimoji="0" lang="en-US" sz="3200" b="0" i="1" u="none" strike="noStrike" kern="1200" cap="none" spc="0" normalizeH="0" baseline="0" noProof="0" dirty="0" smtClean="0">
                <a:ln>
                  <a:noFill/>
                </a:ln>
                <a:solidFill>
                  <a:srgbClr val="0070C0"/>
                </a:solidFill>
                <a:effectLst/>
                <a:uLnTx/>
                <a:uFillTx/>
                <a:latin typeface="+mj-lt"/>
                <a:ea typeface="+mj-ea"/>
                <a:cs typeface="+mj-cs"/>
              </a:rPr>
              <a:t> </a:t>
            </a:r>
            <a:r>
              <a:rPr kumimoji="0" lang="en-US" sz="3200" b="0" i="1" u="none" strike="noStrike" kern="1200" cap="none" spc="0" normalizeH="0" baseline="0" noProof="0" dirty="0" err="1" smtClean="0">
                <a:ln>
                  <a:noFill/>
                </a:ln>
                <a:solidFill>
                  <a:srgbClr val="0070C0"/>
                </a:solidFill>
                <a:effectLst/>
                <a:uLnTx/>
                <a:uFillTx/>
                <a:latin typeface="+mj-lt"/>
                <a:ea typeface="+mj-ea"/>
                <a:cs typeface="+mj-cs"/>
              </a:rPr>
              <a:t>Prosedur</a:t>
            </a:r>
            <a:r>
              <a:rPr kumimoji="0" lang="en-US" sz="3200" b="0" i="1" u="none" strike="noStrike" kern="1200" cap="none" spc="0" normalizeH="0" noProof="0" dirty="0" smtClean="0">
                <a:ln>
                  <a:noFill/>
                </a:ln>
                <a:solidFill>
                  <a:srgbClr val="0070C0"/>
                </a:solidFill>
                <a:effectLst/>
                <a:uLnTx/>
                <a:uFillTx/>
                <a:latin typeface="+mj-lt"/>
                <a:ea typeface="+mj-ea"/>
                <a:cs typeface="+mj-cs"/>
              </a:rPr>
              <a:t> (SOP) </a:t>
            </a:r>
            <a:r>
              <a:rPr kumimoji="0" lang="en-US" sz="3200" b="0" i="1" u="none" strike="noStrike" kern="1200" cap="none" spc="0" normalizeH="0" noProof="0" dirty="0" err="1" smtClean="0">
                <a:ln>
                  <a:noFill/>
                </a:ln>
                <a:solidFill>
                  <a:srgbClr val="0070C0"/>
                </a:solidFill>
                <a:effectLst/>
                <a:uLnTx/>
                <a:uFillTx/>
                <a:latin typeface="+mj-lt"/>
                <a:ea typeface="+mj-ea"/>
                <a:cs typeface="+mj-cs"/>
              </a:rPr>
              <a:t>Kerja</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r>
              <a:rPr kumimoji="0" lang="en-US" sz="3200" b="0" i="1" u="none" strike="noStrike" kern="1200" cap="none" spc="0" normalizeH="0" noProof="0" dirty="0" err="1" smtClean="0">
                <a:ln>
                  <a:noFill/>
                </a:ln>
                <a:solidFill>
                  <a:srgbClr val="0070C0"/>
                </a:solidFill>
                <a:effectLst/>
                <a:uLnTx/>
                <a:uFillTx/>
                <a:latin typeface="+mj-lt"/>
                <a:ea typeface="+mj-ea"/>
                <a:cs typeface="+mj-cs"/>
              </a:rPr>
              <a:t>Layanan</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r>
              <a:rPr kumimoji="0" lang="en-US" sz="3200" b="0" i="1" u="none" strike="noStrike" kern="1200" cap="none" spc="0" normalizeH="0" noProof="0" dirty="0" err="1" smtClean="0">
                <a:ln>
                  <a:noFill/>
                </a:ln>
                <a:solidFill>
                  <a:srgbClr val="0070C0"/>
                </a:solidFill>
                <a:effectLst/>
                <a:uLnTx/>
                <a:uFillTx/>
                <a:latin typeface="+mj-lt"/>
                <a:ea typeface="+mj-ea"/>
                <a:cs typeface="+mj-cs"/>
              </a:rPr>
              <a:t>pada</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r>
              <a:rPr kumimoji="0" lang="en-US" sz="3200" b="0" i="1" u="none" strike="noStrike" kern="1200" cap="none" spc="0" normalizeH="0" baseline="0" noProof="0" dirty="0" smtClean="0">
                <a:ln>
                  <a:noFill/>
                </a:ln>
                <a:solidFill>
                  <a:srgbClr val="0070C0"/>
                </a:solidFill>
                <a:effectLst/>
                <a:uLnTx/>
                <a:uFillTx/>
                <a:latin typeface="+mj-lt"/>
                <a:ea typeface="+mj-ea"/>
                <a:cs typeface="+mj-cs"/>
              </a:rPr>
              <a:t> Biro</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r>
              <a:rPr kumimoji="0" lang="en-US" sz="3200" b="0" i="1" u="none" strike="noStrike" kern="1200" cap="none" spc="0" normalizeH="0" noProof="0" dirty="0" err="1" smtClean="0">
                <a:ln>
                  <a:noFill/>
                </a:ln>
                <a:solidFill>
                  <a:srgbClr val="0070C0"/>
                </a:solidFill>
                <a:effectLst/>
                <a:uLnTx/>
                <a:uFillTx/>
                <a:latin typeface="+mj-lt"/>
                <a:ea typeface="+mj-ea"/>
                <a:cs typeface="+mj-cs"/>
              </a:rPr>
              <a:t>Layanan</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r>
              <a:rPr kumimoji="0" lang="en-US" sz="3200" b="0" i="1" u="none" strike="noStrike" kern="1200" cap="none" spc="0" normalizeH="0" noProof="0" dirty="0" err="1" smtClean="0">
                <a:ln>
                  <a:noFill/>
                </a:ln>
                <a:solidFill>
                  <a:srgbClr val="0070C0"/>
                </a:solidFill>
                <a:effectLst/>
                <a:uLnTx/>
                <a:uFillTx/>
                <a:latin typeface="+mj-lt"/>
                <a:ea typeface="+mj-ea"/>
                <a:cs typeface="+mj-cs"/>
              </a:rPr>
              <a:t>Pengadaan</a:t>
            </a:r>
            <a:r>
              <a:rPr kumimoji="0" lang="en-US" sz="3200" b="0" i="1" u="none" strike="noStrike" kern="1200" cap="none" spc="0" normalizeH="0" noProof="0" dirty="0" smtClean="0">
                <a:ln>
                  <a:noFill/>
                </a:ln>
                <a:solidFill>
                  <a:srgbClr val="0070C0"/>
                </a:solidFill>
                <a:effectLst/>
                <a:uLnTx/>
                <a:uFillTx/>
                <a:latin typeface="+mj-lt"/>
                <a:ea typeface="+mj-ea"/>
                <a:cs typeface="+mj-cs"/>
              </a:rPr>
              <a:t> </a:t>
            </a:r>
            <a:endParaRPr kumimoji="0" lang="en-US" sz="3200" b="0" i="1" u="none" strike="noStrike" kern="1200" cap="none" spc="0" normalizeH="0" baseline="0" noProof="0" dirty="0">
              <a:ln>
                <a:noFill/>
              </a:ln>
              <a:solidFill>
                <a:srgbClr val="0070C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2115</TotalTime>
  <Words>1290</Words>
  <Application>Microsoft Office PowerPoint</Application>
  <PresentationFormat>On-screen Show (4:3)</PresentationFormat>
  <Paragraphs>229</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Urban</vt:lpstr>
      <vt:lpstr>Slide 1</vt:lpstr>
      <vt:lpstr>Slide 2</vt:lpstr>
      <vt:lpstr>Slide 3</vt:lpstr>
      <vt:lpstr>Slide 4</vt:lpstr>
      <vt:lpstr>Slide 5</vt:lpstr>
      <vt:lpstr>Slide 6</vt:lpstr>
      <vt:lpstr>Slide 7</vt:lpstr>
      <vt:lpstr>Slide 8</vt:lpstr>
      <vt:lpstr>Maksud</vt:lpstr>
      <vt:lpstr>Slide 10</vt:lpstr>
      <vt:lpstr>Slide 11</vt:lpstr>
      <vt:lpstr>KODE ETIK PERSONIL </vt:lpstr>
      <vt:lpstr>Nilai Dasar</vt:lpstr>
      <vt:lpstr>Personil dalam  melaksanakan tugasnya wajib menerapkan prinsip – prinsip pengadaan ;</vt:lpstr>
      <vt:lpstr>Pihak Pelaksana SOP….</vt:lpstr>
      <vt:lpstr>SOP Layanan Saat ini…</vt:lpstr>
      <vt:lpstr>Revisi dan Penambahan SOP ke depan…</vt:lpstr>
      <vt:lpstr>Slide 18</vt:lpstr>
      <vt:lpstr>Slide 19</vt:lpstr>
      <vt:lpstr>Slide 20</vt:lpstr>
      <vt:lpstr>Slide 21</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Doni</cp:lastModifiedBy>
  <cp:revision>150</cp:revision>
  <cp:lastPrinted>2017-09-09T02:22:28Z</cp:lastPrinted>
  <dcterms:created xsi:type="dcterms:W3CDTF">2017-07-10T03:40:03Z</dcterms:created>
  <dcterms:modified xsi:type="dcterms:W3CDTF">2018-11-26T08:21:37Z</dcterms:modified>
</cp:coreProperties>
</file>