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sldIdLst>
    <p:sldId id="328" r:id="rId3"/>
    <p:sldId id="352" r:id="rId4"/>
    <p:sldId id="262" r:id="rId5"/>
    <p:sldId id="353" r:id="rId6"/>
    <p:sldId id="355" r:id="rId7"/>
    <p:sldId id="38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6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8641F88-9213-4457-91A3-8CE31FDDB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0B0AA67-97DF-4D6E-8F54-F2B7D0853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624F309-637B-41DD-BD53-8A1BA637F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C21605B-CA71-4F5D-87D0-343223397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168FA0B-2ADB-45F2-878B-1AAAEA099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189521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225C3C-42F5-4C3A-95A1-C2DE48D9D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DF80F80-E1B6-433A-9D0C-70F63DCF4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E21DC5-A7FA-48F2-9595-47A8D5BF3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1FE67D5-2832-4B7D-BA59-4CFA05A72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76E21D-1354-4278-98D1-629E0D27C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1695118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5785761F-13A1-48CD-9931-5D7B67A253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9B10249-EBEC-46EF-BF66-39FF7BB582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8EBD8A-B931-4194-AEDF-383FC7EA7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621CD0-0D10-48C1-BC5B-672B457EE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CC242F-F39A-424C-9194-5DEBF8C0A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5760863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D376519A-3A00-4BC0-BDB2-741731FC7F3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224084" cy="4780549"/>
          </a:xfrm>
          <a:custGeom>
            <a:avLst/>
            <a:gdLst>
              <a:gd name="connsiteX0" fmla="*/ 0 w 12224084"/>
              <a:gd name="connsiteY0" fmla="*/ 89 h 4780549"/>
              <a:gd name="connsiteX1" fmla="*/ 5951621 w 12224084"/>
              <a:gd name="connsiteY1" fmla="*/ 1365243 h 4780549"/>
              <a:gd name="connsiteX2" fmla="*/ 12192000 w 12224084"/>
              <a:gd name="connsiteY2" fmla="*/ 89 h 4780549"/>
              <a:gd name="connsiteX3" fmla="*/ 12224084 w 12224084"/>
              <a:gd name="connsiteY3" fmla="*/ 4780534 h 4780549"/>
              <a:gd name="connsiteX4" fmla="*/ 1347537 w 12224084"/>
              <a:gd name="connsiteY4" fmla="*/ 3422587 h 4780549"/>
              <a:gd name="connsiteX5" fmla="*/ 689811 w 12224084"/>
              <a:gd name="connsiteY5" fmla="*/ 3768023 h 4780549"/>
              <a:gd name="connsiteX6" fmla="*/ 0 w 12224084"/>
              <a:gd name="connsiteY6" fmla="*/ 4249369 h 4780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24084" h="4780549">
                <a:moveTo>
                  <a:pt x="0" y="89"/>
                </a:moveTo>
                <a:cubicBezTo>
                  <a:pt x="1978526" y="-12730"/>
                  <a:pt x="3973095" y="1378062"/>
                  <a:pt x="5951621" y="1365243"/>
                </a:cubicBezTo>
                <a:lnTo>
                  <a:pt x="12192000" y="89"/>
                </a:lnTo>
                <a:lnTo>
                  <a:pt x="12224084" y="4780534"/>
                </a:lnTo>
                <a:cubicBezTo>
                  <a:pt x="10079789" y="4786944"/>
                  <a:pt x="3652253" y="2800897"/>
                  <a:pt x="1347537" y="3422587"/>
                </a:cubicBezTo>
                <a:cubicBezTo>
                  <a:pt x="-556126" y="3256601"/>
                  <a:pt x="914400" y="3630226"/>
                  <a:pt x="689811" y="3768023"/>
                </a:cubicBezTo>
                <a:cubicBezTo>
                  <a:pt x="465222" y="3905819"/>
                  <a:pt x="133684" y="4880125"/>
                  <a:pt x="0" y="424936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2363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973878" y="867937"/>
            <a:ext cx="5122122" cy="5122124"/>
          </a:xfrm>
          <a:custGeom>
            <a:avLst/>
            <a:gdLst>
              <a:gd name="connsiteX0" fmla="*/ 2510218 w 5122122"/>
              <a:gd name="connsiteY0" fmla="*/ 67 h 5122124"/>
              <a:gd name="connsiteX1" fmla="*/ 2748125 w 5122122"/>
              <a:gd name="connsiteY1" fmla="*/ 93123 h 5122124"/>
              <a:gd name="connsiteX2" fmla="*/ 5019632 w 5122122"/>
              <a:gd name="connsiteY2" fmla="*/ 2276194 h 5122124"/>
              <a:gd name="connsiteX3" fmla="*/ 5029001 w 5122122"/>
              <a:gd name="connsiteY3" fmla="*/ 2748126 h 5122124"/>
              <a:gd name="connsiteX4" fmla="*/ 2845930 w 5122122"/>
              <a:gd name="connsiteY4" fmla="*/ 5019633 h 5122124"/>
              <a:gd name="connsiteX5" fmla="*/ 2373998 w 5122122"/>
              <a:gd name="connsiteY5" fmla="*/ 5029002 h 5122124"/>
              <a:gd name="connsiteX6" fmla="*/ 102491 w 5122122"/>
              <a:gd name="connsiteY6" fmla="*/ 2845931 h 5122124"/>
              <a:gd name="connsiteX7" fmla="*/ 93122 w 5122122"/>
              <a:gd name="connsiteY7" fmla="*/ 2373999 h 5122124"/>
              <a:gd name="connsiteX8" fmla="*/ 2276193 w 5122122"/>
              <a:gd name="connsiteY8" fmla="*/ 102492 h 5122124"/>
              <a:gd name="connsiteX9" fmla="*/ 2510218 w 5122122"/>
              <a:gd name="connsiteY9" fmla="*/ 67 h 512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22122" h="5122124">
                <a:moveTo>
                  <a:pt x="2510218" y="67"/>
                </a:moveTo>
                <a:cubicBezTo>
                  <a:pt x="2595621" y="-1628"/>
                  <a:pt x="2681671" y="29257"/>
                  <a:pt x="2748125" y="93123"/>
                </a:cubicBezTo>
                <a:lnTo>
                  <a:pt x="5019632" y="2276194"/>
                </a:lnTo>
                <a:cubicBezTo>
                  <a:pt x="5152539" y="2403927"/>
                  <a:pt x="5156734" y="2615219"/>
                  <a:pt x="5029001" y="2748126"/>
                </a:cubicBezTo>
                <a:lnTo>
                  <a:pt x="2845930" y="5019633"/>
                </a:lnTo>
                <a:cubicBezTo>
                  <a:pt x="2718197" y="5152541"/>
                  <a:pt x="2506906" y="5156735"/>
                  <a:pt x="2373998" y="5029002"/>
                </a:cubicBezTo>
                <a:lnTo>
                  <a:pt x="102491" y="2845931"/>
                </a:lnTo>
                <a:cubicBezTo>
                  <a:pt x="-30416" y="2718198"/>
                  <a:pt x="-34611" y="2506907"/>
                  <a:pt x="93122" y="2373999"/>
                </a:cubicBezTo>
                <a:lnTo>
                  <a:pt x="2276193" y="102492"/>
                </a:lnTo>
                <a:cubicBezTo>
                  <a:pt x="2340060" y="36038"/>
                  <a:pt x="2424816" y="1763"/>
                  <a:pt x="2510218" y="6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65213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32B9D39C-5448-4475-BE79-00574E1BA01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5778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55345401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>
              <a:buClr>
                <a:schemeClr val="accent1">
                  <a:lumMod val="75000"/>
                </a:schemeClr>
              </a:buClr>
              <a:defRPr/>
            </a:lvl1pPr>
            <a:lvl2pPr>
              <a:buClr>
                <a:schemeClr val="accent1">
                  <a:lumMod val="75000"/>
                </a:schemeClr>
              </a:buClr>
              <a:defRPr/>
            </a:lvl2pPr>
            <a:lvl3pPr>
              <a:buClr>
                <a:schemeClr val="accent1">
                  <a:lumMod val="75000"/>
                </a:schemeClr>
              </a:buClr>
              <a:defRPr/>
            </a:lvl3pPr>
            <a:lvl4pPr>
              <a:buClr>
                <a:schemeClr val="accent1">
                  <a:lumMod val="75000"/>
                </a:schemeClr>
              </a:buClr>
              <a:defRPr/>
            </a:lvl4pPr>
            <a:lvl5pPr>
              <a:buClr>
                <a:schemeClr val="accent1">
                  <a:lumMod val="75000"/>
                </a:schemeClr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548345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8912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62527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buClr>
                <a:schemeClr val="accent1">
                  <a:lumMod val="75000"/>
                </a:schemeClr>
              </a:buClr>
              <a:defRPr sz="1800"/>
            </a:lvl1pPr>
            <a:lvl2pPr>
              <a:buClr>
                <a:schemeClr val="accent1">
                  <a:lumMod val="75000"/>
                </a:schemeClr>
              </a:buClr>
              <a:defRPr sz="1600"/>
            </a:lvl2pPr>
            <a:lvl3pPr>
              <a:buClr>
                <a:schemeClr val="accent1">
                  <a:lumMod val="75000"/>
                </a:schemeClr>
              </a:buClr>
              <a:defRPr sz="1400"/>
            </a:lvl3pPr>
            <a:lvl4pPr>
              <a:buClr>
                <a:schemeClr val="accent1">
                  <a:lumMod val="75000"/>
                </a:schemeClr>
              </a:buClr>
              <a:defRPr sz="1200"/>
            </a:lvl4pPr>
            <a:lvl5pPr>
              <a:buClr>
                <a:schemeClr val="accent1">
                  <a:lumMod val="75000"/>
                </a:schemeClr>
              </a:buCl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91914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DC4CDF-2F2F-4976-8C31-34CF16E4F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7D3AD18-0A6F-4C67-B865-89A35EB27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E3A80A6-3A95-4B3C-9564-74EED315A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3BA3ED5-7605-407B-9559-5AFEB60E2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060226F-7907-4CAB-AF67-83661F85B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40859313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7156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69650787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1609108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547168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00187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1435146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27507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848881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702140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150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2274376-633A-4630-A00A-7A058B840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BC0496-6C29-4B0D-AA18-F391BD8E84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D971BA-9E75-4B1C-A846-BA714912E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BE828EE-63B2-4EC0-B9B2-F633CFEF2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65E49D-0DD3-499B-A2AF-6C3E7EBA7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5909783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18948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4924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973878" y="867937"/>
            <a:ext cx="5122122" cy="5122124"/>
          </a:xfrm>
          <a:custGeom>
            <a:avLst/>
            <a:gdLst>
              <a:gd name="connsiteX0" fmla="*/ 2510218 w 5122122"/>
              <a:gd name="connsiteY0" fmla="*/ 67 h 5122124"/>
              <a:gd name="connsiteX1" fmla="*/ 2748125 w 5122122"/>
              <a:gd name="connsiteY1" fmla="*/ 93123 h 5122124"/>
              <a:gd name="connsiteX2" fmla="*/ 5019632 w 5122122"/>
              <a:gd name="connsiteY2" fmla="*/ 2276194 h 5122124"/>
              <a:gd name="connsiteX3" fmla="*/ 5029001 w 5122122"/>
              <a:gd name="connsiteY3" fmla="*/ 2748126 h 5122124"/>
              <a:gd name="connsiteX4" fmla="*/ 2845930 w 5122122"/>
              <a:gd name="connsiteY4" fmla="*/ 5019633 h 5122124"/>
              <a:gd name="connsiteX5" fmla="*/ 2373998 w 5122122"/>
              <a:gd name="connsiteY5" fmla="*/ 5029002 h 5122124"/>
              <a:gd name="connsiteX6" fmla="*/ 102491 w 5122122"/>
              <a:gd name="connsiteY6" fmla="*/ 2845931 h 5122124"/>
              <a:gd name="connsiteX7" fmla="*/ 93122 w 5122122"/>
              <a:gd name="connsiteY7" fmla="*/ 2373999 h 5122124"/>
              <a:gd name="connsiteX8" fmla="*/ 2276193 w 5122122"/>
              <a:gd name="connsiteY8" fmla="*/ 102492 h 5122124"/>
              <a:gd name="connsiteX9" fmla="*/ 2510218 w 5122122"/>
              <a:gd name="connsiteY9" fmla="*/ 67 h 512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22122" h="5122124">
                <a:moveTo>
                  <a:pt x="2510218" y="67"/>
                </a:moveTo>
                <a:cubicBezTo>
                  <a:pt x="2595621" y="-1628"/>
                  <a:pt x="2681671" y="29257"/>
                  <a:pt x="2748125" y="93123"/>
                </a:cubicBezTo>
                <a:lnTo>
                  <a:pt x="5019632" y="2276194"/>
                </a:lnTo>
                <a:cubicBezTo>
                  <a:pt x="5152539" y="2403927"/>
                  <a:pt x="5156734" y="2615219"/>
                  <a:pt x="5029001" y="2748126"/>
                </a:cubicBezTo>
                <a:lnTo>
                  <a:pt x="2845930" y="5019633"/>
                </a:lnTo>
                <a:cubicBezTo>
                  <a:pt x="2718197" y="5152541"/>
                  <a:pt x="2506906" y="5156735"/>
                  <a:pt x="2373998" y="5029002"/>
                </a:cubicBezTo>
                <a:lnTo>
                  <a:pt x="102491" y="2845931"/>
                </a:lnTo>
                <a:cubicBezTo>
                  <a:pt x="-30416" y="2718198"/>
                  <a:pt x="-34611" y="2506907"/>
                  <a:pt x="93122" y="2373999"/>
                </a:cubicBezTo>
                <a:lnTo>
                  <a:pt x="2276193" y="102492"/>
                </a:lnTo>
                <a:cubicBezTo>
                  <a:pt x="2340060" y="36038"/>
                  <a:pt x="2424816" y="1763"/>
                  <a:pt x="2510218" y="6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159980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62B91E-F819-4115-A88C-72716C220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320F991-775F-4BEA-8130-F7D7417092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06CB171-1C93-488F-9D0A-23B1E90B9C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A3E646A-0D7C-4665-BBEA-F38C33DC9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D434082-2ED8-4C53-944D-7CBAF1678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6985DF3-D09B-4F9A-9016-084A56F07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2322431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7A164B-FFB2-4354-AD0D-0457B03B3A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5725FA-315A-4813-AC10-629B33AA8D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D16E45D-66A3-46FE-9027-BD588E2FD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C5B92A3-BE29-479F-880C-3E4F93AAAB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488D8A3F-715B-43A8-9A00-C1D88E238F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8920719-1ED8-47F9-ABCB-46D16D6A49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2ABB20AE-4E59-435C-8621-1E8097775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F7CCE1B-4757-45B9-8954-77F1B8E0B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406369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15F5099-C6E9-4DD2-977F-BB2A768A5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AD74113-725B-4243-9DD3-E1DDEDF1D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2AAED639-F42B-4E71-93C1-B84C85B80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D2D0441-A50D-404B-8188-CD4239BB8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2874966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709819B-7693-47A6-A224-06F4311D3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A38619E-2F22-45B4-8161-5CAE4E044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67F64EB2-85C8-4106-884A-2D37125C9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398541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C4FCA5-E3DB-4CB9-A8AB-F4CFE9441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C9F8EC1-61DB-4133-8A08-4B1180487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7FBAB90-CC1E-496C-9278-D47A2562CC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D720988-3E34-42BB-BBA1-6DD45CAFE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5DC7193-B825-4D59-9C56-7B1C40929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904687A-F8CD-4F36-8B12-425AFD112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3267276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8448C73-0516-4EEB-A3E9-249277CA9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2363B27-925E-4E84-A44D-5685C1388A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983E7A7-FE6C-48BC-86E7-639CFBEA9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C4C1CA4-CA90-402A-890C-CDEBF590C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9C238A3-FAE8-4937-B7BE-1237E601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4813B33-453B-481A-8765-4F562B575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2692139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CC1CB51-753F-4291-BC61-EF018A9E7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5CD6096-45E6-498B-A6C4-15D375DA08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B5C8232-568E-4A9D-9AA8-90B245D1D0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14E42-5982-4423-B1C5-4EAA15B6C652}" type="datetimeFigureOut">
              <a:rPr lang="en-ID" smtClean="0"/>
              <a:pPr/>
              <a:t>11/29/2018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18C24F-5D6B-430D-A0F1-2AB2ABDA85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A18F81-881D-442B-8719-499C0F42E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48951-252C-4A2E-9FF6-7EAC0A2805FB}" type="slidenum">
              <a:rPr lang="en-ID" smtClean="0"/>
              <a:pPr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xmlns="" val="59587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11/29/2018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0758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  <p:sldLayoutId id="2147483682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45" b="7845"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ectangle 12"/>
          <p:cNvSpPr/>
          <p:nvPr/>
        </p:nvSpPr>
        <p:spPr>
          <a:xfrm>
            <a:off x="3410022" y="1447800"/>
            <a:ext cx="8781978" cy="3848100"/>
          </a:xfrm>
          <a:prstGeom prst="rect">
            <a:avLst/>
          </a:prstGeom>
          <a:solidFill>
            <a:srgbClr val="C28F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Rectangle: Rounded Corners 19"/>
          <p:cNvSpPr/>
          <p:nvPr/>
        </p:nvSpPr>
        <p:spPr>
          <a:xfrm rot="2631760">
            <a:off x="1038765" y="932826"/>
            <a:ext cx="4992346" cy="4992346"/>
          </a:xfrm>
          <a:prstGeom prst="roundRect">
            <a:avLst>
              <a:gd name="adj" fmla="val 8742"/>
            </a:avLst>
          </a:prstGeom>
          <a:solidFill>
            <a:srgbClr val="9CA4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Rectangle: Rounded Corners 13"/>
          <p:cNvSpPr/>
          <p:nvPr/>
        </p:nvSpPr>
        <p:spPr>
          <a:xfrm rot="2631760">
            <a:off x="1352758" y="1246818"/>
            <a:ext cx="4364361" cy="4364361"/>
          </a:xfrm>
          <a:prstGeom prst="roundRect">
            <a:avLst>
              <a:gd name="adj" fmla="val 8742"/>
            </a:avLst>
          </a:prstGeom>
          <a:solidFill>
            <a:srgbClr val="2B3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30" r="16630"/>
          <a:stretch>
            <a:fillRect/>
          </a:stretch>
        </p:blipFill>
        <p:spPr/>
      </p:pic>
      <p:sp>
        <p:nvSpPr>
          <p:cNvPr id="19" name="Rectangle 18"/>
          <p:cNvSpPr/>
          <p:nvPr/>
        </p:nvSpPr>
        <p:spPr>
          <a:xfrm>
            <a:off x="6815580" y="2547356"/>
            <a:ext cx="53709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D" sz="2400" b="1" dirty="0">
                <a:latin typeface="Arial" panose="020B0604020202020204" pitchFamily="34" charset="0"/>
                <a:ea typeface="Roboto Black" panose="02000000000000000000" pitchFamily="2" charset="0"/>
                <a:cs typeface="Arial" panose="020B0604020202020204" pitchFamily="34" charset="0"/>
              </a:rPr>
              <a:t>PERCEPATAN PELAKSANAAN PENGADAAN BARANG/JASA PEMERINTAH PROVINSI KEPULAUAN BANGKA BELITUNG</a:t>
            </a:r>
          </a:p>
        </p:txBody>
      </p:sp>
    </p:spTree>
    <p:extLst>
      <p:ext uri="{BB962C8B-B14F-4D97-AF65-F5344CB8AC3E}">
        <p14:creationId xmlns:p14="http://schemas.microsoft.com/office/powerpoint/2010/main" xmlns="" val="544939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xmlns="" id="{22764F7B-BDF9-4780-ACDE-4E6F2CA4F5CA}"/>
              </a:ext>
            </a:extLst>
          </p:cNvPr>
          <p:cNvCxnSpPr>
            <a:cxnSpLocks/>
          </p:cNvCxnSpPr>
          <p:nvPr/>
        </p:nvCxnSpPr>
        <p:spPr>
          <a:xfrm flipV="1">
            <a:off x="3691179" y="2205872"/>
            <a:ext cx="2404821" cy="1363251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7C6FCC54-27D2-4C2E-BC1B-B2335F84DC72}"/>
              </a:ext>
            </a:extLst>
          </p:cNvPr>
          <p:cNvSpPr txBox="1"/>
          <p:nvPr/>
        </p:nvSpPr>
        <p:spPr>
          <a:xfrm>
            <a:off x="898358" y="673768"/>
            <a:ext cx="2556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League Spartan" panose="00000800000000000000" pitchFamily="50" charset="0"/>
              </a:rPr>
              <a:t>TAHAPAN</a:t>
            </a:r>
          </a:p>
        </p:txBody>
      </p:sp>
      <p:sp>
        <p:nvSpPr>
          <p:cNvPr id="40" name="Content Placeholder 2">
            <a:extLst>
              <a:ext uri="{FF2B5EF4-FFF2-40B4-BE49-F238E27FC236}">
                <a16:creationId xmlns:a16="http://schemas.microsoft.com/office/drawing/2014/main" xmlns="" id="{2AB37999-FEEE-4ADF-9B17-7BDD70AC8CC3}"/>
              </a:ext>
            </a:extLst>
          </p:cNvPr>
          <p:cNvSpPr txBox="1">
            <a:spLocks/>
          </p:cNvSpPr>
          <p:nvPr/>
        </p:nvSpPr>
        <p:spPr>
          <a:xfrm>
            <a:off x="898358" y="1406387"/>
            <a:ext cx="3521449" cy="46166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PERCEPATAN TENDER</a:t>
            </a:r>
          </a:p>
        </p:txBody>
      </p:sp>
      <p:sp>
        <p:nvSpPr>
          <p:cNvPr id="41" name="Text Placeholder 11">
            <a:extLst>
              <a:ext uri="{FF2B5EF4-FFF2-40B4-BE49-F238E27FC236}">
                <a16:creationId xmlns:a16="http://schemas.microsoft.com/office/drawing/2014/main" xmlns="" id="{97E5C91C-BC58-42F2-96B2-F18F4DB83F5B}"/>
              </a:ext>
            </a:extLst>
          </p:cNvPr>
          <p:cNvSpPr txBox="1">
            <a:spLocks/>
          </p:cNvSpPr>
          <p:nvPr/>
        </p:nvSpPr>
        <p:spPr>
          <a:xfrm>
            <a:off x="3346581" y="4251538"/>
            <a:ext cx="3317875" cy="193269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AKHIR NOVEMBER 2018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ID" sz="1600" dirty="0">
              <a:solidFill>
                <a:prstClr val="black">
                  <a:lumMod val="65000"/>
                  <a:lumOff val="35000"/>
                </a:prstClr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ID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RUP SUDAH HARUS SELESAI DIUMUMKAN PADA APLIKASI </a:t>
            </a:r>
            <a:r>
              <a:rPr lang="en-ID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SiRUP</a:t>
            </a:r>
            <a:r>
              <a:rPr lang="en-ID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ID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FILE ANGGARAN DARI APLIKASI SIMDA SUDAH DIUPLOAD LPSE KE APLIKASI </a:t>
            </a:r>
            <a:r>
              <a:rPr lang="en-ID" sz="1600" dirty="0" err="1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SiRUP</a:t>
            </a:r>
            <a:endParaRPr lang="id-ID" sz="1600" dirty="0">
              <a:solidFill>
                <a:prstClr val="black">
                  <a:lumMod val="65000"/>
                  <a:lumOff val="35000"/>
                </a:prstClr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Raleway" panose="020B0503030101060003" pitchFamily="34" charset="0"/>
            </a:endParaRPr>
          </a:p>
        </p:txBody>
      </p:sp>
      <p:sp>
        <p:nvSpPr>
          <p:cNvPr id="42" name="Text Placeholder 11">
            <a:extLst>
              <a:ext uri="{FF2B5EF4-FFF2-40B4-BE49-F238E27FC236}">
                <a16:creationId xmlns:a16="http://schemas.microsoft.com/office/drawing/2014/main" xmlns="" id="{7984A5AD-289F-449C-BB62-8835E2A76440}"/>
              </a:ext>
            </a:extLst>
          </p:cNvPr>
          <p:cNvSpPr txBox="1">
            <a:spLocks/>
          </p:cNvSpPr>
          <p:nvPr/>
        </p:nvSpPr>
        <p:spPr>
          <a:xfrm>
            <a:off x="7426356" y="1831640"/>
            <a:ext cx="4149759" cy="241042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MINGGU KE 1 DESEMBER 2018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n-ID" sz="1600" dirty="0">
              <a:solidFill>
                <a:prstClr val="black">
                  <a:lumMod val="65000"/>
                  <a:lumOff val="35000"/>
                </a:prstClr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n-ID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DOKUMEN PERSIAPAN PENGADAAN SUDAH DISAMPAIKAN KE UNIT PENGELOLA PENGADAAN BARANG/JASA (UPPBJ/ULP) UNTUK PROSES REVIU OLEH POKJA PEMILHAN, JIKA TIDAK ADA REVIU LANGSUNG TAYANG DI LPSE</a:t>
            </a:r>
            <a:endParaRPr lang="id-ID" sz="1600" dirty="0">
              <a:solidFill>
                <a:prstClr val="black">
                  <a:lumMod val="65000"/>
                  <a:lumOff val="35000"/>
                </a:prstClr>
              </a:solidFill>
              <a:latin typeface="Raleway" panose="020B05030301010600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Raleway" panose="020B0503030101060003" pitchFamily="34" charset="0"/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0A40CCDA-33E1-4925-98D8-B85C86B36011}"/>
              </a:ext>
            </a:extLst>
          </p:cNvPr>
          <p:cNvGrpSpPr/>
          <p:nvPr/>
        </p:nvGrpSpPr>
        <p:grpSpPr>
          <a:xfrm>
            <a:off x="1848738" y="3288188"/>
            <a:ext cx="1620289" cy="1620168"/>
            <a:chOff x="397009" y="4504248"/>
            <a:chExt cx="1620289" cy="162016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xmlns="" id="{FA80681B-7FDD-4D7A-A749-5DFD02F6B214}"/>
                </a:ext>
              </a:extLst>
            </p:cNvPr>
            <p:cNvSpPr/>
            <p:nvPr/>
          </p:nvSpPr>
          <p:spPr>
            <a:xfrm rot="1093593">
              <a:off x="397009" y="4504248"/>
              <a:ext cx="1620289" cy="1620168"/>
            </a:xfrm>
            <a:custGeom>
              <a:avLst/>
              <a:gdLst/>
              <a:ahLst/>
              <a:cxnLst/>
              <a:rect l="l" t="t" r="r" b="b"/>
              <a:pathLst>
                <a:path w="1917115" h="1916972">
                  <a:moveTo>
                    <a:pt x="1541239" y="263134"/>
                  </a:moveTo>
                  <a:cubicBezTo>
                    <a:pt x="1509305" y="263941"/>
                    <a:pt x="1482730" y="274953"/>
                    <a:pt x="1461513" y="296169"/>
                  </a:cubicBezTo>
                  <a:cubicBezTo>
                    <a:pt x="1440298" y="317385"/>
                    <a:pt x="1429286" y="343960"/>
                    <a:pt x="1428478" y="375894"/>
                  </a:cubicBezTo>
                  <a:cubicBezTo>
                    <a:pt x="1429286" y="407829"/>
                    <a:pt x="1440298" y="434404"/>
                    <a:pt x="1461513" y="455619"/>
                  </a:cubicBezTo>
                  <a:cubicBezTo>
                    <a:pt x="1482730" y="476836"/>
                    <a:pt x="1509305" y="487847"/>
                    <a:pt x="1541239" y="488655"/>
                  </a:cubicBezTo>
                  <a:cubicBezTo>
                    <a:pt x="1573173" y="487847"/>
                    <a:pt x="1599748" y="476836"/>
                    <a:pt x="1620964" y="455619"/>
                  </a:cubicBezTo>
                  <a:cubicBezTo>
                    <a:pt x="1642180" y="434404"/>
                    <a:pt x="1653192" y="407829"/>
                    <a:pt x="1653999" y="375894"/>
                  </a:cubicBezTo>
                  <a:cubicBezTo>
                    <a:pt x="1653192" y="343960"/>
                    <a:pt x="1642180" y="317385"/>
                    <a:pt x="1620964" y="296169"/>
                  </a:cubicBezTo>
                  <a:cubicBezTo>
                    <a:pt x="1599748" y="274953"/>
                    <a:pt x="1573173" y="263941"/>
                    <a:pt x="1541239" y="263134"/>
                  </a:cubicBezTo>
                  <a:close/>
                  <a:moveTo>
                    <a:pt x="1877171" y="26"/>
                  </a:moveTo>
                  <a:cubicBezTo>
                    <a:pt x="1888085" y="271"/>
                    <a:pt x="1897384" y="3892"/>
                    <a:pt x="1905068" y="10891"/>
                  </a:cubicBezTo>
                  <a:cubicBezTo>
                    <a:pt x="1912751" y="17889"/>
                    <a:pt x="1916764" y="26797"/>
                    <a:pt x="1917107" y="37612"/>
                  </a:cubicBezTo>
                  <a:cubicBezTo>
                    <a:pt x="1917491" y="166672"/>
                    <a:pt x="1904716" y="284030"/>
                    <a:pt x="1878781" y="389685"/>
                  </a:cubicBezTo>
                  <a:cubicBezTo>
                    <a:pt x="1852845" y="495340"/>
                    <a:pt x="1811445" y="594861"/>
                    <a:pt x="1754579" y="688248"/>
                  </a:cubicBezTo>
                  <a:cubicBezTo>
                    <a:pt x="1697713" y="781635"/>
                    <a:pt x="1623076" y="874457"/>
                    <a:pt x="1530668" y="966713"/>
                  </a:cubicBezTo>
                  <a:cubicBezTo>
                    <a:pt x="1496531" y="1000213"/>
                    <a:pt x="1460266" y="1034227"/>
                    <a:pt x="1421871" y="1068755"/>
                  </a:cubicBezTo>
                  <a:cubicBezTo>
                    <a:pt x="1383477" y="1103283"/>
                    <a:pt x="1343394" y="1138178"/>
                    <a:pt x="1301623" y="1173441"/>
                  </a:cubicBezTo>
                  <a:lnTo>
                    <a:pt x="1278131" y="1618610"/>
                  </a:lnTo>
                  <a:cubicBezTo>
                    <a:pt x="1277495" y="1624581"/>
                    <a:pt x="1275537" y="1630258"/>
                    <a:pt x="1272258" y="1635642"/>
                  </a:cubicBezTo>
                  <a:cubicBezTo>
                    <a:pt x="1268979" y="1641025"/>
                    <a:pt x="1264672" y="1645528"/>
                    <a:pt x="1259337" y="1649150"/>
                  </a:cubicBezTo>
                  <a:lnTo>
                    <a:pt x="808295" y="1912257"/>
                  </a:lnTo>
                  <a:cubicBezTo>
                    <a:pt x="802618" y="1915585"/>
                    <a:pt x="796353" y="1917152"/>
                    <a:pt x="789501" y="1916956"/>
                  </a:cubicBezTo>
                  <a:cubicBezTo>
                    <a:pt x="779909" y="1916956"/>
                    <a:pt x="770904" y="1913432"/>
                    <a:pt x="762486" y="1906385"/>
                  </a:cubicBezTo>
                  <a:lnTo>
                    <a:pt x="687312" y="1831211"/>
                  </a:lnTo>
                  <a:cubicBezTo>
                    <a:pt x="682589" y="1825827"/>
                    <a:pt x="679408" y="1819856"/>
                    <a:pt x="677769" y="1813298"/>
                  </a:cubicBezTo>
                  <a:cubicBezTo>
                    <a:pt x="676129" y="1806740"/>
                    <a:pt x="676178" y="1800182"/>
                    <a:pt x="677916" y="1793624"/>
                  </a:cubicBezTo>
                  <a:lnTo>
                    <a:pt x="777756" y="1469437"/>
                  </a:lnTo>
                  <a:lnTo>
                    <a:pt x="447696" y="1139377"/>
                  </a:lnTo>
                  <a:lnTo>
                    <a:pt x="123509" y="1239218"/>
                  </a:lnTo>
                  <a:cubicBezTo>
                    <a:pt x="119985" y="1240197"/>
                    <a:pt x="116462" y="1240588"/>
                    <a:pt x="112938" y="1240392"/>
                  </a:cubicBezTo>
                  <a:cubicBezTo>
                    <a:pt x="108142" y="1240392"/>
                    <a:pt x="103345" y="1239511"/>
                    <a:pt x="98549" y="1237749"/>
                  </a:cubicBezTo>
                  <a:cubicBezTo>
                    <a:pt x="93753" y="1235988"/>
                    <a:pt x="89544" y="1233345"/>
                    <a:pt x="85922" y="1229821"/>
                  </a:cubicBezTo>
                  <a:lnTo>
                    <a:pt x="10749" y="1154647"/>
                  </a:lnTo>
                  <a:cubicBezTo>
                    <a:pt x="4851" y="1147967"/>
                    <a:pt x="1376" y="1140479"/>
                    <a:pt x="324" y="1132183"/>
                  </a:cubicBezTo>
                  <a:cubicBezTo>
                    <a:pt x="-728" y="1123888"/>
                    <a:pt x="789" y="1116106"/>
                    <a:pt x="4876" y="1108838"/>
                  </a:cubicBezTo>
                  <a:lnTo>
                    <a:pt x="267984" y="657796"/>
                  </a:lnTo>
                  <a:cubicBezTo>
                    <a:pt x="271605" y="652461"/>
                    <a:pt x="276108" y="648155"/>
                    <a:pt x="281491" y="644875"/>
                  </a:cubicBezTo>
                  <a:cubicBezTo>
                    <a:pt x="286875" y="641596"/>
                    <a:pt x="292552" y="639639"/>
                    <a:pt x="298523" y="639002"/>
                  </a:cubicBezTo>
                  <a:lnTo>
                    <a:pt x="743693" y="615511"/>
                  </a:lnTo>
                  <a:cubicBezTo>
                    <a:pt x="778955" y="573739"/>
                    <a:pt x="813850" y="533656"/>
                    <a:pt x="848378" y="495262"/>
                  </a:cubicBezTo>
                  <a:cubicBezTo>
                    <a:pt x="882906" y="456868"/>
                    <a:pt x="916920" y="420602"/>
                    <a:pt x="950420" y="386466"/>
                  </a:cubicBezTo>
                  <a:cubicBezTo>
                    <a:pt x="1046737" y="289620"/>
                    <a:pt x="1140051" y="212895"/>
                    <a:pt x="1230364" y="156290"/>
                  </a:cubicBezTo>
                  <a:cubicBezTo>
                    <a:pt x="1320677" y="99685"/>
                    <a:pt x="1417385" y="59328"/>
                    <a:pt x="1520488" y="35220"/>
                  </a:cubicBezTo>
                  <a:cubicBezTo>
                    <a:pt x="1623591" y="11112"/>
                    <a:pt x="1742485" y="-619"/>
                    <a:pt x="1877171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xmlns="" id="{0D4C93E4-785A-43BE-B4CD-835FD0E05D23}"/>
                </a:ext>
              </a:extLst>
            </p:cNvPr>
            <p:cNvSpPr txBox="1"/>
            <p:nvPr/>
          </p:nvSpPr>
          <p:spPr>
            <a:xfrm>
              <a:off x="1019441" y="4991166"/>
              <a:ext cx="3754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League Spartan" panose="00000800000000000000" pitchFamily="50" charset="0"/>
                </a:rPr>
                <a:t>1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F8C83DCE-08C2-4FD7-ADF3-B358E36B62E9}"/>
              </a:ext>
            </a:extLst>
          </p:cNvPr>
          <p:cNvGrpSpPr/>
          <p:nvPr/>
        </p:nvGrpSpPr>
        <p:grpSpPr>
          <a:xfrm>
            <a:off x="5698264" y="1130066"/>
            <a:ext cx="1620289" cy="1620168"/>
            <a:chOff x="3228442" y="2911728"/>
            <a:chExt cx="1620289" cy="1620168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xmlns="" id="{DF385F6E-0F73-441C-8C0D-EE000269EBF5}"/>
                </a:ext>
              </a:extLst>
            </p:cNvPr>
            <p:cNvSpPr/>
            <p:nvPr/>
          </p:nvSpPr>
          <p:spPr>
            <a:xfrm rot="1093593">
              <a:off x="3228442" y="2911728"/>
              <a:ext cx="1620289" cy="1620168"/>
            </a:xfrm>
            <a:custGeom>
              <a:avLst/>
              <a:gdLst/>
              <a:ahLst/>
              <a:cxnLst/>
              <a:rect l="l" t="t" r="r" b="b"/>
              <a:pathLst>
                <a:path w="1917115" h="1916972">
                  <a:moveTo>
                    <a:pt x="1541239" y="263134"/>
                  </a:moveTo>
                  <a:cubicBezTo>
                    <a:pt x="1509305" y="263941"/>
                    <a:pt x="1482730" y="274953"/>
                    <a:pt x="1461513" y="296169"/>
                  </a:cubicBezTo>
                  <a:cubicBezTo>
                    <a:pt x="1440298" y="317385"/>
                    <a:pt x="1429286" y="343960"/>
                    <a:pt x="1428478" y="375894"/>
                  </a:cubicBezTo>
                  <a:cubicBezTo>
                    <a:pt x="1429286" y="407829"/>
                    <a:pt x="1440298" y="434404"/>
                    <a:pt x="1461513" y="455619"/>
                  </a:cubicBezTo>
                  <a:cubicBezTo>
                    <a:pt x="1482730" y="476836"/>
                    <a:pt x="1509305" y="487847"/>
                    <a:pt x="1541239" y="488655"/>
                  </a:cubicBezTo>
                  <a:cubicBezTo>
                    <a:pt x="1573173" y="487847"/>
                    <a:pt x="1599748" y="476836"/>
                    <a:pt x="1620964" y="455619"/>
                  </a:cubicBezTo>
                  <a:cubicBezTo>
                    <a:pt x="1642180" y="434404"/>
                    <a:pt x="1653192" y="407829"/>
                    <a:pt x="1653999" y="375894"/>
                  </a:cubicBezTo>
                  <a:cubicBezTo>
                    <a:pt x="1653192" y="343960"/>
                    <a:pt x="1642180" y="317385"/>
                    <a:pt x="1620964" y="296169"/>
                  </a:cubicBezTo>
                  <a:cubicBezTo>
                    <a:pt x="1599748" y="274953"/>
                    <a:pt x="1573173" y="263941"/>
                    <a:pt x="1541239" y="263134"/>
                  </a:cubicBezTo>
                  <a:close/>
                  <a:moveTo>
                    <a:pt x="1877171" y="26"/>
                  </a:moveTo>
                  <a:cubicBezTo>
                    <a:pt x="1888085" y="271"/>
                    <a:pt x="1897384" y="3892"/>
                    <a:pt x="1905068" y="10891"/>
                  </a:cubicBezTo>
                  <a:cubicBezTo>
                    <a:pt x="1912751" y="17889"/>
                    <a:pt x="1916764" y="26797"/>
                    <a:pt x="1917107" y="37612"/>
                  </a:cubicBezTo>
                  <a:cubicBezTo>
                    <a:pt x="1917491" y="166672"/>
                    <a:pt x="1904716" y="284030"/>
                    <a:pt x="1878781" y="389685"/>
                  </a:cubicBezTo>
                  <a:cubicBezTo>
                    <a:pt x="1852845" y="495340"/>
                    <a:pt x="1811445" y="594861"/>
                    <a:pt x="1754579" y="688248"/>
                  </a:cubicBezTo>
                  <a:cubicBezTo>
                    <a:pt x="1697713" y="781635"/>
                    <a:pt x="1623076" y="874457"/>
                    <a:pt x="1530668" y="966713"/>
                  </a:cubicBezTo>
                  <a:cubicBezTo>
                    <a:pt x="1496531" y="1000213"/>
                    <a:pt x="1460266" y="1034227"/>
                    <a:pt x="1421871" y="1068755"/>
                  </a:cubicBezTo>
                  <a:cubicBezTo>
                    <a:pt x="1383477" y="1103283"/>
                    <a:pt x="1343394" y="1138178"/>
                    <a:pt x="1301623" y="1173441"/>
                  </a:cubicBezTo>
                  <a:lnTo>
                    <a:pt x="1278131" y="1618610"/>
                  </a:lnTo>
                  <a:cubicBezTo>
                    <a:pt x="1277495" y="1624581"/>
                    <a:pt x="1275537" y="1630258"/>
                    <a:pt x="1272258" y="1635642"/>
                  </a:cubicBezTo>
                  <a:cubicBezTo>
                    <a:pt x="1268979" y="1641025"/>
                    <a:pt x="1264672" y="1645528"/>
                    <a:pt x="1259337" y="1649150"/>
                  </a:cubicBezTo>
                  <a:lnTo>
                    <a:pt x="808295" y="1912257"/>
                  </a:lnTo>
                  <a:cubicBezTo>
                    <a:pt x="802618" y="1915585"/>
                    <a:pt x="796353" y="1917152"/>
                    <a:pt x="789501" y="1916956"/>
                  </a:cubicBezTo>
                  <a:cubicBezTo>
                    <a:pt x="779909" y="1916956"/>
                    <a:pt x="770904" y="1913432"/>
                    <a:pt x="762486" y="1906385"/>
                  </a:cubicBezTo>
                  <a:lnTo>
                    <a:pt x="687312" y="1831211"/>
                  </a:lnTo>
                  <a:cubicBezTo>
                    <a:pt x="682589" y="1825827"/>
                    <a:pt x="679408" y="1819856"/>
                    <a:pt x="677769" y="1813298"/>
                  </a:cubicBezTo>
                  <a:cubicBezTo>
                    <a:pt x="676129" y="1806740"/>
                    <a:pt x="676178" y="1800182"/>
                    <a:pt x="677916" y="1793624"/>
                  </a:cubicBezTo>
                  <a:lnTo>
                    <a:pt x="777756" y="1469437"/>
                  </a:lnTo>
                  <a:lnTo>
                    <a:pt x="447696" y="1139377"/>
                  </a:lnTo>
                  <a:lnTo>
                    <a:pt x="123509" y="1239218"/>
                  </a:lnTo>
                  <a:cubicBezTo>
                    <a:pt x="119985" y="1240197"/>
                    <a:pt x="116462" y="1240588"/>
                    <a:pt x="112938" y="1240392"/>
                  </a:cubicBezTo>
                  <a:cubicBezTo>
                    <a:pt x="108142" y="1240392"/>
                    <a:pt x="103345" y="1239511"/>
                    <a:pt x="98549" y="1237749"/>
                  </a:cubicBezTo>
                  <a:cubicBezTo>
                    <a:pt x="93753" y="1235988"/>
                    <a:pt x="89544" y="1233345"/>
                    <a:pt x="85922" y="1229821"/>
                  </a:cubicBezTo>
                  <a:lnTo>
                    <a:pt x="10749" y="1154647"/>
                  </a:lnTo>
                  <a:cubicBezTo>
                    <a:pt x="4851" y="1147967"/>
                    <a:pt x="1376" y="1140479"/>
                    <a:pt x="324" y="1132183"/>
                  </a:cubicBezTo>
                  <a:cubicBezTo>
                    <a:pt x="-728" y="1123888"/>
                    <a:pt x="789" y="1116106"/>
                    <a:pt x="4876" y="1108838"/>
                  </a:cubicBezTo>
                  <a:lnTo>
                    <a:pt x="267984" y="657796"/>
                  </a:lnTo>
                  <a:cubicBezTo>
                    <a:pt x="271605" y="652461"/>
                    <a:pt x="276108" y="648155"/>
                    <a:pt x="281491" y="644875"/>
                  </a:cubicBezTo>
                  <a:cubicBezTo>
                    <a:pt x="286875" y="641596"/>
                    <a:pt x="292552" y="639639"/>
                    <a:pt x="298523" y="639002"/>
                  </a:cubicBezTo>
                  <a:lnTo>
                    <a:pt x="743693" y="615511"/>
                  </a:lnTo>
                  <a:cubicBezTo>
                    <a:pt x="778955" y="573739"/>
                    <a:pt x="813850" y="533656"/>
                    <a:pt x="848378" y="495262"/>
                  </a:cubicBezTo>
                  <a:cubicBezTo>
                    <a:pt x="882906" y="456868"/>
                    <a:pt x="916920" y="420602"/>
                    <a:pt x="950420" y="386466"/>
                  </a:cubicBezTo>
                  <a:cubicBezTo>
                    <a:pt x="1046737" y="289620"/>
                    <a:pt x="1140051" y="212895"/>
                    <a:pt x="1230364" y="156290"/>
                  </a:cubicBezTo>
                  <a:cubicBezTo>
                    <a:pt x="1320677" y="99685"/>
                    <a:pt x="1417385" y="59328"/>
                    <a:pt x="1520488" y="35220"/>
                  </a:cubicBezTo>
                  <a:cubicBezTo>
                    <a:pt x="1623591" y="11112"/>
                    <a:pt x="1742485" y="-619"/>
                    <a:pt x="1877171" y="2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347843FA-2666-485F-9254-74D05AAAA4B8}"/>
                </a:ext>
              </a:extLst>
            </p:cNvPr>
            <p:cNvSpPr txBox="1"/>
            <p:nvPr/>
          </p:nvSpPr>
          <p:spPr>
            <a:xfrm>
              <a:off x="3634232" y="3477764"/>
              <a:ext cx="5325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dirty="0">
                  <a:solidFill>
                    <a:schemeClr val="bg1"/>
                  </a:solidFill>
                  <a:latin typeface="League Spartan" panose="00000800000000000000" pitchFamily="50" charset="0"/>
                </a:rPr>
                <a:t>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66646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xmlns="" id="{29E83C25-AF18-41E0-97CE-85883A4F1D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96" b="7796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131A5E2-24BE-400B-AC74-9E996F8D03D7}"/>
              </a:ext>
            </a:extLst>
          </p:cNvPr>
          <p:cNvSpPr/>
          <p:nvPr/>
        </p:nvSpPr>
        <p:spPr>
          <a:xfrm>
            <a:off x="6096000" y="0"/>
            <a:ext cx="5067300" cy="6858000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xmlns="" id="{B1FBEB79-A8CE-465C-99E0-C8A8D5766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2" y="757223"/>
            <a:ext cx="4085732" cy="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883" tIns="30479" rIns="60883" bIns="30479">
            <a:spAutoFit/>
          </a:bodyPr>
          <a:lstStyle/>
          <a:p>
            <a:pPr defTabSz="1448816"/>
            <a:r>
              <a:rPr lang="en-US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RUP DISUSUN OLEH PPK, </a:t>
            </a:r>
          </a:p>
          <a:p>
            <a:pPr defTabSz="1448816"/>
            <a:r>
              <a:rPr lang="en-US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DITETAPKAN DAN DIUMUMKAN PA/KPA.</a:t>
            </a:r>
          </a:p>
          <a:p>
            <a:pPr defTabSz="1448816"/>
            <a:r>
              <a:rPr lang="en-US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BUKAN OLEH ADMIN RUP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xmlns="" id="{571D52E0-23D5-4CC0-97CB-662A8C488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1" y="2331903"/>
            <a:ext cx="3513219" cy="2000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883" tIns="30479" rIns="60883" bIns="30479">
            <a:spAutoFit/>
          </a:bodyPr>
          <a:lstStyle/>
          <a:p>
            <a:pPr defTabSz="1448816"/>
            <a:r>
              <a:rPr lang="en-US" b="1" dirty="0">
                <a:latin typeface="Raleway" panose="020B05030301010600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PPK HARUS BERPERAN AKTIF BERKOORDINASI DENGAN POKJA PEMILIHAN SETELAH DOKUMEN PERSIAPAN PENGADAAN DISAMPAIKAN KE UPPBJ/ULP UNTUK PROSES REVIU OLEH POKJA PEMILIHAN</a:t>
            </a:r>
          </a:p>
        </p:txBody>
      </p:sp>
      <p:sp>
        <p:nvSpPr>
          <p:cNvPr id="12" name="Text Box 10">
            <a:extLst>
              <a:ext uri="{FF2B5EF4-FFF2-40B4-BE49-F238E27FC236}">
                <a16:creationId xmlns:a16="http://schemas.microsoft.com/office/drawing/2014/main" xmlns="" id="{B89A9DF5-DC7A-44CD-B207-ADD2B0336B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0747" y="4618423"/>
            <a:ext cx="3513219" cy="1723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883" tIns="30479" rIns="60883" bIns="30479">
            <a:spAutoFit/>
          </a:bodyPr>
          <a:lstStyle/>
          <a:p>
            <a:pPr lvl="0"/>
            <a:r>
              <a:rPr lang="en-ID" dirty="0"/>
              <a:t>PENETAPAN SURAT PENUNJUKAN PENYEDIA BARANG/JASA (SPPBJ) </a:t>
            </a:r>
            <a:r>
              <a:rPr lang="en-ID" b="1" dirty="0">
                <a:solidFill>
                  <a:srgbClr val="FF0000"/>
                </a:solidFill>
              </a:rPr>
              <a:t>PALING LAMBAT 7 (TUJUH) HARI </a:t>
            </a:r>
            <a:r>
              <a:rPr lang="en-ID" dirty="0"/>
              <a:t>KERJA SETELAH PENYAMPAIAN  ATAS LAPORAN HASIL PEMILIHAN PENYEDIA DARI POKJA PEMILIHAN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FAC32BE-EED6-41E7-994E-87E961A92142}"/>
              </a:ext>
            </a:extLst>
          </p:cNvPr>
          <p:cNvSpPr/>
          <p:nvPr/>
        </p:nvSpPr>
        <p:spPr>
          <a:xfrm>
            <a:off x="5562600" y="723900"/>
            <a:ext cx="1066800" cy="1066800"/>
          </a:xfrm>
          <a:prstGeom prst="octagon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League Spartan" panose="00000800000000000000" pitchFamily="50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877F5B1B-5E58-4E17-A9DA-47A17731AC55}"/>
              </a:ext>
            </a:extLst>
          </p:cNvPr>
          <p:cNvSpPr/>
          <p:nvPr/>
        </p:nvSpPr>
        <p:spPr>
          <a:xfrm>
            <a:off x="5550555" y="2819400"/>
            <a:ext cx="1066800" cy="1066800"/>
          </a:xfrm>
          <a:prstGeom prst="octagon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dirty="0">
                <a:solidFill>
                  <a:schemeClr val="tx1"/>
                </a:solidFill>
                <a:latin typeface="League Spartan" panose="00000800000000000000" pitchFamily="50" charset="0"/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xmlns="" id="{E55347A8-3729-4C10-92F4-65E6D9341843}"/>
              </a:ext>
            </a:extLst>
          </p:cNvPr>
          <p:cNvSpPr/>
          <p:nvPr/>
        </p:nvSpPr>
        <p:spPr>
          <a:xfrm>
            <a:off x="5538510" y="4914900"/>
            <a:ext cx="1066800" cy="1066800"/>
          </a:xfrm>
          <a:prstGeom prst="octagon">
            <a:avLst/>
          </a:prstGeom>
          <a:solidFill>
            <a:srgbClr val="00B0F0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dirty="0">
                <a:solidFill>
                  <a:schemeClr val="tx1"/>
                </a:solidFill>
                <a:latin typeface="League Spartan" panose="00000800000000000000" pitchFamily="50" charset="0"/>
              </a:rPr>
              <a:t>3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44360094-56BD-46FD-88E9-93FED62C9C4B}"/>
              </a:ext>
            </a:extLst>
          </p:cNvPr>
          <p:cNvSpPr/>
          <p:nvPr/>
        </p:nvSpPr>
        <p:spPr>
          <a:xfrm>
            <a:off x="947460" y="2507015"/>
            <a:ext cx="3813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noProof="1">
                <a:solidFill>
                  <a:srgbClr val="FFFF00"/>
                </a:solidFill>
                <a:latin typeface="Raleway" panose="020B0503030101060003" pitchFamily="34" charset="0"/>
              </a:rPr>
              <a:t>YANG PERLU DIPERHATIKAN :</a:t>
            </a:r>
          </a:p>
        </p:txBody>
      </p:sp>
      <p:sp>
        <p:nvSpPr>
          <p:cNvPr id="27" name="Frame 26">
            <a:extLst>
              <a:ext uri="{FF2B5EF4-FFF2-40B4-BE49-F238E27FC236}">
                <a16:creationId xmlns:a16="http://schemas.microsoft.com/office/drawing/2014/main" xmlns="" id="{22109A2D-0DDA-40D5-91A7-C74AD70AEACE}"/>
              </a:ext>
            </a:extLst>
          </p:cNvPr>
          <p:cNvSpPr/>
          <p:nvPr/>
        </p:nvSpPr>
        <p:spPr>
          <a:xfrm>
            <a:off x="247650" y="247650"/>
            <a:ext cx="11620500" cy="6324600"/>
          </a:xfrm>
          <a:prstGeom prst="frame">
            <a:avLst>
              <a:gd name="adj1" fmla="val 10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2106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  <p:bldP spid="21" grpId="0" animBg="1"/>
      <p:bldP spid="26" grpId="0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xmlns="" id="{29E83C25-AF18-41E0-97CE-85883A4F1D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96" b="7796"/>
          <a:stretch>
            <a:fillRect/>
          </a:stretch>
        </p:blipFill>
        <p:spPr>
          <a:xfrm>
            <a:off x="0" y="13648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131A5E2-24BE-400B-AC74-9E996F8D03D7}"/>
              </a:ext>
            </a:extLst>
          </p:cNvPr>
          <p:cNvSpPr/>
          <p:nvPr/>
        </p:nvSpPr>
        <p:spPr>
          <a:xfrm>
            <a:off x="6095999" y="0"/>
            <a:ext cx="5649799" cy="6858000"/>
          </a:xfrm>
          <a:prstGeom prst="rect">
            <a:avLst/>
          </a:prstGeom>
          <a:solidFill>
            <a:schemeClr val="accent4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xmlns="" id="{B1FBEB79-A8CE-465C-99E0-C8A8D5766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9592" y="446136"/>
            <a:ext cx="4996205" cy="603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883" tIns="30479" rIns="60883" bIns="30479">
            <a:spAutoFit/>
          </a:bodyPr>
          <a:lstStyle/>
          <a:p>
            <a:endParaRPr lang="en-ID" b="1" dirty="0"/>
          </a:p>
          <a:p>
            <a:r>
              <a:rPr lang="en-ID" b="1" dirty="0"/>
              <a:t>PERSELISIHAN PENDAPAT ATAS HASIL PEMILIHAN</a:t>
            </a:r>
          </a:p>
          <a:p>
            <a:endParaRPr lang="en-ID" sz="1600" dirty="0"/>
          </a:p>
          <a:p>
            <a:r>
              <a:rPr lang="en-ID" sz="1600" dirty="0"/>
              <a:t>DALAM HAL </a:t>
            </a:r>
            <a:r>
              <a:rPr lang="en-ID" sz="1600" b="1" dirty="0">
                <a:solidFill>
                  <a:srgbClr val="FF0000"/>
                </a:solidFill>
              </a:rPr>
              <a:t>PPK</a:t>
            </a:r>
            <a:r>
              <a:rPr lang="en-ID" sz="1600" dirty="0"/>
              <a:t> YANG BERTINDAK SEBAGAI PEJABAT PENANDATANGAN KONTRAK TIDAK MENYETUJUI HASIL PEMILIHAN PENYEDIA, MAKA PPK MENYAMPAIKAN PENOLAKAN TERSEBUT KEPADA POKJA PEMILIHAN </a:t>
            </a:r>
            <a:r>
              <a:rPr lang="en-ID" sz="1600" b="1" dirty="0">
                <a:solidFill>
                  <a:srgbClr val="FF0000"/>
                </a:solidFill>
              </a:rPr>
              <a:t>DISERTAI DENGAN ALASAN DAN BUKTI</a:t>
            </a:r>
            <a:r>
              <a:rPr lang="en-ID" sz="1600" dirty="0"/>
              <a:t>. SELANJUTNYA, PPK DAN POKJA PEMILIHAN MELAKUKAN PEMBAHASAN BERSAMA TERKAIT PERBEDAAN PENDAPAT ATAS HASIL PEMILIHAN PENYEDIA. DALAM HAL TIDAK TERCAPAI KESEPAKATAN, MAKA PENGAMBILAN KEPUTUSAN DISERAHKAN KEPADA PA/KPA </a:t>
            </a:r>
            <a:r>
              <a:rPr lang="en-ID" sz="1600" b="1" dirty="0">
                <a:solidFill>
                  <a:srgbClr val="FF0000"/>
                </a:solidFill>
              </a:rPr>
              <a:t>PALING LAMBAT 6 (ENAM) HARI KERJA </a:t>
            </a:r>
            <a:r>
              <a:rPr lang="en-ID" sz="1600" dirty="0"/>
              <a:t>SETELAH TIDAK TERCAPAI KESEPAKATAN.</a:t>
            </a:r>
          </a:p>
          <a:p>
            <a:r>
              <a:rPr lang="en-ID" sz="1600" b="1" dirty="0">
                <a:solidFill>
                  <a:srgbClr val="FF0000"/>
                </a:solidFill>
              </a:rPr>
              <a:t>PA/KPA DAPAT MEMUTUSKAN:</a:t>
            </a:r>
          </a:p>
          <a:p>
            <a:r>
              <a:rPr lang="en-ID" sz="1600" dirty="0"/>
              <a:t>A. </a:t>
            </a:r>
            <a:r>
              <a:rPr lang="en-ID" sz="1600" b="1" dirty="0">
                <a:solidFill>
                  <a:srgbClr val="FF0000"/>
                </a:solidFill>
              </a:rPr>
              <a:t>MENYETUJUI PENOLAKAN OLEH PPK</a:t>
            </a:r>
            <a:r>
              <a:rPr lang="en-ID" sz="1600" dirty="0"/>
              <a:t>, PA/KPA   </a:t>
            </a:r>
          </a:p>
          <a:p>
            <a:r>
              <a:rPr lang="en-ID" sz="1600" dirty="0"/>
              <a:t>    MEMERINTAHKAN POKJA PEMILIHAN UNTUK </a:t>
            </a:r>
          </a:p>
          <a:p>
            <a:r>
              <a:rPr lang="en-ID" sz="1600" dirty="0"/>
              <a:t>    MELAKUKAN EVALUASI ULANG, PENAWARAN ULANG, </a:t>
            </a:r>
          </a:p>
          <a:p>
            <a:r>
              <a:rPr lang="en-ID" sz="1600" dirty="0"/>
              <a:t>    ATAU TENDER ULANG; ATAU</a:t>
            </a:r>
          </a:p>
          <a:p>
            <a:r>
              <a:rPr lang="en-ID" sz="1600" dirty="0"/>
              <a:t>B. </a:t>
            </a:r>
            <a:r>
              <a:rPr lang="en-ID" sz="1600" b="1" dirty="0">
                <a:solidFill>
                  <a:srgbClr val="FF0000"/>
                </a:solidFill>
              </a:rPr>
              <a:t>MENYETUJUI HASIL PEMILIHAN PENYEDIA</a:t>
            </a:r>
            <a:r>
              <a:rPr lang="en-ID" sz="1600" dirty="0"/>
              <a:t>, PA/KPA </a:t>
            </a:r>
          </a:p>
          <a:p>
            <a:r>
              <a:rPr lang="en-ID" sz="1600" dirty="0"/>
              <a:t>    </a:t>
            </a:r>
            <a:r>
              <a:rPr lang="en-ID" sz="1600" b="1" dirty="0">
                <a:solidFill>
                  <a:srgbClr val="FF0000"/>
                </a:solidFill>
              </a:rPr>
              <a:t>MEMERINTAHKAN PPK </a:t>
            </a:r>
            <a:r>
              <a:rPr lang="en-ID" sz="1600" dirty="0"/>
              <a:t>UNTUK MENERBITKAN </a:t>
            </a:r>
            <a:r>
              <a:rPr lang="en-ID" sz="1600" b="1" dirty="0">
                <a:solidFill>
                  <a:srgbClr val="FF0000"/>
                </a:solidFill>
              </a:rPr>
              <a:t>SPPBJ </a:t>
            </a:r>
          </a:p>
          <a:p>
            <a:r>
              <a:rPr lang="en-ID" sz="1600" b="1" dirty="0">
                <a:solidFill>
                  <a:srgbClr val="FF0000"/>
                </a:solidFill>
              </a:rPr>
              <a:t>    PALING LAMBAT 5 (LIMA) HARI KERJA</a:t>
            </a:r>
            <a:r>
              <a:rPr lang="en-ID" sz="1600" dirty="0"/>
              <a:t>.</a:t>
            </a:r>
          </a:p>
          <a:p>
            <a:endParaRPr lang="en-ID" sz="1600" dirty="0"/>
          </a:p>
          <a:p>
            <a:r>
              <a:rPr lang="en-ID" sz="1600" dirty="0"/>
              <a:t>KEPUTUSAN PA/KPA TERSEBUT BERSIFAT FINAL.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xmlns="" id="{7FAC32BE-EED6-41E7-994E-87E961A92142}"/>
              </a:ext>
            </a:extLst>
          </p:cNvPr>
          <p:cNvSpPr/>
          <p:nvPr/>
        </p:nvSpPr>
        <p:spPr>
          <a:xfrm>
            <a:off x="5562600" y="412813"/>
            <a:ext cx="1066800" cy="1066800"/>
          </a:xfrm>
          <a:prstGeom prst="octagon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League Spartan" panose="00000800000000000000" pitchFamily="50" charset="0"/>
              </a:rPr>
              <a:t>4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44360094-56BD-46FD-88E9-93FED62C9C4B}"/>
              </a:ext>
            </a:extLst>
          </p:cNvPr>
          <p:cNvSpPr/>
          <p:nvPr/>
        </p:nvSpPr>
        <p:spPr>
          <a:xfrm>
            <a:off x="947460" y="2507015"/>
            <a:ext cx="3813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noProof="1">
                <a:solidFill>
                  <a:srgbClr val="FFFF00"/>
                </a:solidFill>
                <a:latin typeface="Raleway" panose="020B0503030101060003" pitchFamily="34" charset="0"/>
              </a:rPr>
              <a:t>YANG PERLU DIPERHATIKAN :</a:t>
            </a:r>
          </a:p>
        </p:txBody>
      </p:sp>
      <p:sp>
        <p:nvSpPr>
          <p:cNvPr id="27" name="Frame 26">
            <a:extLst>
              <a:ext uri="{FF2B5EF4-FFF2-40B4-BE49-F238E27FC236}">
                <a16:creationId xmlns:a16="http://schemas.microsoft.com/office/drawing/2014/main" xmlns="" id="{22109A2D-0DDA-40D5-91A7-C74AD70AEACE}"/>
              </a:ext>
            </a:extLst>
          </p:cNvPr>
          <p:cNvSpPr/>
          <p:nvPr/>
        </p:nvSpPr>
        <p:spPr>
          <a:xfrm>
            <a:off x="247650" y="247650"/>
            <a:ext cx="11620500" cy="6324600"/>
          </a:xfrm>
          <a:prstGeom prst="frame">
            <a:avLst>
              <a:gd name="adj1" fmla="val 10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64116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6" grpId="0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xmlns="" id="{29E83C25-AF18-41E0-97CE-85883A4F1D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796" b="7796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131A5E2-24BE-400B-AC74-9E996F8D03D7}"/>
              </a:ext>
            </a:extLst>
          </p:cNvPr>
          <p:cNvSpPr/>
          <p:nvPr/>
        </p:nvSpPr>
        <p:spPr>
          <a:xfrm>
            <a:off x="6095999" y="0"/>
            <a:ext cx="5649799" cy="6858000"/>
          </a:xfrm>
          <a:prstGeom prst="rect">
            <a:avLst/>
          </a:prstGeom>
          <a:solidFill>
            <a:schemeClr val="accent5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Box 10">
            <a:extLst>
              <a:ext uri="{FF2B5EF4-FFF2-40B4-BE49-F238E27FC236}">
                <a16:creationId xmlns:a16="http://schemas.microsoft.com/office/drawing/2014/main" xmlns="" id="{B1FBEB79-A8CE-465C-99E0-C8A8D57662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9592" y="446136"/>
            <a:ext cx="4996205" cy="2277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883" tIns="30479" rIns="60883" bIns="30479">
            <a:spAutoFit/>
          </a:bodyPr>
          <a:lstStyle/>
          <a:p>
            <a:r>
              <a:rPr lang="en-ID" sz="1600" dirty="0"/>
              <a:t>DALAM HAL </a:t>
            </a:r>
            <a:r>
              <a:rPr lang="en-ID" sz="1600" b="1" dirty="0">
                <a:solidFill>
                  <a:srgbClr val="FF0000"/>
                </a:solidFill>
              </a:rPr>
              <a:t>PA/KPA </a:t>
            </a:r>
            <a:r>
              <a:rPr lang="en-ID" sz="1600" dirty="0"/>
              <a:t>YANG BERTINDAK SEBAGAI PEJABAT PENANDATANGAN KONTRAK </a:t>
            </a:r>
            <a:r>
              <a:rPr lang="en-ID" sz="1600" b="1" dirty="0">
                <a:solidFill>
                  <a:srgbClr val="FF0000"/>
                </a:solidFill>
              </a:rPr>
              <a:t>TIDAK MENYETUJUI HASIL PEMILIHAN PENYEDIA</a:t>
            </a:r>
            <a:r>
              <a:rPr lang="en-ID" sz="1600" dirty="0"/>
              <a:t>, PA/KPA MENYAMPAIKAN PENOLAKAN TERSEBUT KEPADA POKJA PEMILIHAN </a:t>
            </a:r>
            <a:r>
              <a:rPr lang="en-ID" sz="1600" b="1" dirty="0">
                <a:solidFill>
                  <a:srgbClr val="FF0000"/>
                </a:solidFill>
              </a:rPr>
              <a:t>DISERTAI DENGAN ALASAN DAN BUKTI </a:t>
            </a:r>
            <a:r>
              <a:rPr lang="en-ID" sz="1600" dirty="0"/>
              <a:t>DAN MEMERINTAHKAN UNTUK MELAKUKAN EVALUASI ULANG, PENAWARAN ULANG, ATAU TENDER ULANG </a:t>
            </a:r>
            <a:r>
              <a:rPr lang="en-ID" sz="1600" b="1" dirty="0">
                <a:solidFill>
                  <a:srgbClr val="FF0000"/>
                </a:solidFill>
              </a:rPr>
              <a:t>PALING LAMBAT 6 (ENAM) HARI KERJA </a:t>
            </a:r>
            <a:r>
              <a:rPr lang="en-ID" sz="1600" dirty="0"/>
              <a:t>SETELAH HASIL PEMILIHAN PENYEDIA DITERIMA.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xmlns="" id="{44360094-56BD-46FD-88E9-93FED62C9C4B}"/>
              </a:ext>
            </a:extLst>
          </p:cNvPr>
          <p:cNvSpPr/>
          <p:nvPr/>
        </p:nvSpPr>
        <p:spPr>
          <a:xfrm>
            <a:off x="947460" y="2507015"/>
            <a:ext cx="38130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noProof="1">
                <a:solidFill>
                  <a:srgbClr val="FFFF00"/>
                </a:solidFill>
                <a:latin typeface="Raleway" panose="020B0503030101060003" pitchFamily="34" charset="0"/>
              </a:rPr>
              <a:t>YANG PERLU DIPERHATIKAN :</a:t>
            </a:r>
          </a:p>
        </p:txBody>
      </p:sp>
      <p:sp>
        <p:nvSpPr>
          <p:cNvPr id="27" name="Frame 26">
            <a:extLst>
              <a:ext uri="{FF2B5EF4-FFF2-40B4-BE49-F238E27FC236}">
                <a16:creationId xmlns:a16="http://schemas.microsoft.com/office/drawing/2014/main" xmlns="" id="{22109A2D-0DDA-40D5-91A7-C74AD70AEACE}"/>
              </a:ext>
            </a:extLst>
          </p:cNvPr>
          <p:cNvSpPr/>
          <p:nvPr/>
        </p:nvSpPr>
        <p:spPr>
          <a:xfrm>
            <a:off x="247650" y="247650"/>
            <a:ext cx="11620500" cy="6324600"/>
          </a:xfrm>
          <a:prstGeom prst="frame">
            <a:avLst>
              <a:gd name="adj1" fmla="val 10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Oval 17">
            <a:extLst>
              <a:ext uri="{FF2B5EF4-FFF2-40B4-BE49-F238E27FC236}">
                <a16:creationId xmlns:a16="http://schemas.microsoft.com/office/drawing/2014/main" xmlns="" id="{E36061DE-61A3-432C-8CD1-48A7E2B9F461}"/>
              </a:ext>
            </a:extLst>
          </p:cNvPr>
          <p:cNvSpPr/>
          <p:nvPr/>
        </p:nvSpPr>
        <p:spPr>
          <a:xfrm>
            <a:off x="5550555" y="2932521"/>
            <a:ext cx="1066800" cy="1066800"/>
          </a:xfrm>
          <a:prstGeom prst="octagon">
            <a:avLst/>
          </a:prstGeom>
          <a:solidFill>
            <a:srgbClr val="FFFF00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dirty="0">
                <a:solidFill>
                  <a:schemeClr val="tx1"/>
                </a:solidFill>
                <a:latin typeface="League Spartan" panose="00000800000000000000" pitchFamily="50" charset="0"/>
              </a:rPr>
              <a:t>5</a:t>
            </a: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xmlns="" id="{A264D438-69D4-469C-BC5B-E26546DAB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9442" y="2917531"/>
            <a:ext cx="4996205" cy="2031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883" tIns="30479" rIns="60883" bIns="30479">
            <a:spAutoFit/>
          </a:bodyPr>
          <a:lstStyle/>
          <a:p>
            <a:r>
              <a:rPr lang="en-ID" sz="1600" dirty="0"/>
              <a:t>KONTRAK DITANDATANGANI DENGAN KETENTUAN:</a:t>
            </a:r>
          </a:p>
          <a:p>
            <a:r>
              <a:rPr lang="en-ID" sz="1600" dirty="0"/>
              <a:t>A. DPA TELAH DITETAPKAN;</a:t>
            </a:r>
          </a:p>
          <a:p>
            <a:r>
              <a:rPr lang="en-ID" sz="1600" dirty="0"/>
              <a:t>B. PENANDATANGAN KONTRAK DILAKUKAN PALING </a:t>
            </a:r>
          </a:p>
          <a:p>
            <a:r>
              <a:rPr lang="en-ID" sz="1600" dirty="0"/>
              <a:t>     LAMBAT </a:t>
            </a:r>
            <a:r>
              <a:rPr lang="en-ID" sz="1600" dirty="0">
                <a:solidFill>
                  <a:srgbClr val="FF0000"/>
                </a:solidFill>
              </a:rPr>
              <a:t>14 (EMPAT BELAS) HARI </a:t>
            </a:r>
            <a:r>
              <a:rPr lang="en-ID" sz="1600" dirty="0"/>
              <a:t>KERJA SETELAH </a:t>
            </a:r>
          </a:p>
          <a:p>
            <a:r>
              <a:rPr lang="en-ID" sz="1600" dirty="0"/>
              <a:t>     DITERBITKAN SPBBJ, KECUALI APABILA DPA BELUM </a:t>
            </a:r>
          </a:p>
          <a:p>
            <a:r>
              <a:rPr lang="en-ID" sz="1600" dirty="0"/>
              <a:t>     DISAHKAN; DAN</a:t>
            </a:r>
          </a:p>
          <a:p>
            <a:r>
              <a:rPr lang="en-ID" sz="1600" dirty="0"/>
              <a:t>C. DITANDATANGANI OLEH PIHAK YANG BERWENANG </a:t>
            </a:r>
          </a:p>
          <a:p>
            <a:r>
              <a:rPr lang="en-ID" sz="1600" dirty="0"/>
              <a:t>     MENANDATANGANI KONTRAK.</a:t>
            </a:r>
          </a:p>
        </p:txBody>
      </p:sp>
      <p:sp>
        <p:nvSpPr>
          <p:cNvPr id="10" name="Oval 17">
            <a:extLst>
              <a:ext uri="{FF2B5EF4-FFF2-40B4-BE49-F238E27FC236}">
                <a16:creationId xmlns:a16="http://schemas.microsoft.com/office/drawing/2014/main" xmlns="" id="{C19F71A8-C07B-4397-BABE-15710CBE2223}"/>
              </a:ext>
            </a:extLst>
          </p:cNvPr>
          <p:cNvSpPr/>
          <p:nvPr/>
        </p:nvSpPr>
        <p:spPr>
          <a:xfrm>
            <a:off x="5580404" y="5083406"/>
            <a:ext cx="1066800" cy="1066800"/>
          </a:xfrm>
          <a:prstGeom prst="octagon">
            <a:avLst/>
          </a:prstGeom>
          <a:solidFill>
            <a:srgbClr val="00B0F0"/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400" dirty="0">
                <a:solidFill>
                  <a:schemeClr val="tx1"/>
                </a:solidFill>
                <a:latin typeface="League Spartan" panose="00000800000000000000" pitchFamily="50" charset="0"/>
              </a:rPr>
              <a:t>6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xmlns="" id="{FD8F7951-34C7-4E86-90D8-60D65A3A3A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1843" y="5341794"/>
            <a:ext cx="4738542" cy="55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883" tIns="30479" rIns="60883" bIns="30479">
            <a:spAutoFit/>
          </a:bodyPr>
          <a:lstStyle/>
          <a:p>
            <a:r>
              <a:rPr lang="en-ID" sz="1600" dirty="0"/>
              <a:t>SPPBJ DAN KONTRAK DIUPLOAD PADA APLIKASI                       E-KONTRAK YANG ADA DI SPSE OLEH PPK.</a:t>
            </a:r>
          </a:p>
        </p:txBody>
      </p:sp>
    </p:spTree>
    <p:extLst>
      <p:ext uri="{BB962C8B-B14F-4D97-AF65-F5344CB8AC3E}">
        <p14:creationId xmlns:p14="http://schemas.microsoft.com/office/powerpoint/2010/main" xmlns="" val="3158932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/>
      <p:bldP spid="2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A2C9E6"/>
              </a:clrFrom>
              <a:clrTo>
                <a:srgbClr val="A2C9E6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23369" y="289886"/>
            <a:ext cx="12325350" cy="605903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572759" y="3894064"/>
            <a:ext cx="4524866" cy="1000157"/>
          </a:xfrm>
          <a:prstGeom prst="rect">
            <a:avLst/>
          </a:prstGeom>
          <a:noFill/>
        </p:spPr>
        <p:txBody>
          <a:bodyPr wrap="square" lIns="91324" tIns="45662" rIns="91324" bIns="45662" rtlCol="0">
            <a:spAutoFit/>
          </a:bodyPr>
          <a:lstStyle/>
          <a:p>
            <a:pPr marL="0" marR="0" lvl="0" indent="0" algn="ctr" defTabSz="684831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4299D4"/>
                </a:solidFill>
                <a:effectLst/>
                <a:uLnTx/>
                <a:uFillTx/>
                <a:latin typeface="Segoe Script" panose="030B0504020000000003" pitchFamily="66" charset="0"/>
                <a:ea typeface="Roboto Black" panose="02000000000000000000" pitchFamily="2" charset="0"/>
                <a:cs typeface="Helvetica Neue"/>
              </a:rPr>
              <a:t>SEKIAN DAN TERIMAKASIH</a:t>
            </a:r>
          </a:p>
        </p:txBody>
      </p:sp>
    </p:spTree>
    <p:extLst>
      <p:ext uri="{BB962C8B-B14F-4D97-AF65-F5344CB8AC3E}">
        <p14:creationId xmlns:p14="http://schemas.microsoft.com/office/powerpoint/2010/main" xmlns="" val="1276386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EB8F22"/>
      </a:accent1>
      <a:accent2>
        <a:srgbClr val="CD4223"/>
      </a:accent2>
      <a:accent3>
        <a:srgbClr val="A89374"/>
      </a:accent3>
      <a:accent4>
        <a:srgbClr val="83AA67"/>
      </a:accent4>
      <a:accent5>
        <a:srgbClr val="4FA9C1"/>
      </a:accent5>
      <a:accent6>
        <a:srgbClr val="9390AF"/>
      </a:accent6>
      <a:hlink>
        <a:srgbClr val="EC7220"/>
      </a:hlink>
      <a:folHlink>
        <a:srgbClr val="F09355"/>
      </a:folHlink>
    </a:clrScheme>
    <a:fontScheme name="Parallax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EBEC8F79-A447-43FC-8E81-85E8468AF3F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43464</TotalTime>
  <Words>407</Words>
  <Application>Microsoft Office PowerPoint</Application>
  <PresentationFormat>Custom</PresentationFormat>
  <Paragraphs>51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Parallax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 spectre</dc:creator>
  <cp:lastModifiedBy>Doni</cp:lastModifiedBy>
  <cp:revision>22</cp:revision>
  <dcterms:created xsi:type="dcterms:W3CDTF">2018-11-24T15:34:58Z</dcterms:created>
  <dcterms:modified xsi:type="dcterms:W3CDTF">2018-12-29T04:02:42Z</dcterms:modified>
</cp:coreProperties>
</file>