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94" r:id="rId2"/>
    <p:sldMasterId id="2147485294" r:id="rId3"/>
    <p:sldMasterId id="2147487714" r:id="rId4"/>
    <p:sldMasterId id="2147487735" r:id="rId5"/>
    <p:sldMasterId id="2147487747" r:id="rId6"/>
    <p:sldMasterId id="2147487905" r:id="rId7"/>
  </p:sldMasterIdLst>
  <p:notesMasterIdLst>
    <p:notesMasterId r:id="rId38"/>
  </p:notesMasterIdLst>
  <p:sldIdLst>
    <p:sldId id="268" r:id="rId8"/>
    <p:sldId id="538" r:id="rId9"/>
    <p:sldId id="759" r:id="rId10"/>
    <p:sldId id="643" r:id="rId11"/>
    <p:sldId id="536" r:id="rId12"/>
    <p:sldId id="542" r:id="rId13"/>
    <p:sldId id="644" r:id="rId14"/>
    <p:sldId id="537" r:id="rId15"/>
    <p:sldId id="693" r:id="rId16"/>
    <p:sldId id="649" r:id="rId17"/>
    <p:sldId id="750" r:id="rId18"/>
    <p:sldId id="751" r:id="rId19"/>
    <p:sldId id="757" r:id="rId20"/>
    <p:sldId id="653" r:id="rId21"/>
    <p:sldId id="703" r:id="rId22"/>
    <p:sldId id="706" r:id="rId23"/>
    <p:sldId id="709" r:id="rId24"/>
    <p:sldId id="707" r:id="rId25"/>
    <p:sldId id="708" r:id="rId26"/>
    <p:sldId id="758" r:id="rId27"/>
    <p:sldId id="752" r:id="rId28"/>
    <p:sldId id="739" r:id="rId29"/>
    <p:sldId id="762" r:id="rId30"/>
    <p:sldId id="763" r:id="rId31"/>
    <p:sldId id="766" r:id="rId32"/>
    <p:sldId id="767" r:id="rId33"/>
    <p:sldId id="738" r:id="rId34"/>
    <p:sldId id="740" r:id="rId35"/>
    <p:sldId id="765" r:id="rId36"/>
    <p:sldId id="258" r:id="rId37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FF3300"/>
    <a:srgbClr val="00CC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0" d="100"/>
          <a:sy n="80" d="100"/>
        </p:scale>
        <p:origin x="102" y="11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4C815EC-E781-485B-BC34-90E2FCDDF57A}" type="datetime1">
              <a:rPr lang="id-ID"/>
              <a:pPr>
                <a:defRPr/>
              </a:pPr>
              <a:t>30/07/2017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d-ID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d-ID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700680A-3AF2-4274-A9FC-25B65C541477}" type="slidenum">
              <a:rPr lang="id-ID" altLang="id-ID"/>
              <a:pPr/>
              <a:t>‹#›</a:t>
            </a:fld>
            <a:endParaRPr lang="id-ID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ヒラギノ角ゴ Pro W3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fld id="{AAB77A50-1C3C-456B-97BE-58187DE0BD95}" type="slidenum">
              <a:rPr lang="id-ID" altLang="id-ID">
                <a:latin typeface="Calibri" panose="020F0502020204030204" pitchFamily="34" charset="0"/>
              </a:rPr>
              <a:pPr/>
              <a:t>9</a:t>
            </a:fld>
            <a:endParaRPr lang="id-ID" altLang="id-ID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fld id="{A9E4C0EB-3444-4EA0-B185-F129AC1F3EBA}" type="slidenum">
              <a:rPr lang="id-ID" altLang="id-ID">
                <a:latin typeface="Calibri" panose="020F0502020204030204" pitchFamily="34" charset="0"/>
              </a:rPr>
              <a:pPr/>
              <a:t>10</a:t>
            </a:fld>
            <a:endParaRPr lang="id-ID" altLang="id-ID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fld id="{F50E23E7-7B14-4DF2-92B8-2B6B56F0C52E}" type="slidenum">
              <a:rPr lang="id-ID" altLang="id-ID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</a:t>
            </a:fld>
            <a:endParaRPr lang="id-ID" altLang="id-ID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fld id="{DF7CC489-1932-4546-92CD-5E4369D40C32}" type="slidenum">
              <a:rPr lang="id-ID" altLang="id-ID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id-ID" altLang="id-ID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id-ID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fld id="{D639D79B-CB28-42F7-92EF-A4783F592EF3}" type="slidenum">
              <a:rPr lang="id-ID" altLang="id-ID">
                <a:solidFill>
                  <a:srgbClr val="000000"/>
                </a:solidFill>
                <a:latin typeface="Calibri" panose="020F0502020204030204" pitchFamily="34" charset="0"/>
              </a:rPr>
              <a:pPr/>
              <a:t>13</a:t>
            </a:fld>
            <a:endParaRPr lang="id-ID" altLang="id-ID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3.xml"/><Relationship Id="rId4" Type="http://schemas.openxmlformats.org/officeDocument/2006/relationships/tags" Target="../tags/tag39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03.xml"/><Relationship Id="rId4" Type="http://schemas.openxmlformats.org/officeDocument/2006/relationships/tags" Target="../tags/tag40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0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9.xml"/><Relationship Id="rId9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28.xml"/><Relationship Id="rId9" Type="http://schemas.openxmlformats.org/officeDocument/2006/relationships/tags" Target="../tags/tag3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73.xml"/><Relationship Id="rId9" Type="http://schemas.openxmlformats.org/officeDocument/2006/relationships/tags" Target="../tags/tag78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82.xml"/><Relationship Id="rId9" Type="http://schemas.openxmlformats.org/officeDocument/2006/relationships/tags" Target="../tags/tag87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91.xml"/><Relationship Id="rId9" Type="http://schemas.openxmlformats.org/officeDocument/2006/relationships/tags" Target="../tags/tag96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09.xml"/><Relationship Id="rId9" Type="http://schemas.openxmlformats.org/officeDocument/2006/relationships/tags" Target="../tags/tag1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3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3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56.xml"/><Relationship Id="rId9" Type="http://schemas.openxmlformats.org/officeDocument/2006/relationships/tags" Target="../tags/tag16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65.xml"/><Relationship Id="rId9" Type="http://schemas.openxmlformats.org/officeDocument/2006/relationships/tags" Target="../tags/tag170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83.xml"/><Relationship Id="rId9" Type="http://schemas.openxmlformats.org/officeDocument/2006/relationships/tags" Target="../tags/tag188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92.xml"/><Relationship Id="rId9" Type="http://schemas.openxmlformats.org/officeDocument/2006/relationships/tags" Target="../tags/tag19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01.xml"/><Relationship Id="rId9" Type="http://schemas.openxmlformats.org/officeDocument/2006/relationships/tags" Target="../tags/tag206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10.xml"/><Relationship Id="rId9" Type="http://schemas.openxmlformats.org/officeDocument/2006/relationships/tags" Target="../tags/tag21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19.xml"/><Relationship Id="rId9" Type="http://schemas.openxmlformats.org/officeDocument/2006/relationships/tags" Target="../tags/tag22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28.xml"/><Relationship Id="rId9" Type="http://schemas.openxmlformats.org/officeDocument/2006/relationships/tags" Target="../tags/tag233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37.xml"/><Relationship Id="rId9" Type="http://schemas.openxmlformats.org/officeDocument/2006/relationships/tags" Target="../tags/tag242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46.xml"/><Relationship Id="rId9" Type="http://schemas.openxmlformats.org/officeDocument/2006/relationships/tags" Target="../tags/tag2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6.xml"/><Relationship Id="rId4" Type="http://schemas.openxmlformats.org/officeDocument/2006/relationships/tags" Target="../tags/tag25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61.xml"/><Relationship Id="rId4" Type="http://schemas.openxmlformats.org/officeDocument/2006/relationships/tags" Target="../tags/tag26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66.xml"/><Relationship Id="rId4" Type="http://schemas.openxmlformats.org/officeDocument/2006/relationships/tags" Target="../tags/tag26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80.xml"/><Relationship Id="rId4" Type="http://schemas.openxmlformats.org/officeDocument/2006/relationships/tags" Target="../tags/tag279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284.xml"/><Relationship Id="rId9" Type="http://schemas.openxmlformats.org/officeDocument/2006/relationships/tags" Target="../tags/tag289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293.xml"/><Relationship Id="rId9" Type="http://schemas.openxmlformats.org/officeDocument/2006/relationships/tags" Target="../tags/tag29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02.xml"/><Relationship Id="rId9" Type="http://schemas.openxmlformats.org/officeDocument/2006/relationships/tags" Target="../tags/tag30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11.xml"/><Relationship Id="rId9" Type="http://schemas.openxmlformats.org/officeDocument/2006/relationships/tags" Target="../tags/tag3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20.xml"/><Relationship Id="rId9" Type="http://schemas.openxmlformats.org/officeDocument/2006/relationships/tags" Target="../tags/tag325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3" Type="http://schemas.openxmlformats.org/officeDocument/2006/relationships/tags" Target="../tags/tag328.xml"/><Relationship Id="rId7" Type="http://schemas.openxmlformats.org/officeDocument/2006/relationships/tags" Target="../tags/tag332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29.xml"/><Relationship Id="rId9" Type="http://schemas.openxmlformats.org/officeDocument/2006/relationships/tags" Target="../tags/tag334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tags" Target="../tags/tag342.xml"/><Relationship Id="rId3" Type="http://schemas.openxmlformats.org/officeDocument/2006/relationships/tags" Target="../tags/tag337.xml"/><Relationship Id="rId7" Type="http://schemas.openxmlformats.org/officeDocument/2006/relationships/tags" Target="../tags/tag341.xml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38.xml"/><Relationship Id="rId9" Type="http://schemas.openxmlformats.org/officeDocument/2006/relationships/tags" Target="../tags/tag343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47.xml"/><Relationship Id="rId9" Type="http://schemas.openxmlformats.org/officeDocument/2006/relationships/tags" Target="../tags/tag352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56.xml"/><Relationship Id="rId9" Type="http://schemas.openxmlformats.org/officeDocument/2006/relationships/tags" Target="../tags/tag361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65.xml"/><Relationship Id="rId9" Type="http://schemas.openxmlformats.org/officeDocument/2006/relationships/tags" Target="../tags/tag370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74.xml"/><Relationship Id="rId9" Type="http://schemas.openxmlformats.org/officeDocument/2006/relationships/tags" Target="../tags/tag379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383.xml"/><Relationship Id="rId9" Type="http://schemas.openxmlformats.org/officeDocument/2006/relationships/tags" Target="../tags/tag38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59F6-898F-4A7C-B92A-5DC9DDFBDECA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0941A-F5BE-4703-BA8D-988C1C150694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784868879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FCC5-7A18-4DDB-8342-AD1AF5CCAB56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5ADBB-6D6F-4EA5-8D78-90C9ABE7EC8B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65786794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Presentation 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Slide Tags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150813"/>
            <a:ext cx="14541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73262" tIns="36631" rIns="73262" bIns="3663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900" noProof="1" smtClean="0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1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ction Divider Title"/>
          <p:cNvSpPr>
            <a:spLocks noGrp="1"/>
          </p:cNvSpPr>
          <p:nvPr>
            <p:ph type="title"/>
          </p:nvPr>
        </p:nvSpPr>
        <p:spPr>
          <a:xfrm>
            <a:off x="482138" y="1044576"/>
            <a:ext cx="8179724" cy="400110"/>
          </a:xfrm>
        </p:spPr>
        <p:txBody>
          <a:bodyPr>
            <a:spAutoFit/>
          </a:bodyPr>
          <a:lstStyle>
            <a:lvl1pPr algn="l">
              <a:defRPr sz="2600" b="1" i="1" cap="none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Section No."/>
          <p:cNvSpPr>
            <a:spLocks noGrp="1"/>
          </p:cNvSpPr>
          <p:nvPr>
            <p:ph type="body" idx="1"/>
          </p:nvPr>
        </p:nvSpPr>
        <p:spPr>
          <a:xfrm>
            <a:off x="482138" y="719471"/>
            <a:ext cx="8179724" cy="285882"/>
          </a:xfrm>
        </p:spPr>
        <p:txBody>
          <a:bodyPr wrap="none"/>
          <a:lstStyle>
            <a:lvl1pPr marL="0" indent="0">
              <a:spcAft>
                <a:spcPts val="0"/>
              </a:spcAft>
              <a:buNone/>
              <a:defRPr sz="2600" b="0" i="0">
                <a:solidFill>
                  <a:schemeClr val="tx1"/>
                </a:solidFill>
                <a:latin typeface="+mj-lt"/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7566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6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7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resentation 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Slide Tags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150813"/>
            <a:ext cx="14541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73262" tIns="36631" rIns="73262" bIns="3663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900" noProof="1" smtClean="0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0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ppendix Divider Title"/>
          <p:cNvSpPr>
            <a:spLocks noGrp="1"/>
          </p:cNvSpPr>
          <p:nvPr>
            <p:ph type="title"/>
          </p:nvPr>
        </p:nvSpPr>
        <p:spPr>
          <a:xfrm>
            <a:off x="482138" y="1044975"/>
            <a:ext cx="8179724" cy="400110"/>
          </a:xfrm>
        </p:spPr>
        <p:txBody>
          <a:bodyPr>
            <a:spAutoFit/>
          </a:bodyPr>
          <a:lstStyle>
            <a:lvl1pPr algn="l">
              <a:defRPr sz="2600" b="1" i="1" cap="none" baseline="0"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ection No."/>
          <p:cNvSpPr>
            <a:spLocks noGrp="1"/>
          </p:cNvSpPr>
          <p:nvPr>
            <p:ph type="body" idx="1"/>
          </p:nvPr>
        </p:nvSpPr>
        <p:spPr>
          <a:xfrm>
            <a:off x="482138" y="719471"/>
            <a:ext cx="8179724" cy="285882"/>
          </a:xfrm>
        </p:spPr>
        <p:txBody>
          <a:bodyPr wrap="none"/>
          <a:lstStyle>
            <a:lvl1pPr marL="0" indent="0">
              <a:spcAft>
                <a:spcPts val="0"/>
              </a:spcAft>
              <a:buNone/>
              <a:defRPr sz="2600" b="0" i="0">
                <a:solidFill>
                  <a:schemeClr val="tx1"/>
                </a:solidFill>
                <a:latin typeface="+mj-lt"/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82838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1" cy="7318210"/>
          </a:xfrm>
        </p:grpSpPr>
        <p:grpSp>
          <p:nvGrpSpPr>
            <p:cNvPr id="6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3" cy="6792909"/>
              <a:chOff x="1829464" y="-7143"/>
              <a:chExt cx="8152743" cy="6792909"/>
            </a:xfrm>
          </p:grpSpPr>
          <p:sp>
            <p:nvSpPr>
              <p:cNvPr id="10" name="Rectangle 1"/>
              <p:cNvSpPr>
                <a:spLocks noChangeArrowheads="1"/>
              </p:cNvSpPr>
              <p:nvPr/>
            </p:nvSpPr>
            <p:spPr bwMode="gray">
              <a:xfrm>
                <a:off x="1832956" y="4497478"/>
                <a:ext cx="8149251" cy="2288290"/>
              </a:xfrm>
              <a:prstGeom prst="rect">
                <a:avLst/>
              </a:prstGeom>
              <a:solidFill>
                <a:srgbClr val="F3BE2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7131250" cy="3202166"/>
              </a:xfrm>
              <a:prstGeom prst="rect">
                <a:avLst/>
              </a:prstGeom>
              <a:solidFill>
                <a:srgbClr val="F3BC87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7131250" cy="2288290"/>
              </a:xfrm>
              <a:prstGeom prst="rect">
                <a:avLst/>
              </a:prstGeom>
              <a:solidFill>
                <a:srgbClr val="E88C1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4"/>
              <p:cNvSpPr>
                <a:spLocks noChangeArrowheads="1"/>
              </p:cNvSpPr>
              <p:nvPr/>
            </p:nvSpPr>
            <p:spPr bwMode="gray">
              <a:xfrm>
                <a:off x="1829464" y="-7143"/>
                <a:ext cx="6247701" cy="6773721"/>
              </a:xfrm>
              <a:prstGeom prst="rect">
                <a:avLst/>
              </a:prstGeom>
              <a:solidFill>
                <a:srgbClr val="EE9C3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492161" cy="5629576"/>
              </a:xfrm>
              <a:prstGeom prst="rect">
                <a:avLst/>
              </a:prstGeom>
              <a:solidFill>
                <a:srgbClr val="E669A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492161" cy="3202166"/>
              </a:xfrm>
              <a:prstGeom prst="rect">
                <a:avLst/>
              </a:prstGeom>
              <a:solidFill>
                <a:srgbClr val="DB4D5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247701" cy="5629576"/>
              </a:xfrm>
              <a:prstGeom prst="rect">
                <a:avLst/>
              </a:prstGeom>
              <a:solidFill>
                <a:srgbClr val="D7402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8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6492161" cy="2288290"/>
              </a:xfrm>
              <a:prstGeom prst="rect">
                <a:avLst/>
              </a:prstGeom>
              <a:solidFill>
                <a:srgbClr val="D1390D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245954" cy="3202166"/>
              </a:xfrm>
              <a:prstGeom prst="rect">
                <a:avLst/>
              </a:prstGeom>
              <a:solidFill>
                <a:srgbClr val="CD2F0E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 userDrawn="1"/>
            </p:nvSpPr>
            <p:spPr bwMode="gray">
              <a:xfrm>
                <a:off x="1829464" y="4495080"/>
                <a:ext cx="6244209" cy="2290688"/>
              </a:xfrm>
              <a:prstGeom prst="rect">
                <a:avLst/>
              </a:prstGeom>
              <a:solidFill>
                <a:srgbClr val="C42303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 userDrawn="1"/>
            </p:nvSpPr>
            <p:spPr bwMode="gray">
              <a:xfrm>
                <a:off x="1829464" y="4802104"/>
                <a:ext cx="2285701" cy="1983663"/>
              </a:xfrm>
              <a:prstGeom prst="rect">
                <a:avLst/>
              </a:prstGeom>
              <a:solidFill>
                <a:srgbClr val="9A170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8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2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ver image"/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>
            <a:off x="1731963" y="2376488"/>
            <a:ext cx="6108700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indent="-2444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endParaRPr lang="en-GB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482138" y="3073998"/>
            <a:ext cx="1113905" cy="859267"/>
          </a:xfrm>
        </p:spPr>
        <p:txBody>
          <a:bodyPr/>
          <a:lstStyle>
            <a:lvl1pPr>
              <a:defRPr sz="800" i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8730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4230688"/>
            <a:ext cx="1108075" cy="612775"/>
            <a:chOff x="3835013" y="2828854"/>
            <a:chExt cx="1217986" cy="925197"/>
          </a:xfrm>
        </p:grpSpPr>
        <p:grpSp>
          <p:nvGrpSpPr>
            <p:cNvPr id="5" name="Logo Panels"/>
            <p:cNvGrpSpPr>
              <a:grpSpLocks/>
            </p:cNvGrpSpPr>
            <p:nvPr/>
          </p:nvGrpSpPr>
          <p:grpSpPr bwMode="auto">
            <a:xfrm>
              <a:off x="4609778" y="2828854"/>
              <a:ext cx="443221" cy="397883"/>
              <a:chOff x="4609778" y="2828854"/>
              <a:chExt cx="443221" cy="397883"/>
            </a:xfrm>
          </p:grpSpPr>
          <p:sp>
            <p:nvSpPr>
              <p:cNvPr id="9" name="Rectangle 1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443221" cy="115051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gray">
              <a:xfrm>
                <a:off x="4609778" y="2874394"/>
                <a:ext cx="268725" cy="352343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/>
            </p:nvSpPr>
            <p:spPr bwMode="gray">
              <a:xfrm>
                <a:off x="4609778" y="2828854"/>
                <a:ext cx="225100" cy="397883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gray">
              <a:xfrm>
                <a:off x="4609778" y="2874394"/>
                <a:ext cx="225100" cy="352343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gray">
              <a:xfrm>
                <a:off x="4609778" y="2943905"/>
                <a:ext cx="383892" cy="282832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383892" cy="115051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gray">
              <a:xfrm>
                <a:off x="4609778" y="2943905"/>
                <a:ext cx="268725" cy="282832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268725" cy="115051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/>
              <p:cNvSpPr>
                <a:spLocks/>
              </p:cNvSpPr>
              <p:nvPr/>
            </p:nvSpPr>
            <p:spPr bwMode="gray">
              <a:xfrm>
                <a:off x="4609778" y="2943905"/>
                <a:ext cx="225100" cy="282832"/>
              </a:xfrm>
              <a:prstGeom prst="rect">
                <a:avLst/>
              </a:pr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225100" cy="115051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gray">
              <a:xfrm>
                <a:off x="4609778" y="3054161"/>
                <a:ext cx="141342" cy="172576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141342" cy="115051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/>
          </p:nvGrpSpPr>
          <p:grpSpPr bwMode="auto">
            <a:xfrm>
              <a:off x="3835013" y="3226737"/>
              <a:ext cx="905637" cy="527314"/>
              <a:chOff x="3835013" y="3226737"/>
              <a:chExt cx="905637" cy="527314"/>
            </a:xfrm>
          </p:grpSpPr>
          <p:sp>
            <p:nvSpPr>
              <p:cNvPr id="7" name="Rectangle 0"/>
              <p:cNvSpPr>
                <a:spLocks noChangeArrowheads="1"/>
              </p:cNvSpPr>
              <p:nvPr/>
            </p:nvSpPr>
            <p:spPr bwMode="black">
              <a:xfrm>
                <a:off x="4381187" y="3226737"/>
                <a:ext cx="228591" cy="57525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black">
              <a:xfrm>
                <a:off x="3835013" y="3413694"/>
                <a:ext cx="905637" cy="340357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2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1731963" y="755650"/>
            <a:ext cx="6923087" cy="95250"/>
          </a:xfrm>
          <a:prstGeom prst="bentConnector3">
            <a:avLst>
              <a:gd name="adj1" fmla="val -3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t Title"/>
          <p:cNvSpPr>
            <a:spLocks noGrp="1"/>
          </p:cNvSpPr>
          <p:nvPr>
            <p:ph type="ctrTitle"/>
          </p:nvPr>
        </p:nvSpPr>
        <p:spPr bwMode="black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black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37005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2" cy="7318210"/>
          </a:xfrm>
        </p:grpSpPr>
        <p:grpSp>
          <p:nvGrpSpPr>
            <p:cNvPr id="5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4" cy="6792910"/>
              <a:chOff x="1829464" y="0"/>
              <a:chExt cx="8152744" cy="6792910"/>
            </a:xfrm>
          </p:grpSpPr>
          <p:sp>
            <p:nvSpPr>
              <p:cNvPr id="9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1151341"/>
                <a:ext cx="8152744" cy="56391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81628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gray">
              <a:xfrm>
                <a:off x="1829464" y="0"/>
                <a:ext cx="6247702" cy="679291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81628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51341"/>
                <a:ext cx="6247702" cy="5636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7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13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4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5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16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6870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26C8A-E1F2-418D-BED7-40BED61DD0D1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A9C72-9B8D-420F-8C51-603B47809E61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01637331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2E1102-565A-4647-BB78-72AB66F8909B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43767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A837B93-8A4E-4665-A46C-8D91DBEEBA94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8961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A832ABC-CB6B-43BC-8421-2E9393677243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45885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E13371C-F21D-46EF-BAFE-841D72EF1B8E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08092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06E9164-DC8F-4994-9FA3-98C03338F1FE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36753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8BF57FF-259A-4A95-8C9F-767176EAB04C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47564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A39CCF6-F027-4A77-8D19-66F4D8AFD8D0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85981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77C81EF-7011-428D-914E-2F16EE5950D0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596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A1C69-9AC3-42FB-8086-1F7785AC1ACC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43ABE-C6BD-49C3-99DC-8178341E970F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615752060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109BA8-F69E-4561-8FD6-8E6C5B16FECB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706143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FB2D1D-16CA-43DF-8DFF-57D45A9D1812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04875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B17F5D-72DF-4BF8-B45A-77A96417F086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22652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1" cy="7318210"/>
          </a:xfrm>
        </p:grpSpPr>
        <p:grpSp>
          <p:nvGrpSpPr>
            <p:cNvPr id="5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3" cy="6792909"/>
              <a:chOff x="1829464" y="-7143"/>
              <a:chExt cx="8152743" cy="6792909"/>
            </a:xfrm>
          </p:grpSpPr>
          <p:sp>
            <p:nvSpPr>
              <p:cNvPr id="9" name="Rectangle 1"/>
              <p:cNvSpPr>
                <a:spLocks noChangeArrowheads="1"/>
              </p:cNvSpPr>
              <p:nvPr/>
            </p:nvSpPr>
            <p:spPr bwMode="gray">
              <a:xfrm>
                <a:off x="1832956" y="4497478"/>
                <a:ext cx="8149251" cy="2288290"/>
              </a:xfrm>
              <a:prstGeom prst="rect">
                <a:avLst/>
              </a:prstGeom>
              <a:solidFill>
                <a:srgbClr val="F3BE2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7131250" cy="3202166"/>
              </a:xfrm>
              <a:prstGeom prst="rect">
                <a:avLst/>
              </a:prstGeom>
              <a:solidFill>
                <a:srgbClr val="F3BC87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7131250" cy="2288290"/>
              </a:xfrm>
              <a:prstGeom prst="rect">
                <a:avLst/>
              </a:prstGeom>
              <a:solidFill>
                <a:srgbClr val="E88C1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gray">
              <a:xfrm>
                <a:off x="1829464" y="-7143"/>
                <a:ext cx="6247701" cy="6773721"/>
              </a:xfrm>
              <a:prstGeom prst="rect">
                <a:avLst/>
              </a:prstGeom>
              <a:solidFill>
                <a:srgbClr val="EE9C3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492161" cy="5629576"/>
              </a:xfrm>
              <a:prstGeom prst="rect">
                <a:avLst/>
              </a:prstGeom>
              <a:solidFill>
                <a:srgbClr val="E669A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492161" cy="3202166"/>
              </a:xfrm>
              <a:prstGeom prst="rect">
                <a:avLst/>
              </a:prstGeom>
              <a:solidFill>
                <a:srgbClr val="DB4D5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247701" cy="5629576"/>
              </a:xfrm>
              <a:prstGeom prst="rect">
                <a:avLst/>
              </a:prstGeom>
              <a:solidFill>
                <a:srgbClr val="D7402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6492161" cy="2288290"/>
              </a:xfrm>
              <a:prstGeom prst="rect">
                <a:avLst/>
              </a:prstGeom>
              <a:solidFill>
                <a:srgbClr val="D1390D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245954" cy="3202166"/>
              </a:xfrm>
              <a:prstGeom prst="rect">
                <a:avLst/>
              </a:prstGeom>
              <a:solidFill>
                <a:srgbClr val="CD2F0E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 userDrawn="1"/>
            </p:nvSpPr>
            <p:spPr bwMode="gray">
              <a:xfrm>
                <a:off x="1829464" y="4495080"/>
                <a:ext cx="6244209" cy="2290688"/>
              </a:xfrm>
              <a:prstGeom prst="rect">
                <a:avLst/>
              </a:prstGeom>
              <a:solidFill>
                <a:srgbClr val="C42303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 userDrawn="1"/>
            </p:nvSpPr>
            <p:spPr bwMode="gray">
              <a:xfrm>
                <a:off x="1829464" y="4802104"/>
                <a:ext cx="2285701" cy="1983663"/>
              </a:xfrm>
              <a:prstGeom prst="rect">
                <a:avLst/>
              </a:prstGeom>
              <a:solidFill>
                <a:srgbClr val="9A170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7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1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2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Cover image"/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>
            <a:off x="1731963" y="2376488"/>
            <a:ext cx="6108700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indent="-2444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endParaRPr lang="en-GB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48" y="834517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48" y="1159816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95674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32350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6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7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1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2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4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8179724" cy="2922718"/>
          </a:xfrm>
        </p:spPr>
        <p:txBody>
          <a:bodyPr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100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464385"/>
            <a:ext cx="4023360" cy="292271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2592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48" y="1464385"/>
            <a:ext cx="5403273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6026741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635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43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8603" y="1464385"/>
            <a:ext cx="5403273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83827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82138" y="2977180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638502" y="1464385"/>
            <a:ext cx="4023360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5464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464385"/>
            <a:ext cx="4023360" cy="2922718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638502" y="2977180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9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D5A11-6DB3-409E-B0A2-1EA7F17770CE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3600C-A3E4-4F0D-BDA3-11B9BC78C603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186816971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43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8603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026741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043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9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10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4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5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6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82138" y="2977180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638502" y="2977180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2648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Top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464385"/>
            <a:ext cx="8179724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82138" y="2977180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638502" y="2977180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60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Bottom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7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82022" y="2977180"/>
            <a:ext cx="8179724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045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1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12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6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7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8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9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43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6438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026741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82143" y="2977180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2" name="Content Placeholder 6"/>
          <p:cNvSpPr>
            <a:spLocks noGrp="1"/>
          </p:cNvSpPr>
          <p:nvPr>
            <p:ph sz="quarter" idx="28"/>
          </p:nvPr>
        </p:nvSpPr>
        <p:spPr>
          <a:xfrm>
            <a:off x="3256438" y="2977180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4" name="Content Placeholder 7"/>
          <p:cNvSpPr>
            <a:spLocks noGrp="1"/>
          </p:cNvSpPr>
          <p:nvPr>
            <p:ph sz="quarter" idx="29"/>
          </p:nvPr>
        </p:nvSpPr>
        <p:spPr>
          <a:xfrm>
            <a:off x="6026741" y="2977180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81660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4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5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6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0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1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1775"/>
            <a:ext cx="5653087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3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366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174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0443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Presentation 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Slide Tags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150813"/>
            <a:ext cx="14541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73262" tIns="36631" rIns="73262" bIns="3663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900" noProof="1" smtClean="0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1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ction Divider Title"/>
          <p:cNvSpPr>
            <a:spLocks noGrp="1"/>
          </p:cNvSpPr>
          <p:nvPr>
            <p:ph type="title"/>
          </p:nvPr>
        </p:nvSpPr>
        <p:spPr>
          <a:xfrm>
            <a:off x="482138" y="1044576"/>
            <a:ext cx="8179724" cy="400110"/>
          </a:xfrm>
        </p:spPr>
        <p:txBody>
          <a:bodyPr>
            <a:spAutoFit/>
          </a:bodyPr>
          <a:lstStyle>
            <a:lvl1pPr algn="l">
              <a:defRPr sz="2600" b="1" i="1" cap="none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Section No."/>
          <p:cNvSpPr>
            <a:spLocks noGrp="1"/>
          </p:cNvSpPr>
          <p:nvPr>
            <p:ph type="body" idx="1"/>
          </p:nvPr>
        </p:nvSpPr>
        <p:spPr>
          <a:xfrm>
            <a:off x="482138" y="719471"/>
            <a:ext cx="8179724" cy="285882"/>
          </a:xfrm>
        </p:spPr>
        <p:txBody>
          <a:bodyPr wrap="none"/>
          <a:lstStyle>
            <a:lvl1pPr marL="0" indent="0">
              <a:spcAft>
                <a:spcPts val="0"/>
              </a:spcAft>
              <a:buNone/>
              <a:defRPr sz="2600" b="0" i="0">
                <a:solidFill>
                  <a:schemeClr val="tx1"/>
                </a:solidFill>
                <a:latin typeface="+mj-lt"/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485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6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7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resentation 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Slide Tags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150813"/>
            <a:ext cx="14541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73262" tIns="36631" rIns="73262" bIns="3663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900" noProof="1" smtClean="0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0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ppendix Divider Title"/>
          <p:cNvSpPr>
            <a:spLocks noGrp="1"/>
          </p:cNvSpPr>
          <p:nvPr>
            <p:ph type="title"/>
          </p:nvPr>
        </p:nvSpPr>
        <p:spPr>
          <a:xfrm>
            <a:off x="482138" y="1044975"/>
            <a:ext cx="8179724" cy="400110"/>
          </a:xfrm>
        </p:spPr>
        <p:txBody>
          <a:bodyPr>
            <a:spAutoFit/>
          </a:bodyPr>
          <a:lstStyle>
            <a:lvl1pPr algn="l">
              <a:defRPr sz="2600" b="1" i="1" cap="none" baseline="0"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ection No."/>
          <p:cNvSpPr>
            <a:spLocks noGrp="1"/>
          </p:cNvSpPr>
          <p:nvPr>
            <p:ph type="body" idx="1"/>
          </p:nvPr>
        </p:nvSpPr>
        <p:spPr>
          <a:xfrm>
            <a:off x="482138" y="719471"/>
            <a:ext cx="8179724" cy="285882"/>
          </a:xfrm>
        </p:spPr>
        <p:txBody>
          <a:bodyPr wrap="none"/>
          <a:lstStyle>
            <a:lvl1pPr marL="0" indent="0">
              <a:spcAft>
                <a:spcPts val="0"/>
              </a:spcAft>
              <a:buNone/>
              <a:defRPr sz="2600" b="0" i="0">
                <a:solidFill>
                  <a:schemeClr val="tx1"/>
                </a:solidFill>
                <a:latin typeface="+mj-lt"/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523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5891B-035B-4344-8DD1-19472D5DD679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D3893-09D1-4E61-A01A-1551CB954B15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6098062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1" cy="7318210"/>
          </a:xfrm>
        </p:grpSpPr>
        <p:grpSp>
          <p:nvGrpSpPr>
            <p:cNvPr id="6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3" cy="6792909"/>
              <a:chOff x="1829464" y="-7143"/>
              <a:chExt cx="8152743" cy="6792909"/>
            </a:xfrm>
          </p:grpSpPr>
          <p:sp>
            <p:nvSpPr>
              <p:cNvPr id="10" name="Rectangle 1"/>
              <p:cNvSpPr>
                <a:spLocks noChangeArrowheads="1"/>
              </p:cNvSpPr>
              <p:nvPr/>
            </p:nvSpPr>
            <p:spPr bwMode="gray">
              <a:xfrm>
                <a:off x="1832956" y="4497478"/>
                <a:ext cx="8149251" cy="2288290"/>
              </a:xfrm>
              <a:prstGeom prst="rect">
                <a:avLst/>
              </a:prstGeom>
              <a:solidFill>
                <a:srgbClr val="F3BE2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7131250" cy="3202166"/>
              </a:xfrm>
              <a:prstGeom prst="rect">
                <a:avLst/>
              </a:prstGeom>
              <a:solidFill>
                <a:srgbClr val="F3BC87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7131250" cy="2288290"/>
              </a:xfrm>
              <a:prstGeom prst="rect">
                <a:avLst/>
              </a:prstGeom>
              <a:solidFill>
                <a:srgbClr val="E88C1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4"/>
              <p:cNvSpPr>
                <a:spLocks noChangeArrowheads="1"/>
              </p:cNvSpPr>
              <p:nvPr/>
            </p:nvSpPr>
            <p:spPr bwMode="gray">
              <a:xfrm>
                <a:off x="1829464" y="-7143"/>
                <a:ext cx="6247701" cy="6773721"/>
              </a:xfrm>
              <a:prstGeom prst="rect">
                <a:avLst/>
              </a:prstGeom>
              <a:solidFill>
                <a:srgbClr val="EE9C3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492161" cy="5629576"/>
              </a:xfrm>
              <a:prstGeom prst="rect">
                <a:avLst/>
              </a:prstGeom>
              <a:solidFill>
                <a:srgbClr val="E669A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492161" cy="3202166"/>
              </a:xfrm>
              <a:prstGeom prst="rect">
                <a:avLst/>
              </a:prstGeom>
              <a:solidFill>
                <a:srgbClr val="DB4D5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247701" cy="5629576"/>
              </a:xfrm>
              <a:prstGeom prst="rect">
                <a:avLst/>
              </a:prstGeom>
              <a:solidFill>
                <a:srgbClr val="D7402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8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6492161" cy="2288290"/>
              </a:xfrm>
              <a:prstGeom prst="rect">
                <a:avLst/>
              </a:prstGeom>
              <a:solidFill>
                <a:srgbClr val="D1390D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245954" cy="3202166"/>
              </a:xfrm>
              <a:prstGeom prst="rect">
                <a:avLst/>
              </a:prstGeom>
              <a:solidFill>
                <a:srgbClr val="CD2F0E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 userDrawn="1"/>
            </p:nvSpPr>
            <p:spPr bwMode="gray">
              <a:xfrm>
                <a:off x="1829464" y="4495080"/>
                <a:ext cx="6244209" cy="2290688"/>
              </a:xfrm>
              <a:prstGeom prst="rect">
                <a:avLst/>
              </a:prstGeom>
              <a:solidFill>
                <a:srgbClr val="C42303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 userDrawn="1"/>
            </p:nvSpPr>
            <p:spPr bwMode="gray">
              <a:xfrm>
                <a:off x="1829464" y="4802104"/>
                <a:ext cx="2285701" cy="1983663"/>
              </a:xfrm>
              <a:prstGeom prst="rect">
                <a:avLst/>
              </a:prstGeom>
              <a:solidFill>
                <a:srgbClr val="9A170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8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2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ver image"/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>
            <a:off x="1731963" y="2376488"/>
            <a:ext cx="6108700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indent="-2444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endParaRPr lang="en-GB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48" y="834517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48" y="1159816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482150" y="3074005"/>
            <a:ext cx="1113905" cy="859267"/>
          </a:xfrm>
        </p:spPr>
        <p:txBody>
          <a:bodyPr/>
          <a:lstStyle>
            <a:lvl1pPr>
              <a:defRPr sz="800" i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046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4230688"/>
            <a:ext cx="1108075" cy="612775"/>
            <a:chOff x="3835013" y="2828854"/>
            <a:chExt cx="1217986" cy="925197"/>
          </a:xfrm>
        </p:grpSpPr>
        <p:grpSp>
          <p:nvGrpSpPr>
            <p:cNvPr id="5" name="Logo Panels"/>
            <p:cNvGrpSpPr>
              <a:grpSpLocks/>
            </p:cNvGrpSpPr>
            <p:nvPr/>
          </p:nvGrpSpPr>
          <p:grpSpPr bwMode="auto">
            <a:xfrm>
              <a:off x="4609778" y="2828854"/>
              <a:ext cx="443221" cy="397883"/>
              <a:chOff x="4609778" y="2828854"/>
              <a:chExt cx="443221" cy="397883"/>
            </a:xfrm>
          </p:grpSpPr>
          <p:sp>
            <p:nvSpPr>
              <p:cNvPr id="9" name="Rectangle 1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443221" cy="115051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gray">
              <a:xfrm>
                <a:off x="4609778" y="2874394"/>
                <a:ext cx="268725" cy="352343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/>
            </p:nvSpPr>
            <p:spPr bwMode="gray">
              <a:xfrm>
                <a:off x="4609778" y="2828854"/>
                <a:ext cx="225100" cy="397883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gray">
              <a:xfrm>
                <a:off x="4609778" y="2874394"/>
                <a:ext cx="225100" cy="352343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gray">
              <a:xfrm>
                <a:off x="4609778" y="2943905"/>
                <a:ext cx="383892" cy="282832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383892" cy="115051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gray">
              <a:xfrm>
                <a:off x="4609778" y="2943905"/>
                <a:ext cx="268725" cy="282832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268725" cy="115051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/>
              <p:cNvSpPr>
                <a:spLocks/>
              </p:cNvSpPr>
              <p:nvPr/>
            </p:nvSpPr>
            <p:spPr bwMode="gray">
              <a:xfrm>
                <a:off x="4609778" y="2943905"/>
                <a:ext cx="225100" cy="282832"/>
              </a:xfrm>
              <a:prstGeom prst="rect">
                <a:avLst/>
              </a:pr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225100" cy="115051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gray">
              <a:xfrm>
                <a:off x="4609778" y="3054161"/>
                <a:ext cx="141342" cy="172576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141342" cy="115051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/>
          </p:nvGrpSpPr>
          <p:grpSpPr bwMode="auto">
            <a:xfrm>
              <a:off x="3835013" y="3226737"/>
              <a:ext cx="905637" cy="527314"/>
              <a:chOff x="3835013" y="3226737"/>
              <a:chExt cx="905637" cy="527314"/>
            </a:xfrm>
          </p:grpSpPr>
          <p:sp>
            <p:nvSpPr>
              <p:cNvPr id="7" name="Rectangle 0"/>
              <p:cNvSpPr>
                <a:spLocks noChangeArrowheads="1"/>
              </p:cNvSpPr>
              <p:nvPr/>
            </p:nvSpPr>
            <p:spPr bwMode="black">
              <a:xfrm>
                <a:off x="4381187" y="3226737"/>
                <a:ext cx="228591" cy="57525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black">
              <a:xfrm>
                <a:off x="3835013" y="3413694"/>
                <a:ext cx="905637" cy="340357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2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1731963" y="755650"/>
            <a:ext cx="6923087" cy="95250"/>
          </a:xfrm>
          <a:prstGeom prst="bentConnector3">
            <a:avLst>
              <a:gd name="adj1" fmla="val -3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t Title"/>
          <p:cNvSpPr>
            <a:spLocks noGrp="1"/>
          </p:cNvSpPr>
          <p:nvPr>
            <p:ph type="ctrTitle"/>
          </p:nvPr>
        </p:nvSpPr>
        <p:spPr bwMode="black">
          <a:xfrm>
            <a:off x="1869848" y="834517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black">
          <a:xfrm>
            <a:off x="1869848" y="1159816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6807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2" cy="7318210"/>
          </a:xfrm>
        </p:grpSpPr>
        <p:grpSp>
          <p:nvGrpSpPr>
            <p:cNvPr id="5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4" cy="6792910"/>
              <a:chOff x="1829464" y="0"/>
              <a:chExt cx="8152744" cy="6792910"/>
            </a:xfrm>
          </p:grpSpPr>
          <p:sp>
            <p:nvSpPr>
              <p:cNvPr id="9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1151341"/>
                <a:ext cx="8152744" cy="56391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81628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dirty="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gray">
              <a:xfrm>
                <a:off x="1829464" y="0"/>
                <a:ext cx="6247702" cy="679291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81628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dirty="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51341"/>
                <a:ext cx="6247702" cy="5636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7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13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4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5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16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48" y="834517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48" y="1159816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1551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1" cy="7318210"/>
          </a:xfrm>
        </p:grpSpPr>
        <p:grpSp>
          <p:nvGrpSpPr>
            <p:cNvPr id="5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3" cy="6792909"/>
              <a:chOff x="1829464" y="-7143"/>
              <a:chExt cx="8152743" cy="6792909"/>
            </a:xfrm>
          </p:grpSpPr>
          <p:sp>
            <p:nvSpPr>
              <p:cNvPr id="9" name="Rectangle 1"/>
              <p:cNvSpPr>
                <a:spLocks noChangeArrowheads="1"/>
              </p:cNvSpPr>
              <p:nvPr/>
            </p:nvSpPr>
            <p:spPr bwMode="gray">
              <a:xfrm>
                <a:off x="1832956" y="4497478"/>
                <a:ext cx="8149251" cy="2288290"/>
              </a:xfrm>
              <a:prstGeom prst="rect">
                <a:avLst/>
              </a:prstGeom>
              <a:solidFill>
                <a:srgbClr val="F3BE2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7131250" cy="3202166"/>
              </a:xfrm>
              <a:prstGeom prst="rect">
                <a:avLst/>
              </a:prstGeom>
              <a:solidFill>
                <a:srgbClr val="F3BC87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7131250" cy="2288290"/>
              </a:xfrm>
              <a:prstGeom prst="rect">
                <a:avLst/>
              </a:prstGeom>
              <a:solidFill>
                <a:srgbClr val="E88C1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gray">
              <a:xfrm>
                <a:off x="1829464" y="-7143"/>
                <a:ext cx="6247701" cy="6773721"/>
              </a:xfrm>
              <a:prstGeom prst="rect">
                <a:avLst/>
              </a:prstGeom>
              <a:solidFill>
                <a:srgbClr val="EE9C3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492161" cy="5629576"/>
              </a:xfrm>
              <a:prstGeom prst="rect">
                <a:avLst/>
              </a:prstGeom>
              <a:solidFill>
                <a:srgbClr val="E669A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492161" cy="3202166"/>
              </a:xfrm>
              <a:prstGeom prst="rect">
                <a:avLst/>
              </a:prstGeom>
              <a:solidFill>
                <a:srgbClr val="DB4D5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247701" cy="5629576"/>
              </a:xfrm>
              <a:prstGeom prst="rect">
                <a:avLst/>
              </a:prstGeom>
              <a:solidFill>
                <a:srgbClr val="D7402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6492161" cy="2288290"/>
              </a:xfrm>
              <a:prstGeom prst="rect">
                <a:avLst/>
              </a:prstGeom>
              <a:solidFill>
                <a:srgbClr val="D1390D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245954" cy="3202166"/>
              </a:xfrm>
              <a:prstGeom prst="rect">
                <a:avLst/>
              </a:prstGeom>
              <a:solidFill>
                <a:srgbClr val="CD2F0E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 userDrawn="1"/>
            </p:nvSpPr>
            <p:spPr bwMode="gray">
              <a:xfrm>
                <a:off x="1829464" y="4495080"/>
                <a:ext cx="6244209" cy="2290688"/>
              </a:xfrm>
              <a:prstGeom prst="rect">
                <a:avLst/>
              </a:prstGeom>
              <a:solidFill>
                <a:srgbClr val="C42303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 userDrawn="1"/>
            </p:nvSpPr>
            <p:spPr bwMode="gray">
              <a:xfrm>
                <a:off x="1829464" y="4802104"/>
                <a:ext cx="2285701" cy="1983663"/>
              </a:xfrm>
              <a:prstGeom prst="rect">
                <a:avLst/>
              </a:prstGeom>
              <a:solidFill>
                <a:srgbClr val="9A170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7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1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2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Cover image"/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>
            <a:off x="1731963" y="2376488"/>
            <a:ext cx="6108700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indent="-2444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endParaRPr lang="en-GB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18698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32350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6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7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1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2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4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8179724" cy="2922718"/>
          </a:xfrm>
        </p:spPr>
        <p:txBody>
          <a:bodyPr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7590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464385"/>
            <a:ext cx="4023360" cy="292271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38858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5403273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6026727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36166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8589" y="1464385"/>
            <a:ext cx="5403273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7575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82138" y="2977179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638502" y="1464385"/>
            <a:ext cx="4023360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5769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464385"/>
            <a:ext cx="4023360" cy="2922718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638502" y="2977179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5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A7AE8-7654-4324-BFB4-461F250FB8CA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7E977-3DDC-4EEC-9F1D-11C240952CCB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59462766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8589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026727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03727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9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10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4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5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6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82138" y="2977179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638502" y="2977179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564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Top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464385"/>
            <a:ext cx="8179724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82138" y="2977179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638502" y="2977179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135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Bottom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7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82022" y="2977179"/>
            <a:ext cx="8179724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046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1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12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6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7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8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9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6424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026727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82138" y="2977179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2" name="Content Placeholder 6"/>
          <p:cNvSpPr>
            <a:spLocks noGrp="1"/>
          </p:cNvSpPr>
          <p:nvPr>
            <p:ph sz="quarter" idx="28"/>
          </p:nvPr>
        </p:nvSpPr>
        <p:spPr>
          <a:xfrm>
            <a:off x="3256424" y="2977179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4" name="Content Placeholder 7"/>
          <p:cNvSpPr>
            <a:spLocks noGrp="1"/>
          </p:cNvSpPr>
          <p:nvPr>
            <p:ph sz="quarter" idx="29"/>
          </p:nvPr>
        </p:nvSpPr>
        <p:spPr>
          <a:xfrm>
            <a:off x="6026727" y="2977179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186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4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5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6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0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1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3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482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382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9405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Presentation 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Slide Tags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150813"/>
            <a:ext cx="14541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73262" tIns="36631" rIns="73262" bIns="3663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900" noProof="1" smtClean="0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1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ction Divider Title"/>
          <p:cNvSpPr>
            <a:spLocks noGrp="1"/>
          </p:cNvSpPr>
          <p:nvPr>
            <p:ph type="title"/>
          </p:nvPr>
        </p:nvSpPr>
        <p:spPr>
          <a:xfrm>
            <a:off x="482138" y="1044576"/>
            <a:ext cx="8179724" cy="400110"/>
          </a:xfrm>
        </p:spPr>
        <p:txBody>
          <a:bodyPr>
            <a:spAutoFit/>
          </a:bodyPr>
          <a:lstStyle>
            <a:lvl1pPr algn="l">
              <a:defRPr sz="2600" b="1" i="1" cap="none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Section No."/>
          <p:cNvSpPr>
            <a:spLocks noGrp="1"/>
          </p:cNvSpPr>
          <p:nvPr>
            <p:ph type="body" idx="1"/>
          </p:nvPr>
        </p:nvSpPr>
        <p:spPr>
          <a:xfrm>
            <a:off x="482138" y="719471"/>
            <a:ext cx="8179724" cy="285882"/>
          </a:xfrm>
        </p:spPr>
        <p:txBody>
          <a:bodyPr wrap="none"/>
          <a:lstStyle>
            <a:lvl1pPr marL="0" indent="0">
              <a:spcAft>
                <a:spcPts val="0"/>
              </a:spcAft>
              <a:buNone/>
              <a:defRPr sz="2600" b="0" i="0">
                <a:solidFill>
                  <a:schemeClr val="tx1"/>
                </a:solidFill>
                <a:latin typeface="+mj-lt"/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816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6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7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resentation 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Slide Tags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150813"/>
            <a:ext cx="1454150" cy="212725"/>
          </a:xfrm>
          <a:prstGeom prst="rect">
            <a:avLst/>
          </a:prstGeom>
          <a:noFill/>
          <a:ln>
            <a:noFill/>
          </a:ln>
          <a:extLst/>
        </p:spPr>
        <p:txBody>
          <a:bodyPr lIns="73262" tIns="36631" rIns="73262" bIns="3663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sz="900" noProof="1" smtClean="0">
                <a:solidFill>
                  <a:srgbClr val="000000"/>
                </a:solidFill>
              </a:rPr>
              <a:t>Slide Tags</a:t>
            </a:r>
          </a:p>
        </p:txBody>
      </p:sp>
      <p:cxnSp>
        <p:nvCxnSpPr>
          <p:cNvPr id="10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ppendix Divider Title"/>
          <p:cNvSpPr>
            <a:spLocks noGrp="1"/>
          </p:cNvSpPr>
          <p:nvPr>
            <p:ph type="title"/>
          </p:nvPr>
        </p:nvSpPr>
        <p:spPr>
          <a:xfrm>
            <a:off x="482138" y="1044975"/>
            <a:ext cx="8179724" cy="400110"/>
          </a:xfrm>
        </p:spPr>
        <p:txBody>
          <a:bodyPr>
            <a:spAutoFit/>
          </a:bodyPr>
          <a:lstStyle>
            <a:lvl1pPr algn="l">
              <a:defRPr sz="2600" b="1" i="1" cap="none" baseline="0"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ection No."/>
          <p:cNvSpPr>
            <a:spLocks noGrp="1"/>
          </p:cNvSpPr>
          <p:nvPr>
            <p:ph type="body" idx="1"/>
          </p:nvPr>
        </p:nvSpPr>
        <p:spPr>
          <a:xfrm>
            <a:off x="482138" y="719471"/>
            <a:ext cx="8179724" cy="285882"/>
          </a:xfrm>
        </p:spPr>
        <p:txBody>
          <a:bodyPr wrap="none"/>
          <a:lstStyle>
            <a:lvl1pPr marL="0" indent="0">
              <a:spcAft>
                <a:spcPts val="0"/>
              </a:spcAft>
              <a:buNone/>
              <a:defRPr sz="2600" b="0" i="0">
                <a:solidFill>
                  <a:schemeClr val="tx1"/>
                </a:solidFill>
                <a:latin typeface="+mj-lt"/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49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6124A-3749-459A-96ED-17E1EF67415A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AAC3E-5148-48D5-8F2E-437C0E5D4B30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05214944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1" cy="7318210"/>
          </a:xfrm>
        </p:grpSpPr>
        <p:grpSp>
          <p:nvGrpSpPr>
            <p:cNvPr id="6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3" cy="6792909"/>
              <a:chOff x="1829464" y="-7143"/>
              <a:chExt cx="8152743" cy="6792909"/>
            </a:xfrm>
          </p:grpSpPr>
          <p:sp>
            <p:nvSpPr>
              <p:cNvPr id="10" name="Rectangle 1"/>
              <p:cNvSpPr>
                <a:spLocks noChangeArrowheads="1"/>
              </p:cNvSpPr>
              <p:nvPr/>
            </p:nvSpPr>
            <p:spPr bwMode="gray">
              <a:xfrm>
                <a:off x="1832956" y="4497478"/>
                <a:ext cx="8149251" cy="2288290"/>
              </a:xfrm>
              <a:prstGeom prst="rect">
                <a:avLst/>
              </a:prstGeom>
              <a:solidFill>
                <a:srgbClr val="F3BE2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7131250" cy="3202166"/>
              </a:xfrm>
              <a:prstGeom prst="rect">
                <a:avLst/>
              </a:prstGeom>
              <a:solidFill>
                <a:srgbClr val="F3BC87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7131250" cy="2288290"/>
              </a:xfrm>
              <a:prstGeom prst="rect">
                <a:avLst/>
              </a:prstGeom>
              <a:solidFill>
                <a:srgbClr val="E88C1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4"/>
              <p:cNvSpPr>
                <a:spLocks noChangeArrowheads="1"/>
              </p:cNvSpPr>
              <p:nvPr/>
            </p:nvSpPr>
            <p:spPr bwMode="gray">
              <a:xfrm>
                <a:off x="1829464" y="-7143"/>
                <a:ext cx="6247701" cy="6773721"/>
              </a:xfrm>
              <a:prstGeom prst="rect">
                <a:avLst/>
              </a:prstGeom>
              <a:solidFill>
                <a:srgbClr val="EE9C3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5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492161" cy="5629576"/>
              </a:xfrm>
              <a:prstGeom prst="rect">
                <a:avLst/>
              </a:prstGeom>
              <a:solidFill>
                <a:srgbClr val="E669A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492161" cy="3202166"/>
              </a:xfrm>
              <a:prstGeom prst="rect">
                <a:avLst/>
              </a:prstGeom>
              <a:solidFill>
                <a:srgbClr val="DB4D5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247701" cy="5629576"/>
              </a:xfrm>
              <a:prstGeom prst="rect">
                <a:avLst/>
              </a:prstGeom>
              <a:solidFill>
                <a:srgbClr val="D7402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8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6492161" cy="2288290"/>
              </a:xfrm>
              <a:prstGeom prst="rect">
                <a:avLst/>
              </a:prstGeom>
              <a:solidFill>
                <a:srgbClr val="D1390D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9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245954" cy="3202166"/>
              </a:xfrm>
              <a:prstGeom prst="rect">
                <a:avLst/>
              </a:prstGeom>
              <a:solidFill>
                <a:srgbClr val="CD2F0E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 userDrawn="1"/>
            </p:nvSpPr>
            <p:spPr bwMode="gray">
              <a:xfrm>
                <a:off x="1829464" y="4495080"/>
                <a:ext cx="6244209" cy="2290688"/>
              </a:xfrm>
              <a:prstGeom prst="rect">
                <a:avLst/>
              </a:prstGeom>
              <a:solidFill>
                <a:srgbClr val="C42303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 userDrawn="1"/>
            </p:nvSpPr>
            <p:spPr bwMode="gray">
              <a:xfrm>
                <a:off x="1829464" y="4802104"/>
                <a:ext cx="2285701" cy="1983663"/>
              </a:xfrm>
              <a:prstGeom prst="rect">
                <a:avLst/>
              </a:prstGeom>
              <a:solidFill>
                <a:srgbClr val="9A170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8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2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ver image"/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>
            <a:off x="1731963" y="2376488"/>
            <a:ext cx="6108700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indent="-2444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endParaRPr lang="en-GB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482138" y="3073998"/>
            <a:ext cx="1113905" cy="859267"/>
          </a:xfrm>
        </p:spPr>
        <p:txBody>
          <a:bodyPr/>
          <a:lstStyle>
            <a:lvl1pPr>
              <a:defRPr sz="800" i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855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4230688"/>
            <a:ext cx="1108075" cy="612775"/>
            <a:chOff x="3835013" y="2828854"/>
            <a:chExt cx="1217986" cy="925197"/>
          </a:xfrm>
        </p:grpSpPr>
        <p:grpSp>
          <p:nvGrpSpPr>
            <p:cNvPr id="5" name="Logo Panels"/>
            <p:cNvGrpSpPr>
              <a:grpSpLocks/>
            </p:cNvGrpSpPr>
            <p:nvPr/>
          </p:nvGrpSpPr>
          <p:grpSpPr bwMode="auto">
            <a:xfrm>
              <a:off x="4609778" y="2828854"/>
              <a:ext cx="443221" cy="397883"/>
              <a:chOff x="4609778" y="2828854"/>
              <a:chExt cx="443221" cy="397883"/>
            </a:xfrm>
          </p:grpSpPr>
          <p:sp>
            <p:nvSpPr>
              <p:cNvPr id="9" name="Rectangle 1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443221" cy="115051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gray">
              <a:xfrm>
                <a:off x="4609778" y="2874394"/>
                <a:ext cx="268725" cy="352343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/>
            </p:nvSpPr>
            <p:spPr bwMode="gray">
              <a:xfrm>
                <a:off x="4609778" y="2828854"/>
                <a:ext cx="225100" cy="397883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gray">
              <a:xfrm>
                <a:off x="4609778" y="2874394"/>
                <a:ext cx="225100" cy="352343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gray">
              <a:xfrm>
                <a:off x="4609778" y="2943905"/>
                <a:ext cx="383892" cy="282832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383892" cy="115051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gray">
              <a:xfrm>
                <a:off x="4609778" y="2943905"/>
                <a:ext cx="268725" cy="282832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268725" cy="115051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/>
              <p:cNvSpPr>
                <a:spLocks/>
              </p:cNvSpPr>
              <p:nvPr/>
            </p:nvSpPr>
            <p:spPr bwMode="gray">
              <a:xfrm>
                <a:off x="4609778" y="2943905"/>
                <a:ext cx="225100" cy="282832"/>
              </a:xfrm>
              <a:prstGeom prst="rect">
                <a:avLst/>
              </a:pr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225100" cy="115051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gray">
              <a:xfrm>
                <a:off x="4609778" y="3054161"/>
                <a:ext cx="141342" cy="172576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gray">
              <a:xfrm>
                <a:off x="4609778" y="3111686"/>
                <a:ext cx="141342" cy="115051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/>
          </p:nvGrpSpPr>
          <p:grpSpPr bwMode="auto">
            <a:xfrm>
              <a:off x="3835013" y="3226737"/>
              <a:ext cx="905637" cy="527314"/>
              <a:chOff x="3835013" y="3226737"/>
              <a:chExt cx="905637" cy="527314"/>
            </a:xfrm>
          </p:grpSpPr>
          <p:sp>
            <p:nvSpPr>
              <p:cNvPr id="7" name="Rectangle 0"/>
              <p:cNvSpPr>
                <a:spLocks noChangeArrowheads="1"/>
              </p:cNvSpPr>
              <p:nvPr/>
            </p:nvSpPr>
            <p:spPr bwMode="black">
              <a:xfrm>
                <a:off x="4381187" y="3226737"/>
                <a:ext cx="228591" cy="57525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black">
              <a:xfrm>
                <a:off x="3835013" y="3413694"/>
                <a:ext cx="905637" cy="340357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black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2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1731963" y="755650"/>
            <a:ext cx="6923087" cy="95250"/>
          </a:xfrm>
          <a:prstGeom prst="bentConnector3">
            <a:avLst>
              <a:gd name="adj1" fmla="val -3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t Title"/>
          <p:cNvSpPr>
            <a:spLocks noGrp="1"/>
          </p:cNvSpPr>
          <p:nvPr>
            <p:ph type="ctrTitle"/>
          </p:nvPr>
        </p:nvSpPr>
        <p:spPr bwMode="black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black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tx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8347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2" cy="7318210"/>
          </a:xfrm>
        </p:grpSpPr>
        <p:grpSp>
          <p:nvGrpSpPr>
            <p:cNvPr id="5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4" cy="6792910"/>
              <a:chOff x="1829464" y="0"/>
              <a:chExt cx="8152744" cy="6792910"/>
            </a:xfrm>
          </p:grpSpPr>
          <p:sp>
            <p:nvSpPr>
              <p:cNvPr id="9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1151341"/>
                <a:ext cx="8152744" cy="56391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81628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gray">
              <a:xfrm>
                <a:off x="1829464" y="0"/>
                <a:ext cx="6247702" cy="679291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816282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51341"/>
                <a:ext cx="6247702" cy="5636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7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13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4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15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16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3951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B78-74CE-4852-A3AC-9CFD1D7A1D96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42EC8-64D4-4AD1-B3D7-AAD3B2593CA1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85317181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8689-01B9-410A-AE02-2C66C7A65C3F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088E5-38A9-40C8-A28A-76E7282F1478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37859747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2981-560E-4528-BDEE-07DC2A95C92A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D094D-1B83-4C72-8935-B42CCD98992A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10308273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3B30B-8CA9-4D02-B991-83D982FA83F6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579BB-0E30-432E-AF11-A7B3E599F97D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50237869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C2E2C-2CDF-4C24-9C60-43258FA4DACE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849F1-3474-462E-9000-0613895E97EA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846585909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21B03-265A-4EE2-836B-CB1E05433816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875CC-0457-4941-8B2C-F3BF1F39E8C5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150500884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D0189-0C6D-4C2D-9FA7-8452C65B5ADF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1A3CA-57CA-49FF-B4E0-C057FE299A84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2040802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D1165-FA9E-4A4E-B754-E12D8F408918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5A93F-2A4C-4358-8429-1E4CD8B04848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00135976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B5F25-E99A-4E7F-A983-728184ADEDD1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282BC-9DE3-43F2-A384-37B3082356CF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12003424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B836D-FC51-4135-8501-B7F4B5C4DCC9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C3D90-D01D-46E9-9735-C4EDD0C30971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349836626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92C48-9CAE-41E3-AD4E-B069D2B73F33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E27E-895D-4899-AFDB-B592B71C346A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858207444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79ED1-5C78-489D-AC75-6C6FE1777AA3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88AB2-93D6-403A-83DB-4990AD0E9EBC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901129896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32442A0-00BB-4BE9-BFAE-73B1A89DE181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70317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CDF3D39-FC2F-402A-997E-A14058F4D3E3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770168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AFB23C2-48EE-4BE1-B1FE-C6515E19AA52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2660085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E7EB7A3B-1F98-4DF7-ADF5-450B855FF357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3802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14B3C21-FE43-429A-AE9D-A9D4F1ABA566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4244581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39DC8535-AF4A-457B-BC6A-86AF017CAFB8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57320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02833-6121-4C0E-9976-5C8B6FF1A713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10EA-6269-447E-A09D-019C74941A41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882914413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B48C8DE5-E9CC-4DF8-9F7E-D4AC17CA9689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15710452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01BC16D-D534-4E18-86D9-7A1D840A12D0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94185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35B4B0C-35BB-4CD2-A12B-018DB937251C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942534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2BA7C65-8379-49F9-B866-CB8A36DAD8EB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354797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ヒラギノ角ゴ Pro W3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F96B0110-AA21-4B08-A57E-E9BEC4BAC65A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5387140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>
            <a:grpSpLocks/>
          </p:cNvGrpSpPr>
          <p:nvPr userDrawn="1"/>
        </p:nvGrpSpPr>
        <p:grpSpPr bwMode="auto">
          <a:xfrm>
            <a:off x="1027113" y="0"/>
            <a:ext cx="8116887" cy="4843463"/>
            <a:chOff x="1130368" y="0"/>
            <a:chExt cx="8928031" cy="7318210"/>
          </a:xfrm>
        </p:grpSpPr>
        <p:grpSp>
          <p:nvGrpSpPr>
            <p:cNvPr id="5" name="Logo Shapes"/>
            <p:cNvGrpSpPr>
              <a:grpSpLocks/>
            </p:cNvGrpSpPr>
            <p:nvPr userDrawn="1"/>
          </p:nvGrpSpPr>
          <p:grpSpPr bwMode="auto">
            <a:xfrm>
              <a:off x="1905656" y="0"/>
              <a:ext cx="8152743" cy="6792909"/>
              <a:chOff x="1829464" y="-7143"/>
              <a:chExt cx="8152743" cy="6792909"/>
            </a:xfrm>
          </p:grpSpPr>
          <p:sp>
            <p:nvSpPr>
              <p:cNvPr id="9" name="Rectangle 1"/>
              <p:cNvSpPr>
                <a:spLocks noChangeArrowheads="1"/>
              </p:cNvSpPr>
              <p:nvPr/>
            </p:nvSpPr>
            <p:spPr bwMode="gray">
              <a:xfrm>
                <a:off x="1832956" y="4497478"/>
                <a:ext cx="8149251" cy="2288290"/>
              </a:xfrm>
              <a:prstGeom prst="rect">
                <a:avLst/>
              </a:prstGeom>
              <a:solidFill>
                <a:srgbClr val="F3BE2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7131250" cy="3202166"/>
              </a:xfrm>
              <a:prstGeom prst="rect">
                <a:avLst/>
              </a:prstGeom>
              <a:solidFill>
                <a:srgbClr val="F3BC87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7131250" cy="2288290"/>
              </a:xfrm>
              <a:prstGeom prst="rect">
                <a:avLst/>
              </a:prstGeom>
              <a:solidFill>
                <a:srgbClr val="E88C1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/>
              <p:cNvSpPr>
                <a:spLocks noChangeArrowheads="1"/>
              </p:cNvSpPr>
              <p:nvPr/>
            </p:nvSpPr>
            <p:spPr bwMode="gray">
              <a:xfrm>
                <a:off x="1829464" y="-7143"/>
                <a:ext cx="6247701" cy="6773721"/>
              </a:xfrm>
              <a:prstGeom prst="rect">
                <a:avLst/>
              </a:prstGeom>
              <a:solidFill>
                <a:srgbClr val="EE9C34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492161" cy="5629576"/>
              </a:xfrm>
              <a:prstGeom prst="rect">
                <a:avLst/>
              </a:prstGeom>
              <a:solidFill>
                <a:srgbClr val="E669A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492161" cy="3202166"/>
              </a:xfrm>
              <a:prstGeom prst="rect">
                <a:avLst/>
              </a:prstGeom>
              <a:solidFill>
                <a:srgbClr val="DB4D56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 userDrawn="1"/>
            </p:nvSpPr>
            <p:spPr bwMode="gray">
              <a:xfrm>
                <a:off x="1829464" y="1137003"/>
                <a:ext cx="6247701" cy="5629576"/>
              </a:xfrm>
              <a:prstGeom prst="rect">
                <a:avLst/>
              </a:prstGeom>
              <a:solidFill>
                <a:srgbClr val="D74021"/>
              </a:solidFill>
              <a:ln>
                <a:noFill/>
              </a:ln>
              <a:extLst/>
            </p:spPr>
            <p:txBody>
              <a:bodyPr lIns="0" tIns="0" rIns="0" bIns="0"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 userDrawn="1"/>
            </p:nvSpPr>
            <p:spPr bwMode="gray">
              <a:xfrm>
                <a:off x="1829464" y="4497478"/>
                <a:ext cx="6492161" cy="2288290"/>
              </a:xfrm>
              <a:prstGeom prst="rect">
                <a:avLst/>
              </a:prstGeom>
              <a:solidFill>
                <a:srgbClr val="D1390D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 userDrawn="1"/>
            </p:nvSpPr>
            <p:spPr bwMode="gray">
              <a:xfrm>
                <a:off x="1829464" y="3583602"/>
                <a:ext cx="6245954" cy="3202166"/>
              </a:xfrm>
              <a:prstGeom prst="rect">
                <a:avLst/>
              </a:prstGeom>
              <a:solidFill>
                <a:srgbClr val="CD2F0E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 userDrawn="1"/>
            </p:nvSpPr>
            <p:spPr bwMode="gray">
              <a:xfrm>
                <a:off x="1829464" y="4495080"/>
                <a:ext cx="6244209" cy="2290688"/>
              </a:xfrm>
              <a:prstGeom prst="rect">
                <a:avLst/>
              </a:prstGeom>
              <a:solidFill>
                <a:srgbClr val="C42303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 userDrawn="1"/>
            </p:nvSpPr>
            <p:spPr bwMode="gray">
              <a:xfrm>
                <a:off x="1829464" y="4802104"/>
                <a:ext cx="2285701" cy="1983663"/>
              </a:xfrm>
              <a:prstGeom prst="rect">
                <a:avLst/>
              </a:prstGeom>
              <a:solidFill>
                <a:srgbClr val="9A1702"/>
              </a:solidFill>
              <a:ln>
                <a:noFill/>
              </a:ln>
              <a:extLst/>
            </p:spPr>
            <p:txBody>
              <a:bodyPr/>
              <a:lstStyle>
                <a:lvl1pPr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815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>
              <a:grpSpLocks/>
            </p:cNvGrpSpPr>
            <p:nvPr userDrawn="1"/>
          </p:nvGrpSpPr>
          <p:grpSpPr bwMode="auto">
            <a:xfrm>
              <a:off x="1130368" y="6790512"/>
              <a:ext cx="904502" cy="527698"/>
              <a:chOff x="1130368" y="6790512"/>
              <a:chExt cx="904502" cy="527698"/>
            </a:xfrm>
          </p:grpSpPr>
          <p:sp>
            <p:nvSpPr>
              <p:cNvPr id="7" name="Rectangle 0"/>
              <p:cNvSpPr>
                <a:spLocks noChangeArrowheads="1"/>
              </p:cNvSpPr>
              <p:nvPr userDrawn="1"/>
            </p:nvSpPr>
            <p:spPr bwMode="black">
              <a:xfrm>
                <a:off x="1675165" y="6790512"/>
                <a:ext cx="228744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 userDrawn="1"/>
            </p:nvSpPr>
            <p:spPr bwMode="black">
              <a:xfrm>
                <a:off x="1130368" y="6977605"/>
                <a:ext cx="904502" cy="3406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3261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Descripto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white">
          <a:xfrm>
            <a:off x="1870075" y="557213"/>
            <a:ext cx="0" cy="138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900" smtClean="0">
              <a:solidFill>
                <a:srgbClr val="000000"/>
              </a:solidFill>
            </a:endParaRPr>
          </a:p>
        </p:txBody>
      </p:sp>
      <p:sp>
        <p:nvSpPr>
          <p:cNvPr id="21" name="Confidentiality stamp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482600" y="2468563"/>
            <a:ext cx="1112838" cy="1238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2" name="Draft stamp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482600" y="2674938"/>
            <a:ext cx="1246188" cy="2333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109893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b="1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3" name="Report Date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482600" y="2874963"/>
            <a:ext cx="1112838" cy="1222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GB" sz="800" i="1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4" name="Cover image"/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 bwMode="auto">
          <a:xfrm>
            <a:off x="1731963" y="2376488"/>
            <a:ext cx="6108700" cy="21177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indent="-2444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Aft>
                <a:spcPts val="800"/>
              </a:spcAft>
              <a:defRPr/>
            </a:pPr>
            <a:endParaRPr lang="en-GB" smtClean="0">
              <a:solidFill>
                <a:srgbClr val="000000"/>
              </a:solidFill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 userDrawn="1"/>
        </p:nvCxnSpPr>
        <p:spPr bwMode="black">
          <a:xfrm flipV="1">
            <a:off x="346075" y="2378075"/>
            <a:ext cx="1247775" cy="95250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1869834" y="834510"/>
            <a:ext cx="5403273" cy="389223"/>
          </a:xfrm>
        </p:spPr>
        <p:txBody>
          <a:bodyPr bIns="28843" rtlCol="0">
            <a:spAutoFit/>
          </a:bodyPr>
          <a:lstStyle>
            <a:lvl1pPr algn="l" defTabSz="8162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00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1869834" y="1159809"/>
            <a:ext cx="5403273" cy="3600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600" baseline="0">
                <a:solidFill>
                  <a:schemeClr val="bg1"/>
                </a:solidFill>
                <a:latin typeface="+mj-lt"/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352970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32350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5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6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7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1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2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4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8179724" cy="2922718"/>
          </a:xfrm>
        </p:spPr>
        <p:txBody>
          <a:bodyPr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514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464385"/>
            <a:ext cx="4023360" cy="292271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44415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5403273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6026727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89071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6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7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8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3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8589" y="1464385"/>
            <a:ext cx="5403273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4846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B91DD-BA87-4ECC-B6A6-66B436102505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10CDE-4CAD-4716-A6BD-9F47315EC5A5}" type="slidenum">
              <a:rPr lang="en-US" altLang="id-ID"/>
              <a:pPr/>
              <a:t>‹#›</a:t>
            </a:fld>
            <a:endParaRPr lang="en-US" altLang="id-ID"/>
          </a:p>
        </p:txBody>
      </p:sp>
    </p:spTree>
    <p:extLst>
      <p:ext uri="{BB962C8B-B14F-4D97-AF65-F5344CB8AC3E}">
        <p14:creationId xmlns:p14="http://schemas.microsoft.com/office/powerpoint/2010/main" val="369490524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82138" y="2977179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638502" y="1464385"/>
            <a:ext cx="4023360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472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464385"/>
            <a:ext cx="4023360" cy="2922718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638502" y="2977179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4374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6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8589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026727" y="1464385"/>
            <a:ext cx="2635135" cy="2922718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33647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9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10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4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5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6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82138" y="2977179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638502" y="2977179"/>
            <a:ext cx="4023360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08962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Top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464385"/>
            <a:ext cx="8179724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82138" y="2977179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638502" y="2977179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986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Bottom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8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9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1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3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4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7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7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464385"/>
            <a:ext cx="4023360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82022" y="2977179"/>
            <a:ext cx="8179724" cy="1409924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8229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0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11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12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3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4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5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6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7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8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9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3256424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026727" y="1464385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82138" y="2977179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2" name="Content Placeholder 6"/>
          <p:cNvSpPr>
            <a:spLocks noGrp="1"/>
          </p:cNvSpPr>
          <p:nvPr>
            <p:ph sz="quarter" idx="28"/>
          </p:nvPr>
        </p:nvSpPr>
        <p:spPr>
          <a:xfrm>
            <a:off x="3256424" y="2977179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4" name="Content Placeholder 7"/>
          <p:cNvSpPr>
            <a:spLocks noGrp="1"/>
          </p:cNvSpPr>
          <p:nvPr>
            <p:ph sz="quarter" idx="29"/>
          </p:nvPr>
        </p:nvSpPr>
        <p:spPr>
          <a:xfrm>
            <a:off x="6026727" y="2977179"/>
            <a:ext cx="2635135" cy="1409924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142091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 Number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361363" y="4822825"/>
            <a:ext cx="290512" cy="69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lnSpc>
                <a:spcPts val="800"/>
              </a:lnSpc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4" name="PwC Text"/>
          <p:cNvSpPr txBox="1">
            <a:spLocks noChangeArrowheads="1"/>
          </p:cNvSpPr>
          <p:nvPr userDrawn="1"/>
        </p:nvSpPr>
        <p:spPr bwMode="auto">
          <a:xfrm>
            <a:off x="488950" y="4822825"/>
            <a:ext cx="249238" cy="714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800"/>
              </a:lnSpc>
              <a:defRPr/>
            </a:pPr>
            <a:r>
              <a:rPr lang="en-US" sz="700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</a:p>
        </p:txBody>
      </p:sp>
      <p:sp>
        <p:nvSpPr>
          <p:cNvPr id="5" name="Report Dat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8108950" y="4725988"/>
            <a:ext cx="544513" cy="107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-219075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Aft>
                <a:spcPts val="725"/>
              </a:spcAft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October 2016</a:t>
            </a:r>
          </a:p>
        </p:txBody>
      </p:sp>
      <p:sp>
        <p:nvSpPr>
          <p:cNvPr id="6" name="Section Footer"/>
          <p:cNvSpPr txBox="1"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488950" y="4706938"/>
            <a:ext cx="4014788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7" name="Disclaimer" hidden="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638675" y="4799013"/>
            <a:ext cx="2951163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8" name="Presentation Disclaimer" hidden="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88950" y="4635500"/>
            <a:ext cx="7340600" cy="1079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9" name="Executive Summary" hidden="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482600" y="4586288"/>
            <a:ext cx="0" cy="1666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288"/>
              </a:lnSpc>
              <a:defRPr/>
            </a:pPr>
            <a:endParaRPr lang="en-US" sz="1300" noProof="1" smtClean="0">
              <a:solidFill>
                <a:srgbClr val="000000"/>
              </a:solidFill>
            </a:endParaRPr>
          </a:p>
        </p:txBody>
      </p:sp>
      <p:sp>
        <p:nvSpPr>
          <p:cNvPr id="10" name="Draft stamp" hidden="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370888" y="531813"/>
            <a:ext cx="277812" cy="1539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1000" noProof="1" smtClean="0">
                <a:solidFill>
                  <a:srgbClr val="000000"/>
                </a:solidFill>
              </a:rPr>
              <a:t>Draft</a:t>
            </a:r>
          </a:p>
        </p:txBody>
      </p:sp>
      <p:sp>
        <p:nvSpPr>
          <p:cNvPr id="11" name="Section Header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482600" y="561975"/>
            <a:ext cx="4987925" cy="92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endParaRPr lang="en-US" sz="700" noProof="1" smtClean="0">
              <a:solidFill>
                <a:srgbClr val="000000"/>
              </a:solidFill>
            </a:endParaRPr>
          </a:p>
        </p:txBody>
      </p:sp>
      <p:sp>
        <p:nvSpPr>
          <p:cNvPr id="12" name="Date/Filepath" hidden="1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998788" y="233363"/>
            <a:ext cx="5653087" cy="2143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defRPr/>
            </a:pPr>
            <a:r>
              <a:rPr lang="en-US" sz="700" noProof="1" smtClean="0">
                <a:solidFill>
                  <a:srgbClr val="000000"/>
                </a:solidFill>
              </a:rPr>
              <a:t>17/10/2016 C:\Users\Setya Prabaswara\Desktop\MCA\PHASE2\IMPACT ASSESSMENT\Meeting\18 Oct 2016 - LKPP\Center of Excellence Criteria_IND_SP.pptx</a:t>
            </a:r>
          </a:p>
        </p:txBody>
      </p:sp>
      <p:cxnSp>
        <p:nvCxnSpPr>
          <p:cNvPr id="13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9384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92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Frame Line"/>
          <p:cNvCxnSpPr/>
          <p:nvPr userDrawn="1"/>
        </p:nvCxnSpPr>
        <p:spPr>
          <a:xfrm flipV="1">
            <a:off x="346075" y="679450"/>
            <a:ext cx="8313738" cy="95250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715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ags" Target="../tags/tag1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ags" Target="../tags/tag2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D9E2785-0969-4832-B8FE-92ECDDC9E89E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F353304-C174-482A-A57F-8C0A741DFB7F}" type="slidenum">
              <a:rPr lang="en-US" altLang="id-ID"/>
              <a:pPr/>
              <a:t>‹#›</a:t>
            </a:fld>
            <a:endParaRPr lang="en-US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08" r:id="rId1"/>
    <p:sldLayoutId id="2147488009" r:id="rId2"/>
    <p:sldLayoutId id="2147488010" r:id="rId3"/>
    <p:sldLayoutId id="2147488011" r:id="rId4"/>
    <p:sldLayoutId id="2147488012" r:id="rId5"/>
    <p:sldLayoutId id="2147488013" r:id="rId6"/>
    <p:sldLayoutId id="2147488014" r:id="rId7"/>
    <p:sldLayoutId id="2147488015" r:id="rId8"/>
    <p:sldLayoutId id="2147488016" r:id="rId9"/>
    <p:sldLayoutId id="2147488017" r:id="rId10"/>
    <p:sldLayoutId id="2147488018" r:id="rId11"/>
  </p:sldLayoutIdLst>
  <p:transition spd="slow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383EA9E-C9EE-47A8-BEF9-B27C68290EC7}" type="slidenum">
              <a:rPr lang="en-US" altLang="id-ID"/>
              <a:pPr/>
              <a:t>‹#›</a:t>
            </a:fld>
            <a:endParaRPr lang="en-US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30" r:id="rId1"/>
    <p:sldLayoutId id="2147488031" r:id="rId2"/>
    <p:sldLayoutId id="2147488032" r:id="rId3"/>
    <p:sldLayoutId id="2147488033" r:id="rId4"/>
    <p:sldLayoutId id="2147488034" r:id="rId5"/>
    <p:sldLayoutId id="2147488035" r:id="rId6"/>
    <p:sldLayoutId id="2147488036" r:id="rId7"/>
    <p:sldLayoutId id="2147488037" r:id="rId8"/>
    <p:sldLayoutId id="2147488038" r:id="rId9"/>
    <p:sldLayoutId id="2147488039" r:id="rId10"/>
    <p:sldLayoutId id="214748804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id" hidden="1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482600" y="454025"/>
            <a:ext cx="8178800" cy="4441825"/>
            <a:chOff x="530352" y="685800"/>
            <a:chExt cx="8997696" cy="6711696"/>
          </a:xfrm>
        </p:grpSpPr>
        <p:sp>
          <p:nvSpPr>
            <p:cNvPr id="3080" name="Footer block" hidden="1"/>
            <p:cNvSpPr>
              <a:spLocks noChangeArrowheads="1"/>
            </p:cNvSpPr>
            <p:nvPr/>
          </p:nvSpPr>
          <p:spPr bwMode="gray">
            <a:xfrm>
              <a:off x="530352" y="6785816"/>
              <a:ext cx="8988964" cy="611680"/>
            </a:xfrm>
            <a:prstGeom prst="rect">
              <a:avLst/>
            </a:prstGeom>
            <a:solidFill>
              <a:srgbClr val="CCFFFF">
                <a:alpha val="25098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</p:spPr>
          <p:txBody>
            <a:bodyPr wrap="none" lIns="63478" tIns="0" rIns="64777" bIns="0" anchor="ctr"/>
            <a:lstStyle>
              <a:lvl1pPr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defRPr/>
              </a:pPr>
              <a:endParaRPr lang="en-GB" altLang="id-ID" sz="900" smtClean="0">
                <a:solidFill>
                  <a:srgbClr val="000000"/>
                </a:solidFill>
              </a:endParaRPr>
            </a:p>
          </p:txBody>
        </p:sp>
        <p:sp>
          <p:nvSpPr>
            <p:cNvPr id="3081" name="Title block" hidden="1"/>
            <p:cNvSpPr>
              <a:spLocks noChangeArrowheads="1"/>
            </p:cNvSpPr>
            <p:nvPr/>
          </p:nvSpPr>
          <p:spPr bwMode="gray">
            <a:xfrm>
              <a:off x="530352" y="1143962"/>
              <a:ext cx="8988964" cy="913922"/>
            </a:xfrm>
            <a:prstGeom prst="rect">
              <a:avLst/>
            </a:prstGeom>
            <a:solidFill>
              <a:srgbClr val="FCC3D7">
                <a:alpha val="25098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</p:spPr>
          <p:txBody>
            <a:bodyPr wrap="none" lIns="63478" tIns="0" rIns="64777" bIns="0" anchor="ctr"/>
            <a:lstStyle>
              <a:lvl1pPr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defRPr/>
              </a:pPr>
              <a:endParaRPr lang="en-GB" altLang="id-ID" sz="900" smtClean="0">
                <a:solidFill>
                  <a:srgbClr val="000000"/>
                </a:solidFill>
              </a:endParaRPr>
            </a:p>
          </p:txBody>
        </p:sp>
        <p:sp>
          <p:nvSpPr>
            <p:cNvPr id="3082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88964" cy="302242"/>
            </a:xfrm>
            <a:prstGeom prst="rect">
              <a:avLst/>
            </a:prstGeom>
            <a:solidFill>
              <a:srgbClr val="CCFFFF">
                <a:alpha val="25098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</p:spPr>
          <p:txBody>
            <a:bodyPr wrap="none" lIns="63306" tIns="0" rIns="64600" bIns="0" anchor="ctr"/>
            <a:lstStyle>
              <a:lvl1pPr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buSzPct val="90000"/>
                <a:defRPr/>
              </a:pPr>
              <a:endParaRPr lang="en-GB" altLang="id-ID" sz="1100" smtClean="0">
                <a:solidFill>
                  <a:srgbClr val="A3202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083" name="Group 600" hidden="1"/>
            <p:cNvGrpSpPr>
              <a:grpSpLocks/>
            </p:cNvGrpSpPr>
            <p:nvPr userDrawn="1"/>
          </p:nvGrpSpPr>
          <p:grpSpPr bwMode="auto">
            <a:xfrm>
              <a:off x="530352" y="6016752"/>
              <a:ext cx="8997696" cy="609600"/>
              <a:chOff x="530352" y="6016752"/>
              <a:chExt cx="8997696" cy="609600"/>
            </a:xfrm>
          </p:grpSpPr>
          <p:sp>
            <p:nvSpPr>
              <p:cNvPr id="3119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7087" y="6015817"/>
                <a:ext cx="1370961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0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8946" y="6015817"/>
                <a:ext cx="1372708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1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551" y="6015817"/>
                <a:ext cx="1370962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2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889" y="6015817"/>
                <a:ext cx="1370961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3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6747" y="6015817"/>
                <a:ext cx="1372708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4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5817"/>
                <a:ext cx="1370962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4" name="Group 500" hidden="1"/>
            <p:cNvGrpSpPr>
              <a:grpSpLocks/>
            </p:cNvGrpSpPr>
            <p:nvPr userDrawn="1"/>
          </p:nvGrpSpPr>
          <p:grpSpPr bwMode="auto">
            <a:xfrm>
              <a:off x="530352" y="5257800"/>
              <a:ext cx="8997696" cy="609600"/>
              <a:chOff x="530352" y="5257800"/>
              <a:chExt cx="8997696" cy="609600"/>
            </a:xfrm>
          </p:grpSpPr>
          <p:sp>
            <p:nvSpPr>
              <p:cNvPr id="3113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7087" y="5257814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4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8946" y="5257814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5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551" y="5257814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6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889" y="5257814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7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6747" y="5257814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8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14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5" name="Group 400" hidden="1"/>
            <p:cNvGrpSpPr>
              <a:grpSpLocks/>
            </p:cNvGrpSpPr>
            <p:nvPr userDrawn="1"/>
          </p:nvGrpSpPr>
          <p:grpSpPr bwMode="auto">
            <a:xfrm>
              <a:off x="530352" y="4498848"/>
              <a:ext cx="8997696" cy="609600"/>
              <a:chOff x="530352" y="4498848"/>
              <a:chExt cx="8997696" cy="609600"/>
            </a:xfrm>
          </p:grpSpPr>
          <p:sp>
            <p:nvSpPr>
              <p:cNvPr id="3107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7087" y="4499809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8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8946" y="4499809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9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551" y="4499809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0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889" y="4499809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1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6747" y="4499809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2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9809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6" name="Group 300" hidden="1"/>
            <p:cNvGrpSpPr>
              <a:grpSpLocks/>
            </p:cNvGrpSpPr>
            <p:nvPr userDrawn="1"/>
          </p:nvGrpSpPr>
          <p:grpSpPr bwMode="auto">
            <a:xfrm>
              <a:off x="530352" y="3730752"/>
              <a:ext cx="8997696" cy="609600"/>
              <a:chOff x="530352" y="3730752"/>
              <a:chExt cx="8997696" cy="609600"/>
            </a:xfrm>
          </p:grpSpPr>
          <p:sp>
            <p:nvSpPr>
              <p:cNvPr id="3101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7087" y="3729812"/>
                <a:ext cx="1370961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2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8946" y="3729812"/>
                <a:ext cx="1372708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3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551" y="3729812"/>
                <a:ext cx="1370962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4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889" y="3729812"/>
                <a:ext cx="1370961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5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6747" y="3729812"/>
                <a:ext cx="1372708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6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29812"/>
                <a:ext cx="1370962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7" name="Group 200" hidden="1"/>
            <p:cNvGrpSpPr>
              <a:grpSpLocks/>
            </p:cNvGrpSpPr>
            <p:nvPr userDrawn="1"/>
          </p:nvGrpSpPr>
          <p:grpSpPr bwMode="auto">
            <a:xfrm>
              <a:off x="530352" y="2971800"/>
              <a:ext cx="8997696" cy="609600"/>
              <a:chOff x="530352" y="2971800"/>
              <a:chExt cx="8997696" cy="609600"/>
            </a:xfrm>
          </p:grpSpPr>
          <p:sp>
            <p:nvSpPr>
              <p:cNvPr id="3095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7087" y="2971808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6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8946" y="2971808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7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551" y="2971808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8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889" y="2971808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6747" y="2971808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0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8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88" name="Group 100" hidden="1"/>
            <p:cNvGrpSpPr>
              <a:grpSpLocks/>
            </p:cNvGrpSpPr>
            <p:nvPr userDrawn="1"/>
          </p:nvGrpSpPr>
          <p:grpSpPr bwMode="auto">
            <a:xfrm>
              <a:off x="530352" y="2212848"/>
              <a:ext cx="8997696" cy="609600"/>
              <a:chOff x="530352" y="2212848"/>
              <a:chExt cx="8997696" cy="609600"/>
            </a:xfrm>
          </p:grpSpPr>
          <p:sp>
            <p:nvSpPr>
              <p:cNvPr id="3089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7087" y="2213803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0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8946" y="2213803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1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551" y="2213803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2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889" y="2213803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3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6747" y="2213803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3803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82600" y="755650"/>
            <a:ext cx="8178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d-ID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600" y="1463675"/>
            <a:ext cx="8178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d-ID" smtClean="0"/>
              <a:t>Click to edit Master text styles</a:t>
            </a:r>
          </a:p>
          <a:p>
            <a:pPr lvl="1"/>
            <a:r>
              <a:rPr lang="en-GB" altLang="id-ID" smtClean="0"/>
              <a:t>Second level</a:t>
            </a:r>
          </a:p>
          <a:p>
            <a:pPr lvl="2"/>
            <a:r>
              <a:rPr lang="en-GB" altLang="id-ID" smtClean="0"/>
              <a:t>Third level</a:t>
            </a:r>
          </a:p>
          <a:p>
            <a:pPr lvl="3"/>
            <a:r>
              <a:rPr lang="en-GB" altLang="id-ID" smtClean="0"/>
              <a:t>Fourth level</a:t>
            </a:r>
          </a:p>
          <a:p>
            <a:pPr lvl="4"/>
            <a:r>
              <a:rPr lang="en-GB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638" y="4689475"/>
            <a:ext cx="1520825" cy="103188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423172-9545-4689-BA72-988891E27A3C}" type="datetime1">
              <a:rPr lang="en-GB" altLang="id-ID"/>
              <a:pPr>
                <a:defRPr/>
              </a:pPr>
              <a:t>30/07/2017</a:t>
            </a:fld>
            <a:endParaRPr lang="en-GB" alt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600" y="4689475"/>
            <a:ext cx="5253038" cy="103188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700">
                <a:solidFill>
                  <a:srgbClr val="898989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638" y="4792663"/>
            <a:ext cx="1520825" cy="103187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ECEE439B-7551-4645-BC5C-ABFBB0FE9A17}" type="slidenum">
              <a:rPr lang="en-GB" altLang="id-ID"/>
              <a:pPr/>
              <a:t>‹#›</a:t>
            </a:fld>
            <a:endParaRPr lang="en-GB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41" r:id="rId1"/>
    <p:sldLayoutId id="2147488042" r:id="rId2"/>
    <p:sldLayoutId id="2147488043" r:id="rId3"/>
    <p:sldLayoutId id="2147488044" r:id="rId4"/>
    <p:sldLayoutId id="2147488045" r:id="rId5"/>
    <p:sldLayoutId id="2147488046" r:id="rId6"/>
    <p:sldLayoutId id="2147488047" r:id="rId7"/>
    <p:sldLayoutId id="2147488048" r:id="rId8"/>
    <p:sldLayoutId id="2147488049" r:id="rId9"/>
    <p:sldLayoutId id="2147488050" r:id="rId10"/>
    <p:sldLayoutId id="2147488051" r:id="rId11"/>
    <p:sldLayoutId id="2147488052" r:id="rId12"/>
    <p:sldLayoutId id="2147488053" r:id="rId13"/>
    <p:sldLayoutId id="2147488054" r:id="rId14"/>
    <p:sldLayoutId id="2147488055" r:id="rId15"/>
    <p:sldLayoutId id="2147488056" r:id="rId16"/>
    <p:sldLayoutId id="2147488057" r:id="rId17"/>
    <p:sldLayoutId id="2147488058" r:id="rId18"/>
    <p:sldLayoutId id="2147488059" r:id="rId19"/>
    <p:sldLayoutId id="2147488060" r:id="rId20"/>
  </p:sldLayoutIdLst>
  <p:txStyles>
    <p:titleStyle>
      <a:lvl1pPr algn="l" defTabSz="815975" rtl="0" eaLnBrk="0" fontAlgn="base" hangingPunct="0">
        <a:spcBef>
          <a:spcPct val="0"/>
        </a:spcBef>
        <a:spcAft>
          <a:spcPct val="0"/>
        </a:spcAft>
        <a:defRPr sz="14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2pPr>
      <a:lvl3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3pPr>
      <a:lvl4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4pPr>
      <a:lvl5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Wingdings" panose="05000000000000000000" pitchFamily="2" charset="2"/>
        <a:buChar char="•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187325" indent="-182563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Times New Roman" panose="02020603050405020304" pitchFamily="18" charset="0"/>
        <a:buChar char="•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374650" indent="-18415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Arial" panose="020B0604020202020204" pitchFamily="34" charset="0"/>
        <a:buChar char="-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555625" indent="-18415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Georgia" panose="02040502050405020303" pitchFamily="18" charset="0"/>
        <a:buChar char="◦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731838" indent="-182563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Georgia" panose="02040502050405020303" pitchFamily="18" charset="0"/>
        <a:buChar char="›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187481" indent="-184596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374962" indent="-183154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556674" indent="-183154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romanL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816282" rtl="0" eaLnBrk="1" latinLnBrk="0" hangingPunct="1">
        <a:lnSpc>
          <a:spcPct val="100000"/>
        </a:lnSpc>
        <a:spcBef>
          <a:spcPts val="0"/>
        </a:spcBef>
        <a:spcAft>
          <a:spcPts val="481"/>
        </a:spcAft>
        <a:buFont typeface="Arial" pitchFamily="34" charset="0"/>
        <a:buNone/>
        <a:defRPr lang="en-GB" sz="900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id" hidden="1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482600" y="454025"/>
            <a:ext cx="8178800" cy="4441825"/>
            <a:chOff x="530352" y="685800"/>
            <a:chExt cx="8997696" cy="6711696"/>
          </a:xfrm>
        </p:grpSpPr>
        <p:sp>
          <p:nvSpPr>
            <p:cNvPr id="3080" name="Footer block" hidden="1"/>
            <p:cNvSpPr>
              <a:spLocks noChangeArrowheads="1"/>
            </p:cNvSpPr>
            <p:nvPr/>
          </p:nvSpPr>
          <p:spPr bwMode="gray">
            <a:xfrm>
              <a:off x="530352" y="6785816"/>
              <a:ext cx="8988964" cy="611680"/>
            </a:xfrm>
            <a:prstGeom prst="rect">
              <a:avLst/>
            </a:prstGeom>
            <a:solidFill>
              <a:srgbClr val="CCFFFF">
                <a:alpha val="25098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</p:spPr>
          <p:txBody>
            <a:bodyPr wrap="none" lIns="63478" tIns="0" rIns="64777" bIns="0" anchor="ctr"/>
            <a:lstStyle>
              <a:lvl1pPr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defRPr/>
              </a:pPr>
              <a:endParaRPr lang="en-GB" altLang="id-ID" sz="900" smtClean="0">
                <a:solidFill>
                  <a:srgbClr val="000000"/>
                </a:solidFill>
              </a:endParaRPr>
            </a:p>
          </p:txBody>
        </p:sp>
        <p:sp>
          <p:nvSpPr>
            <p:cNvPr id="3081" name="Title block" hidden="1"/>
            <p:cNvSpPr>
              <a:spLocks noChangeArrowheads="1"/>
            </p:cNvSpPr>
            <p:nvPr/>
          </p:nvSpPr>
          <p:spPr bwMode="gray">
            <a:xfrm>
              <a:off x="530352" y="1143962"/>
              <a:ext cx="8988964" cy="913922"/>
            </a:xfrm>
            <a:prstGeom prst="rect">
              <a:avLst/>
            </a:prstGeom>
            <a:solidFill>
              <a:srgbClr val="FCC3D7">
                <a:alpha val="25098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</p:spPr>
          <p:txBody>
            <a:bodyPr wrap="none" lIns="63478" tIns="0" rIns="64777" bIns="0" anchor="ctr"/>
            <a:lstStyle>
              <a:lvl1pPr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defRPr/>
              </a:pPr>
              <a:endParaRPr lang="en-GB" altLang="id-ID" sz="900" smtClean="0">
                <a:solidFill>
                  <a:srgbClr val="000000"/>
                </a:solidFill>
              </a:endParaRPr>
            </a:p>
          </p:txBody>
        </p:sp>
        <p:sp>
          <p:nvSpPr>
            <p:cNvPr id="3082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88964" cy="302242"/>
            </a:xfrm>
            <a:prstGeom prst="rect">
              <a:avLst/>
            </a:prstGeom>
            <a:solidFill>
              <a:srgbClr val="CCFFFF">
                <a:alpha val="25098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</p:spPr>
          <p:txBody>
            <a:bodyPr wrap="none" lIns="63306" tIns="0" rIns="64600" bIns="0" anchor="ctr"/>
            <a:lstStyle>
              <a:lvl1pPr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buSzPct val="90000"/>
                <a:defRPr/>
              </a:pPr>
              <a:endParaRPr lang="en-GB" altLang="id-ID" sz="1100" smtClean="0">
                <a:solidFill>
                  <a:srgbClr val="A3202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107" name="Group 600" hidden="1"/>
            <p:cNvGrpSpPr>
              <a:grpSpLocks/>
            </p:cNvGrpSpPr>
            <p:nvPr userDrawn="1"/>
          </p:nvGrpSpPr>
          <p:grpSpPr bwMode="auto">
            <a:xfrm>
              <a:off x="530352" y="6016752"/>
              <a:ext cx="8997696" cy="609600"/>
              <a:chOff x="530352" y="6016752"/>
              <a:chExt cx="8997696" cy="609600"/>
            </a:xfrm>
          </p:grpSpPr>
          <p:sp>
            <p:nvSpPr>
              <p:cNvPr id="3119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7087" y="6015817"/>
                <a:ext cx="1370961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0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8946" y="6015817"/>
                <a:ext cx="1372708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1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551" y="6015817"/>
                <a:ext cx="1370962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2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889" y="6015817"/>
                <a:ext cx="1370961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3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6747" y="6015817"/>
                <a:ext cx="1372708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4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5817"/>
                <a:ext cx="1370962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8" name="Group 500" hidden="1"/>
            <p:cNvGrpSpPr>
              <a:grpSpLocks/>
            </p:cNvGrpSpPr>
            <p:nvPr userDrawn="1"/>
          </p:nvGrpSpPr>
          <p:grpSpPr bwMode="auto">
            <a:xfrm>
              <a:off x="530352" y="5257800"/>
              <a:ext cx="8997696" cy="609600"/>
              <a:chOff x="530352" y="5257800"/>
              <a:chExt cx="8997696" cy="609600"/>
            </a:xfrm>
          </p:grpSpPr>
          <p:sp>
            <p:nvSpPr>
              <p:cNvPr id="3113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7087" y="5257814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4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8946" y="5257814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5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551" y="5257814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6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889" y="5257814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7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6747" y="5257814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8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14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9" name="Group 400" hidden="1"/>
            <p:cNvGrpSpPr>
              <a:grpSpLocks/>
            </p:cNvGrpSpPr>
            <p:nvPr userDrawn="1"/>
          </p:nvGrpSpPr>
          <p:grpSpPr bwMode="auto">
            <a:xfrm>
              <a:off x="530352" y="4498848"/>
              <a:ext cx="8997696" cy="609600"/>
              <a:chOff x="530352" y="4498848"/>
              <a:chExt cx="8997696" cy="609600"/>
            </a:xfrm>
          </p:grpSpPr>
          <p:sp>
            <p:nvSpPr>
              <p:cNvPr id="3107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7087" y="4499809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8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8946" y="4499809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9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551" y="4499809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0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889" y="4499809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1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6747" y="4499809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2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9809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10" name="Group 300" hidden="1"/>
            <p:cNvGrpSpPr>
              <a:grpSpLocks/>
            </p:cNvGrpSpPr>
            <p:nvPr userDrawn="1"/>
          </p:nvGrpSpPr>
          <p:grpSpPr bwMode="auto">
            <a:xfrm>
              <a:off x="530352" y="3730752"/>
              <a:ext cx="8997696" cy="609600"/>
              <a:chOff x="530352" y="3730752"/>
              <a:chExt cx="8997696" cy="609600"/>
            </a:xfrm>
          </p:grpSpPr>
          <p:sp>
            <p:nvSpPr>
              <p:cNvPr id="3101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7087" y="3729812"/>
                <a:ext cx="1370961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2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8946" y="3729812"/>
                <a:ext cx="1372708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3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551" y="3729812"/>
                <a:ext cx="1370962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4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889" y="3729812"/>
                <a:ext cx="1370961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5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6747" y="3729812"/>
                <a:ext cx="1372708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6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29812"/>
                <a:ext cx="1370962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11" name="Group 200" hidden="1"/>
            <p:cNvGrpSpPr>
              <a:grpSpLocks/>
            </p:cNvGrpSpPr>
            <p:nvPr userDrawn="1"/>
          </p:nvGrpSpPr>
          <p:grpSpPr bwMode="auto">
            <a:xfrm>
              <a:off x="530352" y="2971800"/>
              <a:ext cx="8997696" cy="609600"/>
              <a:chOff x="530352" y="2971800"/>
              <a:chExt cx="8997696" cy="609600"/>
            </a:xfrm>
          </p:grpSpPr>
          <p:sp>
            <p:nvSpPr>
              <p:cNvPr id="3095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7087" y="2971808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6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8946" y="2971808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7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551" y="2971808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8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889" y="2971808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6747" y="2971808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0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8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12" name="Group 100" hidden="1"/>
            <p:cNvGrpSpPr>
              <a:grpSpLocks/>
            </p:cNvGrpSpPr>
            <p:nvPr userDrawn="1"/>
          </p:nvGrpSpPr>
          <p:grpSpPr bwMode="auto">
            <a:xfrm>
              <a:off x="530352" y="2212848"/>
              <a:ext cx="8997696" cy="609600"/>
              <a:chOff x="530352" y="2212848"/>
              <a:chExt cx="8997696" cy="609600"/>
            </a:xfrm>
          </p:grpSpPr>
          <p:sp>
            <p:nvSpPr>
              <p:cNvPr id="3089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7087" y="2213803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0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8946" y="2213803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1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551" y="2213803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2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889" y="2213803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3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6747" y="2213803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3803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82600" y="755650"/>
            <a:ext cx="8178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d-ID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600" y="1463675"/>
            <a:ext cx="8178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d-ID" smtClean="0"/>
              <a:t>Click to edit Master text styles</a:t>
            </a:r>
          </a:p>
          <a:p>
            <a:pPr lvl="1"/>
            <a:r>
              <a:rPr lang="en-GB" altLang="id-ID" smtClean="0"/>
              <a:t>Second level</a:t>
            </a:r>
          </a:p>
          <a:p>
            <a:pPr lvl="2"/>
            <a:r>
              <a:rPr lang="en-GB" altLang="id-ID" smtClean="0"/>
              <a:t>Third level</a:t>
            </a:r>
          </a:p>
          <a:p>
            <a:pPr lvl="3"/>
            <a:r>
              <a:rPr lang="en-GB" altLang="id-ID" smtClean="0"/>
              <a:t>Fourth level</a:t>
            </a:r>
          </a:p>
          <a:p>
            <a:pPr lvl="4"/>
            <a:r>
              <a:rPr lang="en-GB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638" y="4689475"/>
            <a:ext cx="1520825" cy="103188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1BD6EA-3A4B-4CA3-89A3-F6997F16C8FC}" type="datetime1">
              <a:rPr lang="en-GB" altLang="id-ID"/>
              <a:pPr>
                <a:defRPr/>
              </a:pPr>
              <a:t>30/07/2017</a:t>
            </a:fld>
            <a:endParaRPr lang="en-GB" alt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600" y="4689475"/>
            <a:ext cx="5253038" cy="103188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7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638" y="4792663"/>
            <a:ext cx="1520825" cy="103187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D9C910BD-67B0-4140-9A7B-516923805635}" type="slidenum">
              <a:rPr lang="en-GB" altLang="id-ID"/>
              <a:pPr/>
              <a:t>‹#›</a:t>
            </a:fld>
            <a:endParaRPr lang="en-GB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61" r:id="rId1"/>
    <p:sldLayoutId id="2147488062" r:id="rId2"/>
    <p:sldLayoutId id="2147488063" r:id="rId3"/>
    <p:sldLayoutId id="2147488064" r:id="rId4"/>
    <p:sldLayoutId id="2147488065" r:id="rId5"/>
    <p:sldLayoutId id="2147488066" r:id="rId6"/>
    <p:sldLayoutId id="2147488067" r:id="rId7"/>
    <p:sldLayoutId id="2147488068" r:id="rId8"/>
    <p:sldLayoutId id="2147488069" r:id="rId9"/>
    <p:sldLayoutId id="2147488070" r:id="rId10"/>
    <p:sldLayoutId id="2147488071" r:id="rId11"/>
    <p:sldLayoutId id="2147488072" r:id="rId12"/>
    <p:sldLayoutId id="2147488073" r:id="rId13"/>
    <p:sldLayoutId id="2147488074" r:id="rId14"/>
    <p:sldLayoutId id="2147488075" r:id="rId15"/>
    <p:sldLayoutId id="2147488076" r:id="rId16"/>
    <p:sldLayoutId id="2147488077" r:id="rId17"/>
    <p:sldLayoutId id="2147488078" r:id="rId18"/>
    <p:sldLayoutId id="2147488079" r:id="rId19"/>
    <p:sldLayoutId id="2147488080" r:id="rId20"/>
  </p:sldLayoutIdLst>
  <p:txStyles>
    <p:titleStyle>
      <a:lvl1pPr algn="l" defTabSz="815975" rtl="0" eaLnBrk="0" fontAlgn="base" hangingPunct="0">
        <a:spcBef>
          <a:spcPct val="0"/>
        </a:spcBef>
        <a:spcAft>
          <a:spcPct val="0"/>
        </a:spcAft>
        <a:defRPr sz="14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2pPr>
      <a:lvl3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3pPr>
      <a:lvl4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4pPr>
      <a:lvl5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Wingdings" panose="05000000000000000000" pitchFamily="2" charset="2"/>
        <a:buChar char="•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187325" indent="-182563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Times New Roman" panose="02020603050405020304" pitchFamily="18" charset="0"/>
        <a:buChar char="•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374650" indent="-18415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Arial" panose="020B0604020202020204" pitchFamily="34" charset="0"/>
        <a:buChar char="-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555625" indent="-18415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Georgia" panose="02040502050405020303" pitchFamily="18" charset="0"/>
        <a:buChar char="◦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731838" indent="-182563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Georgia" panose="02040502050405020303" pitchFamily="18" charset="0"/>
        <a:buChar char="›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187481" indent="-184596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374962" indent="-183154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556674" indent="-183154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romanL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816282" rtl="0" eaLnBrk="1" latinLnBrk="0" hangingPunct="1">
        <a:lnSpc>
          <a:spcPct val="100000"/>
        </a:lnSpc>
        <a:spcBef>
          <a:spcPts val="0"/>
        </a:spcBef>
        <a:spcAft>
          <a:spcPts val="481"/>
        </a:spcAft>
        <a:buFont typeface="Arial" pitchFamily="34" charset="0"/>
        <a:buNone/>
        <a:defRPr lang="en-GB" sz="900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AE46879-DF08-4E1B-B407-7D94254FFF0E}" type="datetime1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F8D9C44-A85F-49E9-81C0-360D08570E19}" type="slidenum">
              <a:rPr lang="en-US" altLang="id-ID"/>
              <a:pPr/>
              <a:t>‹#›</a:t>
            </a:fld>
            <a:endParaRPr lang="en-US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19" r:id="rId1"/>
    <p:sldLayoutId id="2147488020" r:id="rId2"/>
    <p:sldLayoutId id="2147488021" r:id="rId3"/>
    <p:sldLayoutId id="2147488022" r:id="rId4"/>
    <p:sldLayoutId id="2147488023" r:id="rId5"/>
    <p:sldLayoutId id="2147488024" r:id="rId6"/>
    <p:sldLayoutId id="2147488025" r:id="rId7"/>
    <p:sldLayoutId id="2147488026" r:id="rId8"/>
    <p:sldLayoutId id="2147488027" r:id="rId9"/>
    <p:sldLayoutId id="2147488028" r:id="rId10"/>
    <p:sldLayoutId id="2147488029" r:id="rId11"/>
  </p:sldLayoutIdLst>
  <p:transition spd="slow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ヒラギノ角ゴ Pro W3" pitchFamily="-106" charset="-128"/>
          <a:cs typeface="ヒラギノ角ゴ Pro W3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A2CEA29-8EF0-D04A-BA6B-95C8A24C5712}" type="datetimeFigureOut">
              <a:rPr lang="en-US"/>
              <a:pPr>
                <a:defRPr/>
              </a:pPr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07FDCDD-61DC-4134-909A-42EBDBEF65BC}" type="slidenum">
              <a:rPr lang="en-US" altLang="id-ID"/>
              <a:pPr/>
              <a:t>‹#›</a:t>
            </a:fld>
            <a:endParaRPr lang="en-US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1" r:id="rId1"/>
    <p:sldLayoutId id="2147488082" r:id="rId2"/>
    <p:sldLayoutId id="2147488083" r:id="rId3"/>
    <p:sldLayoutId id="2147488084" r:id="rId4"/>
    <p:sldLayoutId id="2147488085" r:id="rId5"/>
    <p:sldLayoutId id="2147488086" r:id="rId6"/>
    <p:sldLayoutId id="2147488087" r:id="rId7"/>
    <p:sldLayoutId id="2147488088" r:id="rId8"/>
    <p:sldLayoutId id="2147488089" r:id="rId9"/>
    <p:sldLayoutId id="2147488090" r:id="rId10"/>
    <p:sldLayoutId id="214748809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id" hidden="1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482600" y="454025"/>
            <a:ext cx="8178800" cy="4441825"/>
            <a:chOff x="530352" y="685800"/>
            <a:chExt cx="8997696" cy="6711696"/>
          </a:xfrm>
        </p:grpSpPr>
        <p:sp>
          <p:nvSpPr>
            <p:cNvPr id="3080" name="Footer block" hidden="1"/>
            <p:cNvSpPr>
              <a:spLocks noChangeArrowheads="1"/>
            </p:cNvSpPr>
            <p:nvPr/>
          </p:nvSpPr>
          <p:spPr bwMode="gray">
            <a:xfrm>
              <a:off x="530352" y="6785816"/>
              <a:ext cx="8988964" cy="611680"/>
            </a:xfrm>
            <a:prstGeom prst="rect">
              <a:avLst/>
            </a:prstGeom>
            <a:solidFill>
              <a:srgbClr val="CCFFFF">
                <a:alpha val="25098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</p:spPr>
          <p:txBody>
            <a:bodyPr wrap="none" lIns="63478" tIns="0" rIns="64777" bIns="0" anchor="ctr"/>
            <a:lstStyle>
              <a:lvl1pPr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defRPr/>
              </a:pPr>
              <a:endParaRPr lang="en-GB" altLang="id-ID" sz="900" smtClean="0">
                <a:solidFill>
                  <a:srgbClr val="000000"/>
                </a:solidFill>
              </a:endParaRPr>
            </a:p>
          </p:txBody>
        </p:sp>
        <p:sp>
          <p:nvSpPr>
            <p:cNvPr id="3081" name="Title block" hidden="1"/>
            <p:cNvSpPr>
              <a:spLocks noChangeArrowheads="1"/>
            </p:cNvSpPr>
            <p:nvPr/>
          </p:nvSpPr>
          <p:spPr bwMode="gray">
            <a:xfrm>
              <a:off x="530352" y="1143962"/>
              <a:ext cx="8988964" cy="913922"/>
            </a:xfrm>
            <a:prstGeom prst="rect">
              <a:avLst/>
            </a:prstGeom>
            <a:solidFill>
              <a:srgbClr val="FCC3D7">
                <a:alpha val="25098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</p:spPr>
          <p:txBody>
            <a:bodyPr wrap="none" lIns="63478" tIns="0" rIns="64777" bIns="0" anchor="ctr"/>
            <a:lstStyle>
              <a:lvl1pPr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7302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7302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defRPr/>
              </a:pPr>
              <a:endParaRPr lang="en-GB" altLang="id-ID" sz="900" smtClean="0">
                <a:solidFill>
                  <a:srgbClr val="000000"/>
                </a:solidFill>
              </a:endParaRPr>
            </a:p>
          </p:txBody>
        </p:sp>
        <p:sp>
          <p:nvSpPr>
            <p:cNvPr id="3082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88964" cy="302242"/>
            </a:xfrm>
            <a:prstGeom prst="rect">
              <a:avLst/>
            </a:prstGeom>
            <a:solidFill>
              <a:srgbClr val="CCFFFF">
                <a:alpha val="25098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</p:spPr>
          <p:txBody>
            <a:bodyPr wrap="none" lIns="63306" tIns="0" rIns="64600" bIns="0" anchor="ctr"/>
            <a:lstStyle>
              <a:lvl1pPr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 defTabSz="6413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641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>
                <a:buSzPct val="90000"/>
                <a:defRPr/>
              </a:pPr>
              <a:endParaRPr lang="en-GB" altLang="id-ID" sz="1100" smtClean="0">
                <a:solidFill>
                  <a:srgbClr val="A3202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179" name="Group 600" hidden="1"/>
            <p:cNvGrpSpPr>
              <a:grpSpLocks/>
            </p:cNvGrpSpPr>
            <p:nvPr userDrawn="1"/>
          </p:nvGrpSpPr>
          <p:grpSpPr bwMode="auto">
            <a:xfrm>
              <a:off x="530352" y="6016752"/>
              <a:ext cx="8997696" cy="609600"/>
              <a:chOff x="530352" y="6016752"/>
              <a:chExt cx="8997696" cy="609600"/>
            </a:xfrm>
          </p:grpSpPr>
          <p:sp>
            <p:nvSpPr>
              <p:cNvPr id="3119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7087" y="6015817"/>
                <a:ext cx="1370961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0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8946" y="6015817"/>
                <a:ext cx="1372708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1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551" y="6015817"/>
                <a:ext cx="1370962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2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889" y="6015817"/>
                <a:ext cx="1370961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3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6747" y="6015817"/>
                <a:ext cx="1372708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4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5817"/>
                <a:ext cx="1370962" cy="6116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80" name="Group 500" hidden="1"/>
            <p:cNvGrpSpPr>
              <a:grpSpLocks/>
            </p:cNvGrpSpPr>
            <p:nvPr userDrawn="1"/>
          </p:nvGrpSpPr>
          <p:grpSpPr bwMode="auto">
            <a:xfrm>
              <a:off x="530352" y="5257800"/>
              <a:ext cx="8997696" cy="609600"/>
              <a:chOff x="530352" y="5257800"/>
              <a:chExt cx="8997696" cy="609600"/>
            </a:xfrm>
          </p:grpSpPr>
          <p:sp>
            <p:nvSpPr>
              <p:cNvPr id="3113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7087" y="5257814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4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8946" y="5257814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5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551" y="5257814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6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889" y="5257814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7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6747" y="5257814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8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14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81" name="Group 400" hidden="1"/>
            <p:cNvGrpSpPr>
              <a:grpSpLocks/>
            </p:cNvGrpSpPr>
            <p:nvPr userDrawn="1"/>
          </p:nvGrpSpPr>
          <p:grpSpPr bwMode="auto">
            <a:xfrm>
              <a:off x="530352" y="4498848"/>
              <a:ext cx="8997696" cy="609600"/>
              <a:chOff x="530352" y="4498848"/>
              <a:chExt cx="8997696" cy="609600"/>
            </a:xfrm>
          </p:grpSpPr>
          <p:sp>
            <p:nvSpPr>
              <p:cNvPr id="3107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7087" y="4499809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8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8946" y="4499809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9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551" y="4499809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0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889" y="4499809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1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6747" y="4499809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2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9809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82" name="Group 300" hidden="1"/>
            <p:cNvGrpSpPr>
              <a:grpSpLocks/>
            </p:cNvGrpSpPr>
            <p:nvPr userDrawn="1"/>
          </p:nvGrpSpPr>
          <p:grpSpPr bwMode="auto">
            <a:xfrm>
              <a:off x="530352" y="3730752"/>
              <a:ext cx="8997696" cy="609600"/>
              <a:chOff x="530352" y="3730752"/>
              <a:chExt cx="8997696" cy="609600"/>
            </a:xfrm>
          </p:grpSpPr>
          <p:sp>
            <p:nvSpPr>
              <p:cNvPr id="3101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7087" y="3729812"/>
                <a:ext cx="1370961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2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8946" y="3729812"/>
                <a:ext cx="1372708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3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551" y="3729812"/>
                <a:ext cx="1370962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4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889" y="3729812"/>
                <a:ext cx="1370961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5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6747" y="3729812"/>
                <a:ext cx="1372708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6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29812"/>
                <a:ext cx="1370962" cy="611679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83" name="Group 200" hidden="1"/>
            <p:cNvGrpSpPr>
              <a:grpSpLocks/>
            </p:cNvGrpSpPr>
            <p:nvPr userDrawn="1"/>
          </p:nvGrpSpPr>
          <p:grpSpPr bwMode="auto">
            <a:xfrm>
              <a:off x="530352" y="2971800"/>
              <a:ext cx="8997696" cy="609600"/>
              <a:chOff x="530352" y="2971800"/>
              <a:chExt cx="8997696" cy="609600"/>
            </a:xfrm>
          </p:grpSpPr>
          <p:sp>
            <p:nvSpPr>
              <p:cNvPr id="3095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7087" y="2971808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6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8946" y="2971808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7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551" y="2971808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8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889" y="2971808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6747" y="2971808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0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8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84" name="Group 100" hidden="1"/>
            <p:cNvGrpSpPr>
              <a:grpSpLocks/>
            </p:cNvGrpSpPr>
            <p:nvPr userDrawn="1"/>
          </p:nvGrpSpPr>
          <p:grpSpPr bwMode="auto">
            <a:xfrm>
              <a:off x="530352" y="2212848"/>
              <a:ext cx="8997696" cy="609600"/>
              <a:chOff x="530352" y="2212848"/>
              <a:chExt cx="8997696" cy="609600"/>
            </a:xfrm>
          </p:grpSpPr>
          <p:sp>
            <p:nvSpPr>
              <p:cNvPr id="3089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7087" y="2213803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0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8946" y="2213803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1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551" y="2213803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2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889" y="2213803"/>
                <a:ext cx="1370961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3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6747" y="2213803"/>
                <a:ext cx="1372708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3803"/>
                <a:ext cx="1370962" cy="609281"/>
              </a:xfrm>
              <a:prstGeom prst="rect">
                <a:avLst/>
              </a:prstGeom>
              <a:solidFill>
                <a:srgbClr val="E7EBE0">
                  <a:alpha val="50195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</p:spPr>
            <p:txBody>
              <a:bodyPr wrap="none" lIns="63478" tIns="0" rIns="64777" bIns="0" anchor="ctr"/>
              <a:lstStyle>
                <a:lvl1pPr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 defTabSz="7302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7302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id-ID" sz="9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482600" y="755650"/>
            <a:ext cx="8178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d-ID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600" y="1463675"/>
            <a:ext cx="8178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d-ID" smtClean="0"/>
              <a:t>Click to edit Master text styles</a:t>
            </a:r>
          </a:p>
          <a:p>
            <a:pPr lvl="1"/>
            <a:r>
              <a:rPr lang="en-GB" altLang="id-ID" smtClean="0"/>
              <a:t>Second level</a:t>
            </a:r>
          </a:p>
          <a:p>
            <a:pPr lvl="2"/>
            <a:r>
              <a:rPr lang="en-GB" altLang="id-ID" smtClean="0"/>
              <a:t>Third level</a:t>
            </a:r>
          </a:p>
          <a:p>
            <a:pPr lvl="3"/>
            <a:r>
              <a:rPr lang="en-GB" altLang="id-ID" smtClean="0"/>
              <a:t>Fourth level</a:t>
            </a:r>
          </a:p>
          <a:p>
            <a:pPr lvl="4"/>
            <a:r>
              <a:rPr lang="en-GB" altLang="id-ID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638" y="4689475"/>
            <a:ext cx="1520825" cy="103188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F87D41-DCF3-4643-9EEE-49FEBA325F1A}" type="datetime1">
              <a:rPr lang="en-GB" altLang="id-ID"/>
              <a:pPr>
                <a:defRPr/>
              </a:pPr>
              <a:t>30/07/2017</a:t>
            </a:fld>
            <a:endParaRPr lang="en-GB" alt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600" y="4689475"/>
            <a:ext cx="5253038" cy="103188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7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638" y="4792663"/>
            <a:ext cx="1520825" cy="103187"/>
          </a:xfrm>
          <a:prstGeom prst="rect">
            <a:avLst/>
          </a:prstGeom>
        </p:spPr>
        <p:txBody>
          <a:bodyPr vert="horz" wrap="square" lIns="81628" tIns="40814" rIns="81628" bIns="408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9908EF98-C20E-41A7-ABF0-628A04736513}" type="slidenum">
              <a:rPr lang="en-GB" altLang="id-ID"/>
              <a:pPr/>
              <a:t>‹#›</a:t>
            </a:fld>
            <a:endParaRPr lang="en-GB" alt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92" r:id="rId1"/>
    <p:sldLayoutId id="2147488093" r:id="rId2"/>
    <p:sldLayoutId id="2147488094" r:id="rId3"/>
    <p:sldLayoutId id="2147488095" r:id="rId4"/>
    <p:sldLayoutId id="2147488096" r:id="rId5"/>
    <p:sldLayoutId id="2147488097" r:id="rId6"/>
    <p:sldLayoutId id="2147488098" r:id="rId7"/>
    <p:sldLayoutId id="2147488099" r:id="rId8"/>
    <p:sldLayoutId id="2147488100" r:id="rId9"/>
    <p:sldLayoutId id="2147488101" r:id="rId10"/>
    <p:sldLayoutId id="2147488102" r:id="rId11"/>
    <p:sldLayoutId id="2147488103" r:id="rId12"/>
    <p:sldLayoutId id="2147488104" r:id="rId13"/>
    <p:sldLayoutId id="2147488105" r:id="rId14"/>
    <p:sldLayoutId id="2147488106" r:id="rId15"/>
    <p:sldLayoutId id="2147488107" r:id="rId16"/>
    <p:sldLayoutId id="2147488108" r:id="rId17"/>
    <p:sldLayoutId id="2147488109" r:id="rId18"/>
    <p:sldLayoutId id="2147488110" r:id="rId19"/>
    <p:sldLayoutId id="2147488111" r:id="rId20"/>
  </p:sldLayoutIdLst>
  <p:txStyles>
    <p:titleStyle>
      <a:lvl1pPr algn="l" defTabSz="815975" rtl="0" eaLnBrk="0" fontAlgn="base" hangingPunct="0">
        <a:spcBef>
          <a:spcPct val="0"/>
        </a:spcBef>
        <a:spcAft>
          <a:spcPct val="0"/>
        </a:spcAft>
        <a:defRPr sz="14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2pPr>
      <a:lvl3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3pPr>
      <a:lvl4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4pPr>
      <a:lvl5pPr algn="l" defTabSz="815975" rtl="0" eaLnBrk="0" fontAlgn="base" hangingPunct="0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sz="1400" b="1" i="1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Wingdings" panose="05000000000000000000" pitchFamily="2" charset="2"/>
        <a:buChar char="•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187325" indent="-182563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Times New Roman" panose="02020603050405020304" pitchFamily="18" charset="0"/>
        <a:buChar char="•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374650" indent="-18415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Arial" panose="020B0604020202020204" pitchFamily="34" charset="0"/>
        <a:buChar char="-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555625" indent="-184150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Georgia" panose="02040502050405020303" pitchFamily="18" charset="0"/>
        <a:buChar char="◦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731838" indent="-182563" algn="l" defTabSz="815975" rtl="0" eaLnBrk="0" fontAlgn="base" hangingPunct="0">
        <a:spcBef>
          <a:spcPct val="0"/>
        </a:spcBef>
        <a:spcAft>
          <a:spcPts val="475"/>
        </a:spcAft>
        <a:buClr>
          <a:srgbClr val="000000"/>
        </a:buClr>
        <a:buFont typeface="Georgia" panose="02040502050405020303" pitchFamily="18" charset="0"/>
        <a:buChar char="›"/>
        <a:defRPr sz="9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187481" indent="-184596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374962" indent="-183154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556674" indent="-183154" algn="l" defTabSz="81628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romanLcPeriod"/>
        <a:defRPr lang="en-GB" sz="900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816282" rtl="0" eaLnBrk="1" latinLnBrk="0" hangingPunct="1">
        <a:lnSpc>
          <a:spcPct val="100000"/>
        </a:lnSpc>
        <a:spcBef>
          <a:spcPts val="0"/>
        </a:spcBef>
        <a:spcAft>
          <a:spcPts val="481"/>
        </a:spcAft>
        <a:buFont typeface="Arial" pitchFamily="34" charset="0"/>
        <a:buNone/>
        <a:defRPr lang="en-GB" sz="900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ulp.lkpp.go.id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ubtitle 2"/>
          <p:cNvSpPr txBox="1">
            <a:spLocks/>
          </p:cNvSpPr>
          <p:nvPr/>
        </p:nvSpPr>
        <p:spPr bwMode="auto">
          <a:xfrm>
            <a:off x="1371600" y="3960813"/>
            <a:ext cx="6400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d-ID" altLang="id-ID" sz="19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Deputi Bidang Pengembangan dan Pembinaan SDM</a:t>
            </a:r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d-ID" altLang="id-ID" sz="1900" b="1">
                <a:latin typeface="Calibri" panose="020F0502020204030204" pitchFamily="34" charset="0"/>
                <a:cs typeface="Arial" panose="020B0604020202020204" pitchFamily="34" charset="0"/>
              </a:rPr>
              <a:t>Lembaga Kebijakan Pengadaan Barang/Jasa Pemerintah</a:t>
            </a:r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d-ID" altLang="id-ID" sz="1900" b="1">
                <a:latin typeface="Calibri" panose="020F050202020403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921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595313"/>
            <a:ext cx="3336925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9"/>
          <p:cNvSpPr>
            <a:spLocks noChangeArrowheads="1"/>
          </p:cNvSpPr>
          <p:nvPr/>
        </p:nvSpPr>
        <p:spPr bwMode="auto">
          <a:xfrm>
            <a:off x="34925" y="811213"/>
            <a:ext cx="51927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2800" b="1">
                <a:latin typeface="Arial Narrow" panose="020B0606020202030204" pitchFamily="34" charset="0"/>
              </a:rPr>
              <a:t>KONSEP REFORMASI KELEMBAGAAN PBJP</a:t>
            </a:r>
          </a:p>
          <a:p>
            <a:pPr algn="ctr" eaLnBrk="1" hangingPunct="1"/>
            <a:r>
              <a:rPr lang="en-US" altLang="id-ID" sz="2800" b="1">
                <a:latin typeface="Arial Narrow" panose="020B0606020202030204" pitchFamily="34" charset="0"/>
              </a:rPr>
              <a:t>SEBAGAI </a:t>
            </a:r>
          </a:p>
          <a:p>
            <a:pPr algn="ctr" eaLnBrk="1" hangingPunct="1"/>
            <a:r>
              <a:rPr lang="en-US" altLang="id-ID" sz="2800" b="1">
                <a:latin typeface="Arial Narrow" panose="020B0606020202030204" pitchFamily="34" charset="0"/>
              </a:rPr>
              <a:t>PUSAT KEUNGGULAN </a:t>
            </a:r>
          </a:p>
          <a:p>
            <a:pPr algn="ctr" eaLnBrk="1" hangingPunct="1"/>
            <a:r>
              <a:rPr lang="en-US" altLang="id-ID" sz="2800" b="1">
                <a:latin typeface="Arial Narrow" panose="020B0606020202030204" pitchFamily="34" charset="0"/>
              </a:rPr>
              <a:t>(</a:t>
            </a:r>
            <a:r>
              <a:rPr lang="en-US" altLang="id-ID" sz="2800" b="1" i="1">
                <a:latin typeface="Arial Narrow" panose="020B0606020202030204" pitchFamily="34" charset="0"/>
              </a:rPr>
              <a:t>CENTER OF EXELLENCE</a:t>
            </a:r>
            <a:r>
              <a:rPr lang="en-US" altLang="id-ID" sz="2800" b="1">
                <a:latin typeface="Arial Narrow" panose="020B0606020202030204" pitchFamily="34" charset="0"/>
              </a:rPr>
              <a:t>) </a:t>
            </a:r>
          </a:p>
          <a:p>
            <a:pPr algn="ctr" eaLnBrk="1" hangingPunct="1"/>
            <a:r>
              <a:rPr lang="id-ID" altLang="id-ID" sz="2800" b="1">
                <a:latin typeface="Arial Narrow" panose="020B0606020202030204" pitchFamily="34" charset="0"/>
              </a:rPr>
              <a:t>PENGADAAN BARANG/JASA PEMERINTAH</a:t>
            </a:r>
            <a:endParaRPr lang="en-US" altLang="id-ID" sz="2800"/>
          </a:p>
        </p:txBody>
      </p:sp>
      <p:pic>
        <p:nvPicPr>
          <p:cNvPr id="9216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2039938"/>
            <a:ext cx="9461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 txBox="1">
            <a:spLocks/>
          </p:cNvSpPr>
          <p:nvPr/>
        </p:nvSpPr>
        <p:spPr bwMode="auto">
          <a:xfrm>
            <a:off x="2051050" y="44450"/>
            <a:ext cx="70469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latin typeface="Calibri" panose="020F0502020204030204" pitchFamily="34" charset="0"/>
              </a:rPr>
              <a:t>FUNGSI </a:t>
            </a:r>
            <a:r>
              <a:rPr lang="id-ID" altLang="id-ID" sz="2200" b="1">
                <a:latin typeface="Calibri" panose="020F0502020204030204" pitchFamily="34" charset="0"/>
              </a:rPr>
              <a:t>UKPBJ</a:t>
            </a:r>
            <a:endParaRPr lang="en-US" altLang="id-ID" sz="2200" b="1">
              <a:latin typeface="Calibri" panose="020F0502020204030204" pitchFamily="34" charset="0"/>
            </a:endParaRPr>
          </a:p>
        </p:txBody>
      </p:sp>
      <p:sp>
        <p:nvSpPr>
          <p:cNvPr id="101379" name="Rectangle 1"/>
          <p:cNvSpPr>
            <a:spLocks noChangeArrowheads="1"/>
          </p:cNvSpPr>
          <p:nvPr/>
        </p:nvSpPr>
        <p:spPr bwMode="auto">
          <a:xfrm>
            <a:off x="109538" y="771525"/>
            <a:ext cx="8926512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id-ID" altLang="id-ID" b="1"/>
              <a:t>UKPBJ</a:t>
            </a:r>
            <a:endParaRPr lang="en-US" altLang="id-ID" b="1"/>
          </a:p>
        </p:txBody>
      </p:sp>
      <p:sp>
        <p:nvSpPr>
          <p:cNvPr id="76804" name="Rectangle 1"/>
          <p:cNvSpPr>
            <a:spLocks noChangeArrowheads="1"/>
          </p:cNvSpPr>
          <p:nvPr/>
        </p:nvSpPr>
        <p:spPr bwMode="auto">
          <a:xfrm>
            <a:off x="107950" y="1479550"/>
            <a:ext cx="3240088" cy="3324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altLang="id-ID" sz="1000" b="1" dirty="0" err="1" smtClean="0"/>
              <a:t>Fungsi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pembinaan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pengadaan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barang</a:t>
            </a:r>
            <a:r>
              <a:rPr lang="en-US" altLang="id-ID" sz="1000" b="1" dirty="0" smtClean="0"/>
              <a:t>/</a:t>
            </a:r>
            <a:r>
              <a:rPr lang="en-US" altLang="id-ID" sz="1000" b="1" dirty="0" err="1" smtClean="0"/>
              <a:t>jasa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pemerintah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melaksanakan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tugas</a:t>
            </a:r>
            <a:r>
              <a:rPr lang="en-US" altLang="id-ID" sz="1000" b="1" dirty="0" smtClean="0"/>
              <a:t> yang </a:t>
            </a:r>
            <a:r>
              <a:rPr lang="en-US" altLang="id-ID" sz="1000" b="1" dirty="0" err="1" smtClean="0"/>
              <a:t>meliputi</a:t>
            </a:r>
            <a:r>
              <a:rPr lang="en-US" altLang="id-ID" sz="1000" b="1" dirty="0" smtClean="0"/>
              <a:t> :</a:t>
            </a:r>
          </a:p>
          <a:p>
            <a:pPr marL="174625" indent="-174625" eaLnBrk="1" hangingPunct="1">
              <a:buFont typeface="+mj-lt"/>
              <a:buAutoNum type="alphaLcPeriod"/>
              <a:defRPr/>
            </a:pPr>
            <a:r>
              <a:rPr lang="en-US" sz="1000" dirty="0" smtClean="0"/>
              <a:t>M</a:t>
            </a:r>
            <a:r>
              <a:rPr lang="id-ID" sz="1000" dirty="0" smtClean="0"/>
              <a:t>elaksana</a:t>
            </a:r>
            <a:r>
              <a:rPr lang="en-US" sz="1000" dirty="0" smtClean="0"/>
              <a:t>k</a:t>
            </a:r>
            <a:r>
              <a:rPr lang="id-ID" sz="1000" dirty="0" smtClean="0"/>
              <a:t>an strategi pengadaan</a:t>
            </a:r>
            <a:r>
              <a:rPr lang="en-US" sz="1000" dirty="0" smtClean="0"/>
              <a:t> :</a:t>
            </a:r>
          </a:p>
          <a:p>
            <a:pPr marL="285750" indent="-285750" eaLnBrk="1" hangingPunct="1">
              <a:tabLst>
                <a:tab pos="171450" algn="l"/>
                <a:tab pos="285750" algn="l"/>
              </a:tabLst>
              <a:defRPr/>
            </a:pPr>
            <a:r>
              <a:rPr lang="en-US" sz="1000" dirty="0" smtClean="0"/>
              <a:t>	*	</a:t>
            </a:r>
            <a:r>
              <a:rPr lang="en-US" altLang="id-ID" sz="1000" dirty="0" err="1" smtClean="0"/>
              <a:t>Perencanaan</a:t>
            </a:r>
            <a:r>
              <a:rPr lang="en-US" altLang="id-ID" sz="1000" dirty="0" smtClean="0"/>
              <a:t> </a:t>
            </a:r>
            <a:r>
              <a:rPr lang="en-US" altLang="id-ID" sz="1000" dirty="0" err="1"/>
              <a:t>dan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penyusunan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strategi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pengadaan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barang</a:t>
            </a:r>
            <a:r>
              <a:rPr lang="en-US" altLang="id-ID" sz="1000" dirty="0"/>
              <a:t>/</a:t>
            </a:r>
            <a:r>
              <a:rPr lang="en-US" altLang="id-ID" sz="1000" dirty="0" err="1"/>
              <a:t>jasa</a:t>
            </a:r>
            <a:r>
              <a:rPr lang="en-US" altLang="id-ID" sz="1000" dirty="0"/>
              <a:t> </a:t>
            </a:r>
            <a:r>
              <a:rPr lang="en-US" altLang="id-ID" sz="1000" dirty="0" err="1" smtClean="0"/>
              <a:t>pemerintah</a:t>
            </a:r>
            <a:r>
              <a:rPr lang="en-US" altLang="id-ID" sz="1000" dirty="0" smtClean="0"/>
              <a:t>;</a:t>
            </a:r>
          </a:p>
          <a:p>
            <a:pPr marL="285750" indent="-285750" eaLnBrk="1" hangingPunct="1">
              <a:tabLst>
                <a:tab pos="171450" algn="l"/>
                <a:tab pos="285750" algn="l"/>
              </a:tabLst>
              <a:defRPr/>
            </a:pPr>
            <a:r>
              <a:rPr lang="en-US" altLang="id-ID" sz="1000" dirty="0"/>
              <a:t>	</a:t>
            </a:r>
            <a:r>
              <a:rPr lang="en-US" altLang="id-ID" sz="1000" dirty="0" smtClean="0"/>
              <a:t>*	</a:t>
            </a:r>
            <a:r>
              <a:rPr lang="en-US" altLang="id-ID" sz="1000" dirty="0" err="1" smtClean="0"/>
              <a:t>Pengelolaan</a:t>
            </a:r>
            <a:r>
              <a:rPr lang="en-US" altLang="id-ID" sz="1000" dirty="0" smtClean="0"/>
              <a:t> </a:t>
            </a:r>
            <a:r>
              <a:rPr lang="en-US" altLang="id-ID" sz="1000" dirty="0" err="1"/>
              <a:t>kinerja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pengadaan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barang</a:t>
            </a:r>
            <a:r>
              <a:rPr lang="en-US" altLang="id-ID" sz="1000" dirty="0"/>
              <a:t>/</a:t>
            </a:r>
            <a:r>
              <a:rPr lang="en-US" altLang="id-ID" sz="1000" dirty="0" err="1"/>
              <a:t>jasa</a:t>
            </a:r>
            <a:r>
              <a:rPr lang="en-US" altLang="id-ID" sz="1000" dirty="0"/>
              <a:t> </a:t>
            </a:r>
            <a:r>
              <a:rPr lang="en-US" altLang="id-ID" sz="1000" dirty="0" err="1" smtClean="0"/>
              <a:t>pemerintah</a:t>
            </a:r>
            <a:r>
              <a:rPr lang="en-US" altLang="id-ID" sz="1000" dirty="0" smtClean="0"/>
              <a:t>;</a:t>
            </a:r>
          </a:p>
          <a:p>
            <a:pPr marL="285750" indent="-285750" eaLnBrk="1" hangingPunct="1">
              <a:tabLst>
                <a:tab pos="171450" algn="l"/>
                <a:tab pos="285750" algn="l"/>
              </a:tabLst>
              <a:defRPr/>
            </a:pPr>
            <a:r>
              <a:rPr lang="en-US" altLang="id-ID" sz="1000" dirty="0"/>
              <a:t>	</a:t>
            </a:r>
            <a:r>
              <a:rPr lang="en-US" altLang="id-ID" sz="1000" dirty="0" smtClean="0"/>
              <a:t>*	</a:t>
            </a:r>
            <a:r>
              <a:rPr lang="en-US" altLang="id-ID" sz="1000" dirty="0" err="1" smtClean="0"/>
              <a:t>Pengembangan</a:t>
            </a:r>
            <a:r>
              <a:rPr lang="en-US" altLang="id-ID" sz="1000" dirty="0" smtClean="0"/>
              <a:t> </a:t>
            </a:r>
            <a:r>
              <a:rPr lang="en-US" altLang="id-ID" sz="1000" dirty="0" err="1"/>
              <a:t>kapasitas</a:t>
            </a:r>
            <a:r>
              <a:rPr lang="en-US" altLang="id-ID" sz="1000" dirty="0"/>
              <a:t> </a:t>
            </a:r>
            <a:r>
              <a:rPr lang="en-US" altLang="id-ID" sz="1000" dirty="0" err="1"/>
              <a:t>kelembagaan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pengadaan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barang</a:t>
            </a:r>
            <a:r>
              <a:rPr lang="en-US" altLang="id-ID" sz="1000" dirty="0"/>
              <a:t>/</a:t>
            </a:r>
            <a:r>
              <a:rPr lang="en-US" altLang="id-ID" sz="1000" dirty="0" err="1"/>
              <a:t>jasa</a:t>
            </a:r>
            <a:r>
              <a:rPr lang="en-US" altLang="id-ID" sz="1000" dirty="0"/>
              <a:t> </a:t>
            </a:r>
            <a:r>
              <a:rPr lang="en-US" altLang="id-ID" sz="1000" dirty="0" err="1" smtClean="0"/>
              <a:t>pemerintah</a:t>
            </a:r>
            <a:r>
              <a:rPr lang="en-US" altLang="id-ID" sz="1000" dirty="0" smtClean="0"/>
              <a:t>;</a:t>
            </a:r>
          </a:p>
          <a:p>
            <a:pPr marL="285750" indent="-285750" eaLnBrk="1" hangingPunct="1">
              <a:tabLst>
                <a:tab pos="171450" algn="l"/>
                <a:tab pos="285750" algn="l"/>
              </a:tabLst>
              <a:defRPr/>
            </a:pPr>
            <a:r>
              <a:rPr lang="en-US" altLang="id-ID" sz="1000" dirty="0"/>
              <a:t>	</a:t>
            </a:r>
            <a:r>
              <a:rPr lang="en-US" altLang="id-ID" sz="1000" dirty="0" smtClean="0"/>
              <a:t>*	Monitoring </a:t>
            </a:r>
            <a:r>
              <a:rPr lang="en-US" altLang="id-ID" sz="1000" dirty="0" err="1"/>
              <a:t>dan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evaluasi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pelaksanaan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pengadaan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barang</a:t>
            </a:r>
            <a:r>
              <a:rPr lang="en-US" altLang="id-ID" sz="1000" dirty="0"/>
              <a:t>/</a:t>
            </a:r>
            <a:r>
              <a:rPr lang="en-US" altLang="id-ID" sz="1000" dirty="0" err="1"/>
              <a:t>jasa</a:t>
            </a:r>
            <a:r>
              <a:rPr lang="en-US" altLang="id-ID" sz="1000" dirty="0"/>
              <a:t> </a:t>
            </a:r>
            <a:r>
              <a:rPr lang="en-US" altLang="id-ID" sz="1000" dirty="0" err="1" smtClean="0"/>
              <a:t>pemerintah</a:t>
            </a:r>
            <a:r>
              <a:rPr lang="en-US" altLang="id-ID" sz="1000" dirty="0" smtClean="0"/>
              <a:t>;</a:t>
            </a:r>
          </a:p>
          <a:p>
            <a:pPr marL="285750" indent="-285750" eaLnBrk="1" hangingPunct="1">
              <a:tabLst>
                <a:tab pos="171450" algn="l"/>
                <a:tab pos="285750" algn="l"/>
              </a:tabLst>
              <a:defRPr/>
            </a:pPr>
            <a:r>
              <a:rPr lang="en-US" altLang="id-ID" sz="1000" dirty="0"/>
              <a:t>	</a:t>
            </a:r>
            <a:r>
              <a:rPr lang="en-US" altLang="id-ID" sz="1000" dirty="0" smtClean="0"/>
              <a:t>*	</a:t>
            </a:r>
            <a:r>
              <a:rPr lang="en-US" altLang="id-ID" sz="1000" dirty="0" err="1" smtClean="0"/>
              <a:t>Pelayanan</a:t>
            </a:r>
            <a:r>
              <a:rPr lang="en-US" altLang="id-ID" sz="1000" dirty="0" smtClean="0"/>
              <a:t> </a:t>
            </a:r>
            <a:r>
              <a:rPr lang="en-US" altLang="id-ID" sz="1000" dirty="0" err="1"/>
              <a:t>hukum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bagi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personil</a:t>
            </a:r>
            <a:r>
              <a:rPr lang="en-US" altLang="id-ID" sz="1000" dirty="0"/>
              <a:t> </a:t>
            </a:r>
            <a:r>
              <a:rPr lang="en-US" altLang="id-ID" sz="1000" dirty="0" err="1"/>
              <a:t>kelembagaan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pengadaan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barang</a:t>
            </a:r>
            <a:r>
              <a:rPr lang="en-US" altLang="id-ID" sz="1000" dirty="0"/>
              <a:t>/</a:t>
            </a:r>
            <a:r>
              <a:rPr lang="en-US" altLang="id-ID" sz="1000" dirty="0" err="1"/>
              <a:t>jasa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pemerintah</a:t>
            </a:r>
            <a:r>
              <a:rPr lang="en-US" altLang="id-ID" sz="1000" dirty="0"/>
              <a:t>; </a:t>
            </a:r>
            <a:r>
              <a:rPr lang="en-US" altLang="id-ID" sz="1000" dirty="0" err="1" smtClean="0"/>
              <a:t>dan</a:t>
            </a:r>
            <a:endParaRPr lang="en-US" altLang="id-ID" sz="1000" dirty="0"/>
          </a:p>
          <a:p>
            <a:pPr marL="285750" indent="-285750" eaLnBrk="1" hangingPunct="1">
              <a:tabLst>
                <a:tab pos="171450" algn="l"/>
                <a:tab pos="285750" algn="l"/>
              </a:tabLst>
              <a:defRPr/>
            </a:pPr>
            <a:r>
              <a:rPr lang="en-US" altLang="id-ID" sz="1000" dirty="0" smtClean="0"/>
              <a:t>	*	</a:t>
            </a:r>
            <a:r>
              <a:rPr lang="en-US" altLang="id-ID" sz="1000" dirty="0" err="1" smtClean="0"/>
              <a:t>Pelayanan</a:t>
            </a:r>
            <a:r>
              <a:rPr lang="en-US" altLang="id-ID" sz="1000" dirty="0" smtClean="0"/>
              <a:t> </a:t>
            </a:r>
            <a:r>
              <a:rPr lang="en-US" altLang="id-ID" sz="1000" dirty="0" err="1"/>
              <a:t>informasi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pengadaan</a:t>
            </a:r>
            <a:r>
              <a:rPr lang="en-US" altLang="id-ID" sz="1000" dirty="0"/>
              <a:t> </a:t>
            </a:r>
            <a:r>
              <a:rPr lang="en-US" altLang="id-ID" sz="1000" dirty="0" err="1"/>
              <a:t>barang</a:t>
            </a:r>
            <a:r>
              <a:rPr lang="en-US" altLang="id-ID" sz="1000" dirty="0"/>
              <a:t>/</a:t>
            </a:r>
            <a:r>
              <a:rPr lang="en-US" altLang="id-ID" sz="1000" dirty="0" err="1"/>
              <a:t>jasa</a:t>
            </a:r>
            <a:r>
              <a:rPr lang="en-US" altLang="id-ID" sz="1000" dirty="0"/>
              <a:t> </a:t>
            </a:r>
            <a:r>
              <a:rPr lang="en-US" altLang="id-ID" sz="1000" dirty="0" err="1"/>
              <a:t>pemerintah</a:t>
            </a:r>
            <a:r>
              <a:rPr lang="en-US" altLang="id-ID" sz="1000" dirty="0"/>
              <a:t> </a:t>
            </a:r>
            <a:r>
              <a:rPr lang="en-US" altLang="id-ID" sz="1000" dirty="0" err="1"/>
              <a:t>kepada</a:t>
            </a:r>
            <a:r>
              <a:rPr lang="en-US" altLang="id-ID" sz="1000" dirty="0"/>
              <a:t> </a:t>
            </a:r>
            <a:r>
              <a:rPr lang="en-US" altLang="id-ID" sz="1000" dirty="0" err="1"/>
              <a:t>masyarakat</a:t>
            </a:r>
            <a:r>
              <a:rPr lang="en-US" altLang="id-ID" sz="1000" dirty="0"/>
              <a:t> </a:t>
            </a:r>
            <a:r>
              <a:rPr lang="en-US" altLang="id-ID" sz="1000" dirty="0" err="1"/>
              <a:t>luas</a:t>
            </a:r>
            <a:r>
              <a:rPr lang="en-US" altLang="id-ID" sz="1000" dirty="0"/>
              <a:t>.</a:t>
            </a:r>
            <a:endParaRPr lang="id-ID" sz="1000" dirty="0" smtClean="0"/>
          </a:p>
          <a:p>
            <a:pPr marL="171450" indent="-171450" eaLnBrk="1" hangingPunct="1">
              <a:buFont typeface="+mj-lt"/>
              <a:buAutoNum type="alphaLcPeriod" startAt="2"/>
              <a:defRPr/>
            </a:pPr>
            <a:r>
              <a:rPr lang="en-US" sz="1000" dirty="0" smtClean="0"/>
              <a:t>M</a:t>
            </a:r>
            <a:r>
              <a:rPr lang="id-ID" sz="1000" dirty="0" smtClean="0"/>
              <a:t>elaksana</a:t>
            </a:r>
            <a:r>
              <a:rPr lang="en-US" sz="1000" dirty="0" smtClean="0"/>
              <a:t>k</a:t>
            </a:r>
            <a:r>
              <a:rPr lang="id-ID" sz="1000" dirty="0" smtClean="0"/>
              <a:t>an fasillitasi bimbingan teknis dan/atau pelatihan;</a:t>
            </a:r>
          </a:p>
          <a:p>
            <a:pPr marL="174625" indent="-174625" eaLnBrk="1" hangingPunct="1">
              <a:buFont typeface="+mj-lt"/>
              <a:buAutoNum type="alphaLcPeriod" startAt="2"/>
              <a:defRPr/>
            </a:pPr>
            <a:r>
              <a:rPr lang="en-US" sz="1000" dirty="0" smtClean="0"/>
              <a:t>M</a:t>
            </a:r>
            <a:r>
              <a:rPr lang="id-ID" sz="1000" dirty="0" smtClean="0"/>
              <a:t>elaksana</a:t>
            </a:r>
            <a:r>
              <a:rPr lang="en-US" sz="1000" dirty="0"/>
              <a:t>k</a:t>
            </a:r>
            <a:r>
              <a:rPr lang="id-ID" sz="1000" dirty="0" smtClean="0"/>
              <a:t>an konsultasi dan/atau pendampingan, termasuk pemberian rekomendasi;</a:t>
            </a:r>
            <a:r>
              <a:rPr lang="en-US" sz="1000" dirty="0" smtClean="0"/>
              <a:t> </a:t>
            </a:r>
            <a:r>
              <a:rPr lang="en-US" sz="1000" dirty="0" err="1" smtClean="0"/>
              <a:t>dan</a:t>
            </a:r>
            <a:endParaRPr lang="id-ID" sz="1000" dirty="0" smtClean="0"/>
          </a:p>
          <a:p>
            <a:pPr marL="174625" indent="-174625" eaLnBrk="1" hangingPunct="1">
              <a:buFont typeface="+mj-lt"/>
              <a:buAutoNum type="alphaLcPeriod" startAt="2"/>
              <a:defRPr/>
            </a:pPr>
            <a:r>
              <a:rPr lang="en-US" sz="1000" dirty="0" smtClean="0"/>
              <a:t>M</a:t>
            </a:r>
            <a:r>
              <a:rPr lang="id-ID" sz="1000" dirty="0" smtClean="0"/>
              <a:t>elaksana</a:t>
            </a:r>
            <a:r>
              <a:rPr lang="en-US" sz="1000" dirty="0" smtClean="0"/>
              <a:t>k</a:t>
            </a:r>
            <a:r>
              <a:rPr lang="id-ID" sz="1000" dirty="0" smtClean="0"/>
              <a:t>an fasilitasi pembinaan sumber daya manusia</a:t>
            </a:r>
            <a:r>
              <a:rPr lang="en-US" sz="1000" dirty="0" smtClean="0"/>
              <a:t>.</a:t>
            </a:r>
            <a:endParaRPr lang="id-ID" altLang="id-ID" sz="1000" dirty="0" smtClean="0"/>
          </a:p>
        </p:txBody>
      </p:sp>
      <p:sp>
        <p:nvSpPr>
          <p:cNvPr id="76805" name="Rectangle 1"/>
          <p:cNvSpPr>
            <a:spLocks noChangeArrowheads="1"/>
          </p:cNvSpPr>
          <p:nvPr/>
        </p:nvSpPr>
        <p:spPr bwMode="auto">
          <a:xfrm>
            <a:off x="3413125" y="1479550"/>
            <a:ext cx="3175000" cy="3324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altLang="id-ID" sz="1000" b="1" dirty="0" err="1" smtClean="0"/>
              <a:t>Fungsi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pelaksanaan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pengadaan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barang</a:t>
            </a:r>
            <a:r>
              <a:rPr lang="en-US" altLang="id-ID" sz="1000" b="1" dirty="0" smtClean="0"/>
              <a:t>/</a:t>
            </a:r>
            <a:r>
              <a:rPr lang="en-US" altLang="id-ID" sz="1000" b="1" dirty="0" err="1" smtClean="0"/>
              <a:t>jasa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pemerintah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melaksanakan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tugas</a:t>
            </a:r>
            <a:r>
              <a:rPr lang="en-US" altLang="id-ID" sz="1000" b="1" dirty="0" smtClean="0"/>
              <a:t> yang </a:t>
            </a:r>
            <a:r>
              <a:rPr lang="en-US" altLang="id-ID" sz="1000" b="1" dirty="0" err="1" smtClean="0"/>
              <a:t>meliputi</a:t>
            </a:r>
            <a:r>
              <a:rPr lang="en-US" altLang="id-ID" sz="1000" b="1" dirty="0" smtClean="0"/>
              <a:t> :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pemilihan penyedia barang/jasa melalui pelelangan, seleksi, penunjukan langsung dan/atau pengadaan langsung;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pemilihan penyedia barang/jasa melalui mekanisme kerjasama pemerintah dengan badan usaha;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pemilihan penyedia barang/jasa yang dananya bersumber dari pinjaman/hibah luar negeri;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pemilihan penyedia barang/jasa untuk masuk dalam katalog elektronik, sejak proses pra katalog elektronik sampai dengan proses pasca katalog elektronik, dalam rangka pelaksanaan katalog elektronik lokal; dan 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Perencanaan dan pelaksanaan kontrak pengadaan barang/jasa pemerintah bagi </a:t>
            </a:r>
            <a:r>
              <a:rPr lang="en-US" sz="1000" dirty="0" smtClean="0"/>
              <a:t>K/L/D/I</a:t>
            </a:r>
            <a:r>
              <a:rPr lang="id-ID" sz="1000" dirty="0" smtClean="0"/>
              <a:t> yang tidak memiliki sumberdaya manusia yang memiliki kompetensi yang dibutuhkan, dalam hal diminta oleh </a:t>
            </a:r>
            <a:r>
              <a:rPr lang="en-US" sz="1000" dirty="0" smtClean="0"/>
              <a:t>K/L/D/I</a:t>
            </a:r>
            <a:r>
              <a:rPr lang="id-ID" sz="1000" dirty="0" smtClean="0"/>
              <a:t> tersebut.</a:t>
            </a:r>
          </a:p>
        </p:txBody>
      </p:sp>
      <p:sp>
        <p:nvSpPr>
          <p:cNvPr id="76806" name="Rectangle 1"/>
          <p:cNvSpPr>
            <a:spLocks noChangeArrowheads="1"/>
          </p:cNvSpPr>
          <p:nvPr/>
        </p:nvSpPr>
        <p:spPr bwMode="auto">
          <a:xfrm>
            <a:off x="6659563" y="1479550"/>
            <a:ext cx="2376487" cy="3324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defRPr/>
            </a:pPr>
            <a:r>
              <a:rPr lang="en-US" altLang="id-ID" sz="1000" b="1" dirty="0" err="1" smtClean="0"/>
              <a:t>Fungsi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pengelola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sistem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informasi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pengadaan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barang</a:t>
            </a:r>
            <a:r>
              <a:rPr lang="en-US" altLang="id-ID" sz="1000" b="1" dirty="0" smtClean="0"/>
              <a:t>/</a:t>
            </a:r>
            <a:r>
              <a:rPr lang="en-US" altLang="id-ID" sz="1000" b="1" dirty="0" err="1" smtClean="0"/>
              <a:t>jasa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pemerintah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melaksanakan</a:t>
            </a:r>
            <a:r>
              <a:rPr lang="en-US" altLang="id-ID" sz="1000" b="1" dirty="0" smtClean="0"/>
              <a:t> </a:t>
            </a:r>
            <a:r>
              <a:rPr lang="en-US" altLang="id-ID" sz="1000" b="1" dirty="0" err="1" smtClean="0"/>
              <a:t>tugas</a:t>
            </a:r>
            <a:r>
              <a:rPr lang="en-US" altLang="id-ID" sz="1000" b="1" dirty="0" smtClean="0"/>
              <a:t> yang </a:t>
            </a:r>
            <a:r>
              <a:rPr lang="en-US" altLang="id-ID" sz="1000" b="1" dirty="0" err="1" smtClean="0"/>
              <a:t>meliputi</a:t>
            </a:r>
            <a:r>
              <a:rPr lang="en-US" altLang="id-ID" sz="1000" b="1" dirty="0" smtClean="0"/>
              <a:t> :</a:t>
            </a:r>
            <a:endParaRPr lang="id-ID" altLang="id-ID" sz="1000" b="1" dirty="0" smtClean="0"/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pengelolaan seluruh sistem informasi pengadaan barang/jasa pemerintah, termasuk SIRUP, SPSE, e-katalog, e-monev, SIKaP dan lain-lain;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pelayanan pengadaan barang/jasa pemerintah secara elektronik; 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Memandu pelaksanaan registrasi dan melaksanakan verifikasi pengguna seluruh sistem informasi pengadaan barang/jasa pemerintah;</a:t>
            </a:r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pengembangan sistem informasi yang dibutuhkan oleh UKPBJ</a:t>
            </a:r>
            <a:r>
              <a:rPr lang="en-US" sz="1000" dirty="0" smtClean="0"/>
              <a:t>; </a:t>
            </a:r>
            <a:r>
              <a:rPr lang="en-US" sz="1000" dirty="0" err="1" smtClean="0"/>
              <a:t>dan</a:t>
            </a:r>
            <a:endParaRPr lang="id-ID" sz="1000" dirty="0" smtClean="0"/>
          </a:p>
          <a:p>
            <a:pPr marL="174625" indent="-174625">
              <a:buFont typeface="+mj-lt"/>
              <a:buAutoNum type="alphaLcPeriod"/>
              <a:defRPr/>
            </a:pPr>
            <a:r>
              <a:rPr lang="id-ID" sz="1000" dirty="0" smtClean="0"/>
              <a:t>Melaksanakan fungsi informasi manajemen aset</a:t>
            </a:r>
            <a:r>
              <a:rPr lang="en-US" sz="1000" dirty="0" smtClean="0"/>
              <a:t>.</a:t>
            </a:r>
            <a:endParaRPr lang="id-ID" sz="1000" dirty="0" smtClean="0"/>
          </a:p>
        </p:txBody>
      </p:sp>
      <p:sp>
        <p:nvSpPr>
          <p:cNvPr id="101383" name="Rectangle 1"/>
          <p:cNvSpPr>
            <a:spLocks noChangeArrowheads="1"/>
          </p:cNvSpPr>
          <p:nvPr/>
        </p:nvSpPr>
        <p:spPr bwMode="auto">
          <a:xfrm>
            <a:off x="107950" y="1173163"/>
            <a:ext cx="89281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200" i="1"/>
              <a:t>Sebagai Pusat Keunggulan (Center Of Excellence) PBJP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 txBox="1">
            <a:spLocks/>
          </p:cNvSpPr>
          <p:nvPr/>
        </p:nvSpPr>
        <p:spPr bwMode="auto">
          <a:xfrm>
            <a:off x="1989138" y="65088"/>
            <a:ext cx="711993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TIP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LOGI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UKPBJ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DI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 PEMERINTAH DAERAH</a:t>
            </a:r>
            <a:endParaRPr lang="en-US" altLang="id-ID" sz="22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9388" y="1828800"/>
            <a:ext cx="2411412" cy="6286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b="1" dirty="0">
                <a:solidFill>
                  <a:prstClr val="black"/>
                </a:solidFill>
              </a:rPr>
              <a:t>KELAS </a:t>
            </a:r>
            <a:r>
              <a:rPr lang="en-US" sz="2000" b="1" dirty="0">
                <a:solidFill>
                  <a:prstClr val="black"/>
                </a:solidFill>
              </a:rPr>
              <a:t>A SKOR </a:t>
            </a:r>
            <a:r>
              <a:rPr lang="id-ID" sz="2000" b="1" dirty="0">
                <a:solidFill>
                  <a:prstClr val="black"/>
                </a:solidFill>
                <a:sym typeface="Wingdings" pitchFamily="2" charset="2"/>
              </a:rPr>
              <a:t>&gt;</a:t>
            </a:r>
            <a:r>
              <a:rPr lang="en-US" sz="2000" b="1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id-ID" sz="2000" b="1" dirty="0">
                <a:solidFill>
                  <a:prstClr val="black"/>
                </a:solidFill>
                <a:sym typeface="Wingdings" pitchFamily="2" charset="2"/>
              </a:rPr>
              <a:t>800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9388" y="2457450"/>
            <a:ext cx="2411412" cy="6286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b="1" dirty="0">
                <a:solidFill>
                  <a:prstClr val="black"/>
                </a:solidFill>
              </a:rPr>
              <a:t>KELAS</a:t>
            </a:r>
            <a:r>
              <a:rPr lang="en-US" sz="2000" b="1" dirty="0">
                <a:solidFill>
                  <a:prstClr val="black"/>
                </a:solidFill>
              </a:rPr>
              <a:t> B SKOR ≤ </a:t>
            </a:r>
            <a:r>
              <a:rPr lang="id-ID" sz="2000" b="1" dirty="0">
                <a:solidFill>
                  <a:prstClr val="black"/>
                </a:solidFill>
                <a:sym typeface="Wingdings" pitchFamily="2" charset="2"/>
              </a:rPr>
              <a:t>800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0" y="1347788"/>
            <a:ext cx="2819400" cy="628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prstClr val="black"/>
                </a:solidFill>
              </a:rPr>
              <a:t>PROVINSI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0" y="3086100"/>
            <a:ext cx="2819400" cy="628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prstClr val="black"/>
                </a:solidFill>
              </a:rPr>
              <a:t>KABUPATEN/KOTA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4600" y="1143000"/>
            <a:ext cx="2819400" cy="6286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b="1" dirty="0">
                <a:solidFill>
                  <a:prstClr val="black"/>
                </a:solidFill>
              </a:rPr>
              <a:t>KELAS</a:t>
            </a:r>
            <a:r>
              <a:rPr lang="en-US" sz="2000" b="1" dirty="0">
                <a:solidFill>
                  <a:prstClr val="black"/>
                </a:solidFill>
              </a:rPr>
              <a:t> A </a:t>
            </a:r>
            <a:r>
              <a:rPr lang="en-US" sz="2000" b="1" dirty="0">
                <a:solidFill>
                  <a:prstClr val="black"/>
                </a:solidFill>
                <a:sym typeface="Wingdings" pitchFamily="2" charset="2"/>
              </a:rPr>
              <a:t> BIRO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24600" y="1885950"/>
            <a:ext cx="281940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b="1" dirty="0">
                <a:solidFill>
                  <a:prstClr val="black"/>
                </a:solidFill>
              </a:rPr>
              <a:t>KELAS</a:t>
            </a:r>
            <a:r>
              <a:rPr lang="en-US" sz="2000" b="1" dirty="0">
                <a:solidFill>
                  <a:prstClr val="black"/>
                </a:solidFill>
              </a:rPr>
              <a:t> B </a:t>
            </a:r>
            <a:r>
              <a:rPr lang="en-US" sz="2000" b="1" dirty="0">
                <a:solidFill>
                  <a:prstClr val="black"/>
                </a:solidFill>
                <a:sym typeface="Wingdings" pitchFamily="2" charset="2"/>
              </a:rPr>
              <a:t> BAGIAN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24600" y="2857500"/>
            <a:ext cx="2819400" cy="6286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b="1" dirty="0">
                <a:solidFill>
                  <a:prstClr val="black"/>
                </a:solidFill>
              </a:rPr>
              <a:t>KELAS </a:t>
            </a:r>
            <a:r>
              <a:rPr lang="en-US" sz="2000" b="1" dirty="0">
                <a:solidFill>
                  <a:prstClr val="black"/>
                </a:solidFill>
              </a:rPr>
              <a:t>A </a:t>
            </a:r>
            <a:r>
              <a:rPr lang="en-US" sz="2000" b="1" dirty="0">
                <a:solidFill>
                  <a:prstClr val="black"/>
                </a:solidFill>
                <a:sym typeface="Wingdings" pitchFamily="2" charset="2"/>
              </a:rPr>
              <a:t> BAGIAN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24600" y="3600450"/>
            <a:ext cx="2819400" cy="62865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2000" b="1" dirty="0">
                <a:solidFill>
                  <a:prstClr val="black"/>
                </a:solidFill>
              </a:rPr>
              <a:t>KELAS</a:t>
            </a:r>
            <a:r>
              <a:rPr lang="en-US" sz="2000" b="1" dirty="0">
                <a:solidFill>
                  <a:prstClr val="black"/>
                </a:solidFill>
              </a:rPr>
              <a:t> B </a:t>
            </a:r>
            <a:r>
              <a:rPr lang="en-US" sz="2000" b="1" dirty="0">
                <a:solidFill>
                  <a:prstClr val="black"/>
                </a:solidFill>
                <a:sym typeface="Wingdings" pitchFamily="2" charset="2"/>
              </a:rPr>
              <a:t> SUBBAGIAN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787400"/>
            <a:ext cx="2771775" cy="2714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400" b="1" dirty="0">
                <a:solidFill>
                  <a:prstClr val="white"/>
                </a:solidFill>
              </a:rPr>
              <a:t>Penilaian Skor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71775" y="787400"/>
            <a:ext cx="3240088" cy="2714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400" b="1" dirty="0">
                <a:solidFill>
                  <a:prstClr val="white"/>
                </a:solidFill>
              </a:rPr>
              <a:t>Pembagian Wilayah Administratif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02338" y="787400"/>
            <a:ext cx="3141662" cy="2714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400" b="1" dirty="0">
                <a:solidFill>
                  <a:prstClr val="white"/>
                </a:solidFill>
              </a:rPr>
              <a:t>Penempatan U</a:t>
            </a:r>
            <a:r>
              <a:rPr lang="en-US" sz="1400" b="1" dirty="0">
                <a:solidFill>
                  <a:prstClr val="white"/>
                </a:solidFill>
              </a:rPr>
              <a:t>KPBJ</a:t>
            </a:r>
            <a:r>
              <a:rPr lang="id-ID" sz="1400" b="1" dirty="0">
                <a:solidFill>
                  <a:prstClr val="white"/>
                </a:solidFill>
              </a:rPr>
              <a:t> pada Sekda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484438" y="2457450"/>
            <a:ext cx="19732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3"/>
          </p:cNvCxnSpPr>
          <p:nvPr/>
        </p:nvCxnSpPr>
        <p:spPr>
          <a:xfrm>
            <a:off x="5867400" y="1662113"/>
            <a:ext cx="1444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11863" y="1457325"/>
            <a:ext cx="0" cy="8239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11863" y="2281238"/>
            <a:ext cx="3127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02338" y="1457325"/>
            <a:ext cx="3127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67400" y="3435350"/>
            <a:ext cx="146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13450" y="3148013"/>
            <a:ext cx="0" cy="823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013450" y="3971925"/>
            <a:ext cx="3111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03925" y="3148013"/>
            <a:ext cx="3111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4" idx="2"/>
          </p:cNvCxnSpPr>
          <p:nvPr/>
        </p:nvCxnSpPr>
        <p:spPr>
          <a:xfrm flipV="1">
            <a:off x="4457700" y="1976438"/>
            <a:ext cx="0" cy="481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457700" y="2457450"/>
            <a:ext cx="0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33" name="TextBox 28"/>
          <p:cNvSpPr txBox="1">
            <a:spLocks noChangeArrowheads="1"/>
          </p:cNvSpPr>
          <p:nvPr/>
        </p:nvSpPr>
        <p:spPr bwMode="auto">
          <a:xfrm>
            <a:off x="96838" y="4413250"/>
            <a:ext cx="2493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en-US" altLang="id-ID" sz="1200">
                <a:solidFill>
                  <a:srgbClr val="000000"/>
                </a:solidFill>
              </a:rPr>
              <a:t>Draft Revisi Permendagri 99/2014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 txBox="1">
            <a:spLocks/>
          </p:cNvSpPr>
          <p:nvPr/>
        </p:nvSpPr>
        <p:spPr bwMode="auto">
          <a:xfrm>
            <a:off x="2051050" y="38100"/>
            <a:ext cx="70469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BAGAN STRUKTUR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 UKPBJ </a:t>
            </a:r>
          </a:p>
          <a:p>
            <a:pPr algn="r" eaLnBrk="1" hangingPunct="1"/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(CONTOH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 BIRO PBJ 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DI PEM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ERINTAH PROVINSI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id-ID" sz="22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4"/>
          <a:srcRect l="23808" t="33642" r="23081" b="3412"/>
          <a:stretch/>
        </p:blipFill>
        <p:spPr bwMode="auto">
          <a:xfrm>
            <a:off x="515938" y="792163"/>
            <a:ext cx="8128000" cy="3978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1275" y="4227513"/>
            <a:ext cx="5292725" cy="6842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4451" name="Title 1"/>
          <p:cNvSpPr txBox="1">
            <a:spLocks/>
          </p:cNvSpPr>
          <p:nvPr/>
        </p:nvSpPr>
        <p:spPr bwMode="auto">
          <a:xfrm>
            <a:off x="2051050" y="50800"/>
            <a:ext cx="71199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HUBUNGAN UKPBJ DENGAN P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ARA PIHAK PBJP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03350" y="636588"/>
            <a:ext cx="6480175" cy="79216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3768" y="663330"/>
            <a:ext cx="1783641" cy="3615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00" b="1" dirty="0">
                <a:solidFill>
                  <a:prstClr val="black"/>
                </a:solidFill>
                <a:latin typeface="Arial Narrow" pitchFamily="34" charset="0"/>
              </a:rPr>
              <a:t>PIMPINAN K/L/PEMDA/I</a:t>
            </a:r>
            <a:endParaRPr lang="id-ID" sz="13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950" y="1103313"/>
            <a:ext cx="2997200" cy="2520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3893" y="1689451"/>
            <a:ext cx="1355477" cy="4870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82550" indent="-82550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d-ID" sz="1400" b="1" dirty="0">
                <a:solidFill>
                  <a:prstClr val="black"/>
                </a:solidFill>
                <a:latin typeface="Arial Narrow" pitchFamily="34" charset="0"/>
              </a:rPr>
              <a:t>Tim Teknis</a:t>
            </a:r>
          </a:p>
          <a:p>
            <a:pPr marL="82550" indent="-82550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d-ID" sz="1400" b="1" dirty="0">
                <a:solidFill>
                  <a:prstClr val="black"/>
                </a:solidFill>
                <a:latin typeface="Arial Narrow" pitchFamily="34" charset="0"/>
              </a:rPr>
              <a:t>Tim Ahli/Juri</a:t>
            </a:r>
            <a:endParaRPr lang="id-ID" sz="14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39293" y="1707656"/>
            <a:ext cx="1783641" cy="6495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srgbClr val="C00000"/>
                </a:solidFill>
                <a:latin typeface="Arial Narrow" pitchFamily="34" charset="0"/>
              </a:rPr>
              <a:t>Pejabat Pembuat Komitmen (PPK)</a:t>
            </a:r>
            <a:endParaRPr lang="id-ID" sz="1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35896" y="3020844"/>
            <a:ext cx="1512168" cy="4870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prstClr val="black"/>
                </a:solidFill>
                <a:latin typeface="Arial Narrow" pitchFamily="34" charset="0"/>
              </a:rPr>
              <a:t>Pejabat Pengadaan</a:t>
            </a:r>
            <a:r>
              <a:rPr lang="en-US" sz="1400" b="1" dirty="0">
                <a:solidFill>
                  <a:prstClr val="black"/>
                </a:solidFill>
                <a:latin typeface="Arial Narrow" pitchFamily="34" charset="0"/>
              </a:rPr>
              <a:t> (PP)</a:t>
            </a:r>
            <a:endParaRPr lang="id-ID" sz="14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94937" y="1689452"/>
            <a:ext cx="2041560" cy="6495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srgbClr val="C00000"/>
                </a:solidFill>
                <a:latin typeface="Arial Narrow" pitchFamily="34" charset="0"/>
              </a:rPr>
              <a:t>Panitia/Pejabat Penerima Hasil Pekerjaan (PPHP)</a:t>
            </a:r>
            <a:endParaRPr lang="id-ID" sz="1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07050" y="1287463"/>
            <a:ext cx="0" cy="2762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34150" y="2357438"/>
            <a:ext cx="0" cy="147637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79863" y="1492250"/>
            <a:ext cx="4264025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79863" y="1497013"/>
            <a:ext cx="0" cy="211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40425" y="1492250"/>
            <a:ext cx="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243888" y="1492250"/>
            <a:ext cx="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03800" y="1497013"/>
            <a:ext cx="0" cy="150653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593138" y="2338388"/>
            <a:ext cx="0" cy="145891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>
            <a:off x="3995738" y="4503738"/>
            <a:ext cx="720725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>
            <a:off x="3995738" y="4772025"/>
            <a:ext cx="720725" cy="0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79" name="TextBox 81"/>
          <p:cNvSpPr txBox="1">
            <a:spLocks noChangeArrowheads="1"/>
          </p:cNvSpPr>
          <p:nvPr/>
        </p:nvSpPr>
        <p:spPr bwMode="auto">
          <a:xfrm>
            <a:off x="4700588" y="4291013"/>
            <a:ext cx="1600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id-ID" sz="1400">
                <a:solidFill>
                  <a:srgbClr val="000000"/>
                </a:solidFill>
                <a:cs typeface="Arial" panose="020B0604020202020204" pitchFamily="34" charset="0"/>
              </a:rPr>
              <a:t>membentuk</a:t>
            </a:r>
            <a:endParaRPr lang="id-ID" altLang="id-ID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4480" name="TextBox 81"/>
          <p:cNvSpPr txBox="1">
            <a:spLocks noChangeArrowheads="1"/>
          </p:cNvSpPr>
          <p:nvPr/>
        </p:nvSpPr>
        <p:spPr bwMode="auto">
          <a:xfrm>
            <a:off x="4700588" y="4579938"/>
            <a:ext cx="1600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id-ID" sz="1400">
                <a:solidFill>
                  <a:srgbClr val="000000"/>
                </a:solidFill>
                <a:cs typeface="Arial" panose="020B0604020202020204" pitchFamily="34" charset="0"/>
              </a:rPr>
              <a:t>menetapkan</a:t>
            </a:r>
            <a:endParaRPr lang="id-ID" altLang="id-ID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940425" y="4503738"/>
            <a:ext cx="719138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5940425" y="4772025"/>
            <a:ext cx="719138" cy="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483" name="TextBox 81"/>
          <p:cNvSpPr txBox="1">
            <a:spLocks noChangeArrowheads="1"/>
          </p:cNvSpPr>
          <p:nvPr/>
        </p:nvSpPr>
        <p:spPr bwMode="auto">
          <a:xfrm>
            <a:off x="6659563" y="4291013"/>
            <a:ext cx="1600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id-ID" altLang="id-ID" sz="1400">
                <a:solidFill>
                  <a:srgbClr val="000000"/>
                </a:solidFill>
                <a:cs typeface="Arial" panose="020B0604020202020204" pitchFamily="34" charset="0"/>
              </a:rPr>
              <a:t>memilih</a:t>
            </a:r>
          </a:p>
        </p:txBody>
      </p:sp>
      <p:sp>
        <p:nvSpPr>
          <p:cNvPr id="104484" name="TextBox 81"/>
          <p:cNvSpPr txBox="1">
            <a:spLocks noChangeArrowheads="1"/>
          </p:cNvSpPr>
          <p:nvPr/>
        </p:nvSpPr>
        <p:spPr bwMode="auto">
          <a:xfrm>
            <a:off x="6659563" y="4579938"/>
            <a:ext cx="1600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id-ID" altLang="id-ID" sz="1400">
                <a:solidFill>
                  <a:srgbClr val="000000"/>
                </a:solidFill>
                <a:cs typeface="Arial" panose="020B0604020202020204" pitchFamily="34" charset="0"/>
              </a:rPr>
              <a:t>menyerahkan</a:t>
            </a:r>
          </a:p>
        </p:txBody>
      </p:sp>
      <p:sp>
        <p:nvSpPr>
          <p:cNvPr id="31" name="Rounded Rectangle 30">
            <a:hlinkClick r:id="rId4" action="ppaction://hlinksldjump"/>
          </p:cNvPr>
          <p:cNvSpPr/>
          <p:nvPr/>
        </p:nvSpPr>
        <p:spPr>
          <a:xfrm>
            <a:off x="4716022" y="1025146"/>
            <a:ext cx="1783641" cy="3615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700" b="1" dirty="0">
                <a:solidFill>
                  <a:srgbClr val="C00000"/>
                </a:solidFill>
                <a:latin typeface="Arial Narrow" pitchFamily="34" charset="0"/>
              </a:rPr>
              <a:t>PA/KPA</a:t>
            </a:r>
            <a:endParaRPr lang="id-ID" sz="17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cxnSp>
        <p:nvCxnSpPr>
          <p:cNvPr id="32" name="Elbow Connector 31"/>
          <p:cNvCxnSpPr/>
          <p:nvPr/>
        </p:nvCxnSpPr>
        <p:spPr>
          <a:xfrm>
            <a:off x="4267200" y="844550"/>
            <a:ext cx="449263" cy="361950"/>
          </a:xfrm>
          <a:prstGeom prst="bentConnector3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107629" y="1103962"/>
            <a:ext cx="2996610" cy="3615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prstClr val="black"/>
                </a:solidFill>
                <a:latin typeface="Arial Narrow" pitchFamily="34" charset="0"/>
              </a:rPr>
              <a:t>UKPBJ</a:t>
            </a:r>
            <a:endParaRPr lang="id-ID" sz="1600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34" name="Elbow Connector 33"/>
          <p:cNvCxnSpPr/>
          <p:nvPr/>
        </p:nvCxnSpPr>
        <p:spPr>
          <a:xfrm flipV="1">
            <a:off x="3105150" y="1319213"/>
            <a:ext cx="1611313" cy="857250"/>
          </a:xfrm>
          <a:prstGeom prst="bentConnector3">
            <a:avLst>
              <a:gd name="adj1" fmla="val 23030"/>
            </a:avLst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 bwMode="auto">
          <a:xfrm>
            <a:off x="7524750" y="4503738"/>
            <a:ext cx="719138" cy="0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4494" name="TextBox 81"/>
          <p:cNvSpPr txBox="1">
            <a:spLocks noChangeArrowheads="1"/>
          </p:cNvSpPr>
          <p:nvPr/>
        </p:nvSpPr>
        <p:spPr bwMode="auto">
          <a:xfrm>
            <a:off x="8243888" y="4362450"/>
            <a:ext cx="16002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id-ID" altLang="id-ID" sz="1400">
                <a:solidFill>
                  <a:srgbClr val="000000"/>
                </a:solidFill>
                <a:cs typeface="Arial" panose="020B0604020202020204" pitchFamily="34" charset="0"/>
              </a:rPr>
              <a:t>mem</a:t>
            </a:r>
            <a:r>
              <a:rPr lang="en-US" altLang="id-ID" sz="1400">
                <a:solidFill>
                  <a:srgbClr val="000000"/>
                </a:solidFill>
                <a:cs typeface="Arial" panose="020B0604020202020204" pitchFamily="34" charset="0"/>
              </a:rPr>
              <a:t>bina</a:t>
            </a:r>
            <a:endParaRPr lang="id-ID" altLang="id-ID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7" name="Elbow Connector 36"/>
          <p:cNvCxnSpPr/>
          <p:nvPr/>
        </p:nvCxnSpPr>
        <p:spPr>
          <a:xfrm flipV="1">
            <a:off x="3079750" y="2357438"/>
            <a:ext cx="2951163" cy="358775"/>
          </a:xfrm>
          <a:prstGeom prst="bentConnector2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flipV="1">
            <a:off x="4937125" y="2338388"/>
            <a:ext cx="3078163" cy="377825"/>
          </a:xfrm>
          <a:prstGeom prst="bentConnector2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3079750" y="2932113"/>
            <a:ext cx="1997075" cy="969962"/>
          </a:xfrm>
          <a:prstGeom prst="bentConnector3">
            <a:avLst>
              <a:gd name="adj1" fmla="val 20988"/>
            </a:avLst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endCxn id="8" idx="0"/>
          </p:cNvCxnSpPr>
          <p:nvPr/>
        </p:nvCxnSpPr>
        <p:spPr>
          <a:xfrm rot="10800000" flipV="1">
            <a:off x="1606550" y="844550"/>
            <a:ext cx="877888" cy="258763"/>
          </a:xfrm>
          <a:prstGeom prst="bentConnector2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 rot="5400000">
            <a:off x="2466975" y="1638300"/>
            <a:ext cx="1520825" cy="295275"/>
          </a:xfrm>
          <a:prstGeom prst="bentConnector2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8" idx="2"/>
          </p:cNvCxnSpPr>
          <p:nvPr/>
        </p:nvCxnSpPr>
        <p:spPr>
          <a:xfrm rot="16200000" flipH="1">
            <a:off x="3111500" y="2119313"/>
            <a:ext cx="460375" cy="3470275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16200000" flipH="1">
            <a:off x="5095081" y="3317082"/>
            <a:ext cx="569913" cy="463550"/>
          </a:xfrm>
          <a:prstGeom prst="bentConnector3">
            <a:avLst>
              <a:gd name="adj1" fmla="val -3017"/>
            </a:avLst>
          </a:prstGeom>
          <a:ln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076056" y="3834455"/>
            <a:ext cx="3714776" cy="3214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prstClr val="white"/>
                </a:solidFill>
              </a:rPr>
              <a:t>Penyedia Barang/Jasa</a:t>
            </a:r>
          </a:p>
        </p:txBody>
      </p:sp>
      <p:pic>
        <p:nvPicPr>
          <p:cNvPr id="80954" name="Picture 58"/>
          <p:cNvPicPr>
            <a:picLocks noChangeAspect="1" noChangeArrowheads="1"/>
          </p:cNvPicPr>
          <p:nvPr/>
        </p:nvPicPr>
        <p:blipFill rotWithShape="1">
          <a:blip r:embed="rId5"/>
          <a:srcRect l="21017" t="22801" r="20291" b="8061"/>
          <a:stretch/>
        </p:blipFill>
        <p:spPr bwMode="auto">
          <a:xfrm>
            <a:off x="146050" y="1541463"/>
            <a:ext cx="2913063" cy="2017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 eaLnBrk="1" hangingPunct="1"/>
            <a:r>
              <a:rPr lang="en-US" altLang="id-ID" sz="2200" b="1" smtClean="0"/>
              <a:t>TANTANGAN </a:t>
            </a:r>
            <a:r>
              <a:rPr lang="id-ID" altLang="id-ID" sz="2200" b="1" smtClean="0"/>
              <a:t>UKPBJ</a:t>
            </a:r>
            <a:endParaRPr lang="en-US" altLang="id-ID" sz="2200" b="1" smtClean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0825" y="793750"/>
            <a:ext cx="8642350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just" eaLnBrk="1" hangingPunct="1"/>
            <a:r>
              <a:rPr lang="en-US" altLang="id-ID" sz="1600">
                <a:latin typeface="Calibri" panose="020F0502020204030204" pitchFamily="34" charset="0"/>
              </a:rPr>
              <a:t>Mendorong peningkatan </a:t>
            </a:r>
            <a:r>
              <a:rPr lang="en-US" altLang="id-ID" sz="1600" b="1">
                <a:latin typeface="Calibri" panose="020F0502020204030204" pitchFamily="34" charset="0"/>
              </a:rPr>
              <a:t>EFEKTIFITAS</a:t>
            </a:r>
            <a:r>
              <a:rPr lang="en-US" altLang="id-ID" sz="1600">
                <a:latin typeface="Calibri" panose="020F0502020204030204" pitchFamily="34" charset="0"/>
              </a:rPr>
              <a:t> dan </a:t>
            </a:r>
            <a:r>
              <a:rPr lang="en-US" altLang="id-ID" sz="1600" b="1">
                <a:latin typeface="Calibri" panose="020F0502020204030204" pitchFamily="34" charset="0"/>
              </a:rPr>
              <a:t>EFISIENSI</a:t>
            </a:r>
            <a:r>
              <a:rPr lang="en-US" altLang="id-ID" sz="1600">
                <a:latin typeface="Calibri" panose="020F0502020204030204" pitchFamily="34" charset="0"/>
              </a:rPr>
              <a:t> penggunaan anggaran belanja negara/daerah melalui proses pengadaan barang/jasa pemerintah yang transparan, adil/tidak diskriminatif, dan akuntabel.</a:t>
            </a:r>
          </a:p>
        </p:txBody>
      </p:sp>
      <p:pic>
        <p:nvPicPr>
          <p:cNvPr id="1054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t="22375" r="25706" b="38812"/>
          <a:stretch>
            <a:fillRect/>
          </a:stretch>
        </p:blipFill>
        <p:spPr bwMode="auto">
          <a:xfrm>
            <a:off x="250825" y="1995488"/>
            <a:ext cx="86423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825" y="1657350"/>
            <a:ext cx="86423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latin typeface="+mn-lt"/>
              </a:rPr>
              <a:t>Trend </a:t>
            </a:r>
            <a:r>
              <a:rPr lang="en-US" sz="1600" b="1" dirty="0" err="1">
                <a:latin typeface="+mn-lt"/>
              </a:rPr>
              <a:t>Efisiensi</a:t>
            </a:r>
            <a:endParaRPr lang="en-US" sz="16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25" y="3906838"/>
            <a:ext cx="86423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 err="1">
                <a:latin typeface="+mn-lt"/>
              </a:rPr>
              <a:t>Persentase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dihasilkan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dengan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membandingkan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nilai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hasil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lelang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dengan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pagu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lelang</a:t>
            </a:r>
            <a:endParaRPr lang="en-US" sz="1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063" y="4238625"/>
            <a:ext cx="8647112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atin typeface="+mn-lt"/>
              </a:rPr>
              <a:t>UKPBJ SEBAGAI </a:t>
            </a:r>
            <a:r>
              <a:rPr lang="en-US" sz="2400" b="1" i="1" dirty="0">
                <a:latin typeface="+mn-lt"/>
              </a:rPr>
              <a:t>PROFIT CENTER</a:t>
            </a:r>
            <a:r>
              <a:rPr lang="en-US" sz="2400" b="1" dirty="0">
                <a:latin typeface="+mn-lt"/>
              </a:rPr>
              <a:t> BUKAN SEBAGAI </a:t>
            </a:r>
            <a:r>
              <a:rPr lang="en-US" sz="2400" b="1" i="1" dirty="0">
                <a:latin typeface="+mn-lt"/>
              </a:rPr>
              <a:t>COST CENTER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/>
            <a:r>
              <a:rPr lang="en-US" altLang="id-ID" sz="2200" b="1" smtClean="0"/>
              <a:t>PENGUKURAN TINGKAT KEMATANGAN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7154" y="3543149"/>
            <a:ext cx="1086807" cy="1086807"/>
            <a:chOff x="5742442" y="2793948"/>
            <a:chExt cx="2667000" cy="2667000"/>
          </a:xfrm>
          <a:solidFill>
            <a:schemeClr val="accent1">
              <a:lumMod val="75000"/>
            </a:schemeClr>
          </a:solidFill>
        </p:grpSpPr>
        <p:sp>
          <p:nvSpPr>
            <p:cNvPr id="4" name="Freeform 239"/>
            <p:cNvSpPr>
              <a:spLocks noEditPoints="1"/>
            </p:cNvSpPr>
            <p:nvPr/>
          </p:nvSpPr>
          <p:spPr bwMode="auto">
            <a:xfrm flipV="1">
              <a:off x="5742442" y="2793948"/>
              <a:ext cx="2667000" cy="2667000"/>
            </a:xfrm>
            <a:custGeom>
              <a:avLst/>
              <a:gdLst>
                <a:gd name="T0" fmla="*/ 2116 w 2116"/>
                <a:gd name="T1" fmla="*/ 1052 h 2116"/>
                <a:gd name="T2" fmla="*/ 1925 w 2116"/>
                <a:gd name="T3" fmla="*/ 883 h 2116"/>
                <a:gd name="T4" fmla="*/ 2038 w 2116"/>
                <a:gd name="T5" fmla="*/ 652 h 2116"/>
                <a:gd name="T6" fmla="*/ 1795 w 2116"/>
                <a:gd name="T7" fmla="*/ 570 h 2116"/>
                <a:gd name="T8" fmla="*/ 1802 w 2116"/>
                <a:gd name="T9" fmla="*/ 305 h 2116"/>
                <a:gd name="T10" fmla="*/ 1548 w 2116"/>
                <a:gd name="T11" fmla="*/ 321 h 2116"/>
                <a:gd name="T12" fmla="*/ 1464 w 2116"/>
                <a:gd name="T13" fmla="*/ 80 h 2116"/>
                <a:gd name="T14" fmla="*/ 1234 w 2116"/>
                <a:gd name="T15" fmla="*/ 191 h 2116"/>
                <a:gd name="T16" fmla="*/ 1052 w 2116"/>
                <a:gd name="T17" fmla="*/ 0 h 2116"/>
                <a:gd name="T18" fmla="*/ 884 w 2116"/>
                <a:gd name="T19" fmla="*/ 191 h 2116"/>
                <a:gd name="T20" fmla="*/ 653 w 2116"/>
                <a:gd name="T21" fmla="*/ 78 h 2116"/>
                <a:gd name="T22" fmla="*/ 570 w 2116"/>
                <a:gd name="T23" fmla="*/ 321 h 2116"/>
                <a:gd name="T24" fmla="*/ 305 w 2116"/>
                <a:gd name="T25" fmla="*/ 314 h 2116"/>
                <a:gd name="T26" fmla="*/ 322 w 2116"/>
                <a:gd name="T27" fmla="*/ 568 h 2116"/>
                <a:gd name="T28" fmla="*/ 81 w 2116"/>
                <a:gd name="T29" fmla="*/ 652 h 2116"/>
                <a:gd name="T30" fmla="*/ 192 w 2116"/>
                <a:gd name="T31" fmla="*/ 882 h 2116"/>
                <a:gd name="T32" fmla="*/ 0 w 2116"/>
                <a:gd name="T33" fmla="*/ 1064 h 2116"/>
                <a:gd name="T34" fmla="*/ 191 w 2116"/>
                <a:gd name="T35" fmla="*/ 1233 h 2116"/>
                <a:gd name="T36" fmla="*/ 78 w 2116"/>
                <a:gd name="T37" fmla="*/ 1463 h 2116"/>
                <a:gd name="T38" fmla="*/ 321 w 2116"/>
                <a:gd name="T39" fmla="*/ 1546 h 2116"/>
                <a:gd name="T40" fmla="*/ 314 w 2116"/>
                <a:gd name="T41" fmla="*/ 1811 h 2116"/>
                <a:gd name="T42" fmla="*/ 569 w 2116"/>
                <a:gd name="T43" fmla="*/ 1794 h 2116"/>
                <a:gd name="T44" fmla="*/ 653 w 2116"/>
                <a:gd name="T45" fmla="*/ 2035 h 2116"/>
                <a:gd name="T46" fmla="*/ 882 w 2116"/>
                <a:gd name="T47" fmla="*/ 1925 h 2116"/>
                <a:gd name="T48" fmla="*/ 1064 w 2116"/>
                <a:gd name="T49" fmla="*/ 2116 h 2116"/>
                <a:gd name="T50" fmla="*/ 1233 w 2116"/>
                <a:gd name="T51" fmla="*/ 1925 h 2116"/>
                <a:gd name="T52" fmla="*/ 1464 w 2116"/>
                <a:gd name="T53" fmla="*/ 2038 h 2116"/>
                <a:gd name="T54" fmla="*/ 1546 w 2116"/>
                <a:gd name="T55" fmla="*/ 1795 h 2116"/>
                <a:gd name="T56" fmla="*/ 1811 w 2116"/>
                <a:gd name="T57" fmla="*/ 1802 h 2116"/>
                <a:gd name="T58" fmla="*/ 1795 w 2116"/>
                <a:gd name="T59" fmla="*/ 1547 h 2116"/>
                <a:gd name="T60" fmla="*/ 2036 w 2116"/>
                <a:gd name="T61" fmla="*/ 1463 h 2116"/>
                <a:gd name="T62" fmla="*/ 1925 w 2116"/>
                <a:gd name="T63" fmla="*/ 1234 h 2116"/>
                <a:gd name="T64" fmla="*/ 1358 w 2116"/>
                <a:gd name="T65" fmla="*/ 1669 h 2116"/>
                <a:gd name="T66" fmla="*/ 759 w 2116"/>
                <a:gd name="T67" fmla="*/ 447 h 2116"/>
                <a:gd name="T68" fmla="*/ 1358 w 2116"/>
                <a:gd name="T69" fmla="*/ 1669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6" h="2116">
                  <a:moveTo>
                    <a:pt x="1941" y="1111"/>
                  </a:moveTo>
                  <a:cubicBezTo>
                    <a:pt x="2116" y="1052"/>
                    <a:pt x="2116" y="1052"/>
                    <a:pt x="2116" y="1052"/>
                  </a:cubicBezTo>
                  <a:cubicBezTo>
                    <a:pt x="2107" y="917"/>
                    <a:pt x="2107" y="917"/>
                    <a:pt x="2107" y="917"/>
                  </a:cubicBezTo>
                  <a:cubicBezTo>
                    <a:pt x="1925" y="883"/>
                    <a:pt x="1925" y="883"/>
                    <a:pt x="1925" y="883"/>
                  </a:cubicBezTo>
                  <a:cubicBezTo>
                    <a:pt x="1918" y="847"/>
                    <a:pt x="1908" y="810"/>
                    <a:pt x="1896" y="774"/>
                  </a:cubicBezTo>
                  <a:cubicBezTo>
                    <a:pt x="2038" y="652"/>
                    <a:pt x="2038" y="652"/>
                    <a:pt x="2038" y="652"/>
                  </a:cubicBezTo>
                  <a:cubicBezTo>
                    <a:pt x="1979" y="532"/>
                    <a:pt x="1979" y="532"/>
                    <a:pt x="1979" y="532"/>
                  </a:cubicBezTo>
                  <a:cubicBezTo>
                    <a:pt x="1795" y="570"/>
                    <a:pt x="1795" y="570"/>
                    <a:pt x="1795" y="570"/>
                  </a:cubicBezTo>
                  <a:cubicBezTo>
                    <a:pt x="1772" y="535"/>
                    <a:pt x="1747" y="502"/>
                    <a:pt x="1720" y="471"/>
                  </a:cubicBezTo>
                  <a:cubicBezTo>
                    <a:pt x="1802" y="305"/>
                    <a:pt x="1802" y="305"/>
                    <a:pt x="1802" y="305"/>
                  </a:cubicBezTo>
                  <a:cubicBezTo>
                    <a:pt x="1700" y="217"/>
                    <a:pt x="1700" y="217"/>
                    <a:pt x="1700" y="217"/>
                  </a:cubicBezTo>
                  <a:cubicBezTo>
                    <a:pt x="1548" y="321"/>
                    <a:pt x="1548" y="321"/>
                    <a:pt x="1548" y="321"/>
                  </a:cubicBezTo>
                  <a:cubicBezTo>
                    <a:pt x="1516" y="301"/>
                    <a:pt x="1483" y="282"/>
                    <a:pt x="1450" y="265"/>
                  </a:cubicBezTo>
                  <a:cubicBezTo>
                    <a:pt x="1464" y="80"/>
                    <a:pt x="1464" y="80"/>
                    <a:pt x="1464" y="80"/>
                  </a:cubicBezTo>
                  <a:cubicBezTo>
                    <a:pt x="1336" y="37"/>
                    <a:pt x="1336" y="37"/>
                    <a:pt x="1336" y="37"/>
                  </a:cubicBezTo>
                  <a:cubicBezTo>
                    <a:pt x="1234" y="191"/>
                    <a:pt x="1234" y="191"/>
                    <a:pt x="1234" y="191"/>
                  </a:cubicBezTo>
                  <a:cubicBezTo>
                    <a:pt x="1194" y="183"/>
                    <a:pt x="1152" y="178"/>
                    <a:pt x="1111" y="175"/>
                  </a:cubicBezTo>
                  <a:cubicBezTo>
                    <a:pt x="1052" y="0"/>
                    <a:pt x="1052" y="0"/>
                    <a:pt x="1052" y="0"/>
                  </a:cubicBezTo>
                  <a:cubicBezTo>
                    <a:pt x="918" y="9"/>
                    <a:pt x="918" y="9"/>
                    <a:pt x="918" y="9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47" y="198"/>
                    <a:pt x="810" y="208"/>
                    <a:pt x="774" y="220"/>
                  </a:cubicBezTo>
                  <a:cubicBezTo>
                    <a:pt x="653" y="78"/>
                    <a:pt x="653" y="78"/>
                    <a:pt x="653" y="78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70" y="321"/>
                    <a:pt x="570" y="321"/>
                    <a:pt x="570" y="321"/>
                  </a:cubicBezTo>
                  <a:cubicBezTo>
                    <a:pt x="535" y="344"/>
                    <a:pt x="502" y="369"/>
                    <a:pt x="471" y="396"/>
                  </a:cubicBezTo>
                  <a:cubicBezTo>
                    <a:pt x="305" y="314"/>
                    <a:pt x="305" y="314"/>
                    <a:pt x="305" y="314"/>
                  </a:cubicBezTo>
                  <a:cubicBezTo>
                    <a:pt x="217" y="416"/>
                    <a:pt x="217" y="416"/>
                    <a:pt x="217" y="416"/>
                  </a:cubicBezTo>
                  <a:cubicBezTo>
                    <a:pt x="322" y="568"/>
                    <a:pt x="322" y="568"/>
                    <a:pt x="322" y="568"/>
                  </a:cubicBezTo>
                  <a:cubicBezTo>
                    <a:pt x="301" y="600"/>
                    <a:pt x="282" y="633"/>
                    <a:pt x="265" y="666"/>
                  </a:cubicBezTo>
                  <a:cubicBezTo>
                    <a:pt x="81" y="652"/>
                    <a:pt x="81" y="652"/>
                    <a:pt x="81" y="652"/>
                  </a:cubicBezTo>
                  <a:cubicBezTo>
                    <a:pt x="37" y="780"/>
                    <a:pt x="37" y="780"/>
                    <a:pt x="37" y="780"/>
                  </a:cubicBezTo>
                  <a:cubicBezTo>
                    <a:pt x="192" y="882"/>
                    <a:pt x="192" y="882"/>
                    <a:pt x="192" y="882"/>
                  </a:cubicBezTo>
                  <a:cubicBezTo>
                    <a:pt x="183" y="923"/>
                    <a:pt x="178" y="964"/>
                    <a:pt x="175" y="1005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9" y="1198"/>
                    <a:pt x="9" y="1198"/>
                    <a:pt x="9" y="1198"/>
                  </a:cubicBezTo>
                  <a:cubicBezTo>
                    <a:pt x="191" y="1233"/>
                    <a:pt x="191" y="1233"/>
                    <a:pt x="191" y="1233"/>
                  </a:cubicBezTo>
                  <a:cubicBezTo>
                    <a:pt x="199" y="1269"/>
                    <a:pt x="208" y="1306"/>
                    <a:pt x="221" y="1342"/>
                  </a:cubicBezTo>
                  <a:cubicBezTo>
                    <a:pt x="78" y="1463"/>
                    <a:pt x="78" y="1463"/>
                    <a:pt x="78" y="1463"/>
                  </a:cubicBezTo>
                  <a:cubicBezTo>
                    <a:pt x="138" y="1584"/>
                    <a:pt x="138" y="1584"/>
                    <a:pt x="138" y="1584"/>
                  </a:cubicBezTo>
                  <a:cubicBezTo>
                    <a:pt x="321" y="1546"/>
                    <a:pt x="321" y="1546"/>
                    <a:pt x="321" y="1546"/>
                  </a:cubicBezTo>
                  <a:cubicBezTo>
                    <a:pt x="344" y="1581"/>
                    <a:pt x="369" y="1614"/>
                    <a:pt x="397" y="1645"/>
                  </a:cubicBezTo>
                  <a:cubicBezTo>
                    <a:pt x="314" y="1811"/>
                    <a:pt x="314" y="1811"/>
                    <a:pt x="314" y="1811"/>
                  </a:cubicBezTo>
                  <a:cubicBezTo>
                    <a:pt x="416" y="1899"/>
                    <a:pt x="416" y="1899"/>
                    <a:pt x="416" y="1899"/>
                  </a:cubicBezTo>
                  <a:cubicBezTo>
                    <a:pt x="569" y="1794"/>
                    <a:pt x="569" y="1794"/>
                    <a:pt x="569" y="1794"/>
                  </a:cubicBezTo>
                  <a:cubicBezTo>
                    <a:pt x="600" y="1815"/>
                    <a:pt x="633" y="1834"/>
                    <a:pt x="667" y="1851"/>
                  </a:cubicBezTo>
                  <a:cubicBezTo>
                    <a:pt x="653" y="2035"/>
                    <a:pt x="653" y="2035"/>
                    <a:pt x="653" y="2035"/>
                  </a:cubicBezTo>
                  <a:cubicBezTo>
                    <a:pt x="780" y="2079"/>
                    <a:pt x="780" y="2079"/>
                    <a:pt x="780" y="2079"/>
                  </a:cubicBezTo>
                  <a:cubicBezTo>
                    <a:pt x="882" y="1925"/>
                    <a:pt x="882" y="1925"/>
                    <a:pt x="882" y="1925"/>
                  </a:cubicBezTo>
                  <a:cubicBezTo>
                    <a:pt x="923" y="1933"/>
                    <a:pt x="964" y="1938"/>
                    <a:pt x="1005" y="1941"/>
                  </a:cubicBezTo>
                  <a:cubicBezTo>
                    <a:pt x="1064" y="2116"/>
                    <a:pt x="1064" y="2116"/>
                    <a:pt x="1064" y="2116"/>
                  </a:cubicBezTo>
                  <a:cubicBezTo>
                    <a:pt x="1199" y="2107"/>
                    <a:pt x="1199" y="2107"/>
                    <a:pt x="1199" y="2107"/>
                  </a:cubicBezTo>
                  <a:cubicBezTo>
                    <a:pt x="1233" y="1925"/>
                    <a:pt x="1233" y="1925"/>
                    <a:pt x="1233" y="1925"/>
                  </a:cubicBezTo>
                  <a:cubicBezTo>
                    <a:pt x="1269" y="1918"/>
                    <a:pt x="1306" y="1908"/>
                    <a:pt x="1342" y="1896"/>
                  </a:cubicBezTo>
                  <a:cubicBezTo>
                    <a:pt x="1464" y="2038"/>
                    <a:pt x="1464" y="2038"/>
                    <a:pt x="1464" y="2038"/>
                  </a:cubicBezTo>
                  <a:cubicBezTo>
                    <a:pt x="1584" y="1979"/>
                    <a:pt x="1584" y="1979"/>
                    <a:pt x="1584" y="1979"/>
                  </a:cubicBezTo>
                  <a:cubicBezTo>
                    <a:pt x="1546" y="1795"/>
                    <a:pt x="1546" y="1795"/>
                    <a:pt x="1546" y="1795"/>
                  </a:cubicBezTo>
                  <a:cubicBezTo>
                    <a:pt x="1581" y="1772"/>
                    <a:pt x="1614" y="1747"/>
                    <a:pt x="1645" y="1719"/>
                  </a:cubicBezTo>
                  <a:cubicBezTo>
                    <a:pt x="1811" y="1802"/>
                    <a:pt x="1811" y="1802"/>
                    <a:pt x="1811" y="1802"/>
                  </a:cubicBezTo>
                  <a:cubicBezTo>
                    <a:pt x="1899" y="1700"/>
                    <a:pt x="1899" y="1700"/>
                    <a:pt x="1899" y="1700"/>
                  </a:cubicBezTo>
                  <a:cubicBezTo>
                    <a:pt x="1795" y="1547"/>
                    <a:pt x="1795" y="1547"/>
                    <a:pt x="1795" y="1547"/>
                  </a:cubicBezTo>
                  <a:cubicBezTo>
                    <a:pt x="1816" y="1516"/>
                    <a:pt x="1834" y="1483"/>
                    <a:pt x="1851" y="1450"/>
                  </a:cubicBezTo>
                  <a:cubicBezTo>
                    <a:pt x="2036" y="1463"/>
                    <a:pt x="2036" y="1463"/>
                    <a:pt x="2036" y="1463"/>
                  </a:cubicBezTo>
                  <a:cubicBezTo>
                    <a:pt x="2079" y="1336"/>
                    <a:pt x="2079" y="1336"/>
                    <a:pt x="2079" y="1336"/>
                  </a:cubicBezTo>
                  <a:cubicBezTo>
                    <a:pt x="1925" y="1234"/>
                    <a:pt x="1925" y="1234"/>
                    <a:pt x="1925" y="1234"/>
                  </a:cubicBezTo>
                  <a:cubicBezTo>
                    <a:pt x="1933" y="1193"/>
                    <a:pt x="1938" y="1152"/>
                    <a:pt x="1941" y="1111"/>
                  </a:cubicBezTo>
                  <a:close/>
                  <a:moveTo>
                    <a:pt x="1358" y="1669"/>
                  </a:moveTo>
                  <a:cubicBezTo>
                    <a:pt x="1020" y="1834"/>
                    <a:pt x="613" y="1695"/>
                    <a:pt x="447" y="1357"/>
                  </a:cubicBezTo>
                  <a:cubicBezTo>
                    <a:pt x="282" y="1020"/>
                    <a:pt x="421" y="613"/>
                    <a:pt x="759" y="447"/>
                  </a:cubicBezTo>
                  <a:cubicBezTo>
                    <a:pt x="1096" y="282"/>
                    <a:pt x="1504" y="421"/>
                    <a:pt x="1669" y="759"/>
                  </a:cubicBezTo>
                  <a:cubicBezTo>
                    <a:pt x="1834" y="1096"/>
                    <a:pt x="1695" y="1503"/>
                    <a:pt x="1358" y="166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5" name="Freeform 248"/>
            <p:cNvSpPr>
              <a:spLocks noEditPoints="1"/>
            </p:cNvSpPr>
            <p:nvPr/>
          </p:nvSpPr>
          <p:spPr bwMode="auto">
            <a:xfrm flipV="1">
              <a:off x="6728280" y="3763911"/>
              <a:ext cx="722313" cy="725487"/>
            </a:xfrm>
            <a:custGeom>
              <a:avLst/>
              <a:gdLst>
                <a:gd name="T0" fmla="*/ 287 w 574"/>
                <a:gd name="T1" fmla="*/ 575 h 575"/>
                <a:gd name="T2" fmla="*/ 0 w 574"/>
                <a:gd name="T3" fmla="*/ 287 h 575"/>
                <a:gd name="T4" fmla="*/ 287 w 574"/>
                <a:gd name="T5" fmla="*/ 0 h 575"/>
                <a:gd name="T6" fmla="*/ 574 w 574"/>
                <a:gd name="T7" fmla="*/ 287 h 575"/>
                <a:gd name="T8" fmla="*/ 287 w 574"/>
                <a:gd name="T9" fmla="*/ 575 h 575"/>
                <a:gd name="T10" fmla="*/ 287 w 574"/>
                <a:gd name="T11" fmla="*/ 160 h 575"/>
                <a:gd name="T12" fmla="*/ 160 w 574"/>
                <a:gd name="T13" fmla="*/ 287 h 575"/>
                <a:gd name="T14" fmla="*/ 287 w 574"/>
                <a:gd name="T15" fmla="*/ 415 h 575"/>
                <a:gd name="T16" fmla="*/ 414 w 574"/>
                <a:gd name="T17" fmla="*/ 287 h 575"/>
                <a:gd name="T18" fmla="*/ 287 w 574"/>
                <a:gd name="T19" fmla="*/ 16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" h="575">
                  <a:moveTo>
                    <a:pt x="287" y="575"/>
                  </a:moveTo>
                  <a:cubicBezTo>
                    <a:pt x="129" y="575"/>
                    <a:pt x="0" y="446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6" y="0"/>
                    <a:pt x="574" y="129"/>
                    <a:pt x="574" y="287"/>
                  </a:cubicBezTo>
                  <a:cubicBezTo>
                    <a:pt x="574" y="446"/>
                    <a:pt x="446" y="575"/>
                    <a:pt x="287" y="575"/>
                  </a:cubicBezTo>
                  <a:close/>
                  <a:moveTo>
                    <a:pt x="287" y="160"/>
                  </a:moveTo>
                  <a:cubicBezTo>
                    <a:pt x="217" y="160"/>
                    <a:pt x="160" y="217"/>
                    <a:pt x="160" y="287"/>
                  </a:cubicBezTo>
                  <a:cubicBezTo>
                    <a:pt x="160" y="358"/>
                    <a:pt x="217" y="415"/>
                    <a:pt x="287" y="415"/>
                  </a:cubicBezTo>
                  <a:cubicBezTo>
                    <a:pt x="357" y="415"/>
                    <a:pt x="414" y="358"/>
                    <a:pt x="414" y="287"/>
                  </a:cubicBezTo>
                  <a:cubicBezTo>
                    <a:pt x="414" y="217"/>
                    <a:pt x="357" y="160"/>
                    <a:pt x="287" y="1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</p:grpSp>
      <p:cxnSp>
        <p:nvCxnSpPr>
          <p:cNvPr id="6" name="Straight Connector 5"/>
          <p:cNvCxnSpPr>
            <a:stCxn id="4" idx="26"/>
          </p:cNvCxnSpPr>
          <p:nvPr/>
        </p:nvCxnSpPr>
        <p:spPr>
          <a:xfrm flipV="1">
            <a:off x="1828800" y="1874838"/>
            <a:ext cx="1588" cy="17081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85725" y="1995488"/>
            <a:ext cx="2152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r>
              <a:rPr lang="en-US" altLang="id-ID" b="1">
                <a:latin typeface="Arial Narrow" panose="020B0606020202030204" pitchFamily="34" charset="0"/>
              </a:rPr>
              <a:t>ULP </a:t>
            </a:r>
            <a:r>
              <a:rPr lang="id-ID" altLang="id-ID" b="1">
                <a:latin typeface="Arial Narrow" panose="020B0606020202030204" pitchFamily="34" charset="0"/>
              </a:rPr>
              <a:t>berfungsi melakukan </a:t>
            </a:r>
          </a:p>
          <a:p>
            <a:pPr algn="ctr"/>
            <a:r>
              <a:rPr lang="id-ID" altLang="id-ID" b="1">
                <a:latin typeface="Arial Narrow" panose="020B0606020202030204" pitchFamily="34" charset="0"/>
              </a:rPr>
              <a:t>pemilihan</a:t>
            </a:r>
          </a:p>
          <a:p>
            <a:pPr algn="ctr"/>
            <a:r>
              <a:rPr lang="id-ID" altLang="id-ID" b="1">
                <a:latin typeface="Arial Narrow" panose="020B0606020202030204" pitchFamily="34" charset="0"/>
              </a:rPr>
              <a:t> penyedia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23850" y="1874838"/>
            <a:ext cx="1506538" cy="317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216650" y="2284413"/>
            <a:ext cx="0" cy="225266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6650" y="4522788"/>
            <a:ext cx="274161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647825" y="1019175"/>
            <a:ext cx="4724400" cy="3065463"/>
            <a:chOff x="1565920" y="1059582"/>
            <a:chExt cx="4724385" cy="3065220"/>
          </a:xfrm>
        </p:grpSpPr>
        <p:sp>
          <p:nvSpPr>
            <p:cNvPr id="12" name="Shape 11"/>
            <p:cNvSpPr/>
            <p:nvPr/>
          </p:nvSpPr>
          <p:spPr>
            <a:xfrm>
              <a:off x="1565920" y="1059582"/>
              <a:ext cx="4684698" cy="3065220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13" name="Title 1"/>
            <p:cNvSpPr txBox="1">
              <a:spLocks/>
            </p:cNvSpPr>
            <p:nvPr/>
          </p:nvSpPr>
          <p:spPr>
            <a:xfrm rot="20558146">
              <a:off x="2339753" y="2152634"/>
              <a:ext cx="3950552" cy="857250"/>
            </a:xfrm>
            <a:prstGeom prst="rect">
              <a:avLst/>
            </a:prstGeom>
            <a:scene3d>
              <a:camera prst="perspectiveLeft"/>
              <a:lightRig rig="threePt" dir="t"/>
            </a:scene3d>
          </p:spPr>
          <p:txBody>
            <a:bodyPr spcFirstLastPara="1" anchor="ctr">
              <a:prstTxWarp prst="textArchUp">
                <a:avLst/>
              </a:prstTxWarp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id-ID" sz="2400" dirty="0" smtClean="0"/>
                <a:t>Perluasan Fungsi</a:t>
              </a:r>
              <a:endParaRPr lang="en-US" sz="2400" dirty="0"/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216650" y="3292475"/>
            <a:ext cx="2741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r>
              <a:rPr lang="en-US" altLang="id-ID" b="1">
                <a:latin typeface="Arial Narrow" panose="020B0606020202030204" pitchFamily="34" charset="0"/>
              </a:rPr>
              <a:t>UKPBJ </a:t>
            </a:r>
            <a:r>
              <a:rPr lang="id-ID" altLang="id-ID" b="1">
                <a:latin typeface="Arial Narrow" panose="020B0606020202030204" pitchFamily="34" charset="0"/>
              </a:rPr>
              <a:t>melakukan fungsi </a:t>
            </a:r>
            <a:r>
              <a:rPr lang="en-US" altLang="id-ID" b="1">
                <a:latin typeface="Arial Narrow" panose="020B0606020202030204" pitchFamily="34" charset="0"/>
              </a:rPr>
              <a:t>: </a:t>
            </a:r>
            <a:r>
              <a:rPr lang="id-ID" altLang="id-ID" b="1">
                <a:latin typeface="Arial Narrow" panose="020B0606020202030204" pitchFamily="34" charset="0"/>
              </a:rPr>
              <a:t>p</a:t>
            </a:r>
            <a:r>
              <a:rPr lang="en-US" altLang="id-ID" b="1">
                <a:latin typeface="Arial Narrow" panose="020B0606020202030204" pitchFamily="34" charset="0"/>
              </a:rPr>
              <a:t>embinaan PBJP</a:t>
            </a:r>
            <a:r>
              <a:rPr lang="id-ID" altLang="id-ID" b="1">
                <a:latin typeface="Arial Narrow" panose="020B0606020202030204" pitchFamily="34" charset="0"/>
              </a:rPr>
              <a:t>, pe</a:t>
            </a:r>
            <a:r>
              <a:rPr lang="en-US" altLang="id-ID" b="1">
                <a:latin typeface="Arial Narrow" panose="020B0606020202030204" pitchFamily="34" charset="0"/>
              </a:rPr>
              <a:t>laksanaan</a:t>
            </a:r>
            <a:r>
              <a:rPr lang="id-ID" altLang="id-ID" b="1">
                <a:latin typeface="Arial Narrow" panose="020B0606020202030204" pitchFamily="34" charset="0"/>
              </a:rPr>
              <a:t> </a:t>
            </a:r>
            <a:r>
              <a:rPr lang="en-US" altLang="id-ID" b="1">
                <a:latin typeface="Arial Narrow" panose="020B0606020202030204" pitchFamily="34" charset="0"/>
              </a:rPr>
              <a:t>PBJP </a:t>
            </a:r>
            <a:r>
              <a:rPr lang="id-ID" altLang="id-ID" b="1">
                <a:latin typeface="Arial Narrow" panose="020B0606020202030204" pitchFamily="34" charset="0"/>
              </a:rPr>
              <a:t>&amp; </a:t>
            </a:r>
            <a:r>
              <a:rPr lang="en-US" altLang="id-ID" b="1">
                <a:latin typeface="Arial Narrow" panose="020B0606020202030204" pitchFamily="34" charset="0"/>
              </a:rPr>
              <a:t>pengelolaa SI PBJP</a:t>
            </a:r>
            <a:endParaRPr lang="id-ID" altLang="id-ID" b="1">
              <a:latin typeface="Arial Narrow" panose="020B0606020202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36568" y="843559"/>
            <a:ext cx="2232248" cy="2232248"/>
            <a:chOff x="5742442" y="2793948"/>
            <a:chExt cx="2667000" cy="2667000"/>
          </a:xfrm>
          <a:solidFill>
            <a:schemeClr val="accent1">
              <a:lumMod val="75000"/>
            </a:schemeClr>
          </a:solidFill>
        </p:grpSpPr>
        <p:sp>
          <p:nvSpPr>
            <p:cNvPr id="16" name="Freeform 239"/>
            <p:cNvSpPr>
              <a:spLocks noEditPoints="1"/>
            </p:cNvSpPr>
            <p:nvPr/>
          </p:nvSpPr>
          <p:spPr bwMode="auto">
            <a:xfrm flipV="1">
              <a:off x="5742442" y="2793948"/>
              <a:ext cx="2667000" cy="2667000"/>
            </a:xfrm>
            <a:custGeom>
              <a:avLst/>
              <a:gdLst>
                <a:gd name="T0" fmla="*/ 2116 w 2116"/>
                <a:gd name="T1" fmla="*/ 1052 h 2116"/>
                <a:gd name="T2" fmla="*/ 1925 w 2116"/>
                <a:gd name="T3" fmla="*/ 883 h 2116"/>
                <a:gd name="T4" fmla="*/ 2038 w 2116"/>
                <a:gd name="T5" fmla="*/ 652 h 2116"/>
                <a:gd name="T6" fmla="*/ 1795 w 2116"/>
                <a:gd name="T7" fmla="*/ 570 h 2116"/>
                <a:gd name="T8" fmla="*/ 1802 w 2116"/>
                <a:gd name="T9" fmla="*/ 305 h 2116"/>
                <a:gd name="T10" fmla="*/ 1548 w 2116"/>
                <a:gd name="T11" fmla="*/ 321 h 2116"/>
                <a:gd name="T12" fmla="*/ 1464 w 2116"/>
                <a:gd name="T13" fmla="*/ 80 h 2116"/>
                <a:gd name="T14" fmla="*/ 1234 w 2116"/>
                <a:gd name="T15" fmla="*/ 191 h 2116"/>
                <a:gd name="T16" fmla="*/ 1052 w 2116"/>
                <a:gd name="T17" fmla="*/ 0 h 2116"/>
                <a:gd name="T18" fmla="*/ 884 w 2116"/>
                <a:gd name="T19" fmla="*/ 191 h 2116"/>
                <a:gd name="T20" fmla="*/ 653 w 2116"/>
                <a:gd name="T21" fmla="*/ 78 h 2116"/>
                <a:gd name="T22" fmla="*/ 570 w 2116"/>
                <a:gd name="T23" fmla="*/ 321 h 2116"/>
                <a:gd name="T24" fmla="*/ 305 w 2116"/>
                <a:gd name="T25" fmla="*/ 314 h 2116"/>
                <a:gd name="T26" fmla="*/ 322 w 2116"/>
                <a:gd name="T27" fmla="*/ 568 h 2116"/>
                <a:gd name="T28" fmla="*/ 81 w 2116"/>
                <a:gd name="T29" fmla="*/ 652 h 2116"/>
                <a:gd name="T30" fmla="*/ 192 w 2116"/>
                <a:gd name="T31" fmla="*/ 882 h 2116"/>
                <a:gd name="T32" fmla="*/ 0 w 2116"/>
                <a:gd name="T33" fmla="*/ 1064 h 2116"/>
                <a:gd name="T34" fmla="*/ 191 w 2116"/>
                <a:gd name="T35" fmla="*/ 1233 h 2116"/>
                <a:gd name="T36" fmla="*/ 78 w 2116"/>
                <a:gd name="T37" fmla="*/ 1463 h 2116"/>
                <a:gd name="T38" fmla="*/ 321 w 2116"/>
                <a:gd name="T39" fmla="*/ 1546 h 2116"/>
                <a:gd name="T40" fmla="*/ 314 w 2116"/>
                <a:gd name="T41" fmla="*/ 1811 h 2116"/>
                <a:gd name="T42" fmla="*/ 569 w 2116"/>
                <a:gd name="T43" fmla="*/ 1794 h 2116"/>
                <a:gd name="T44" fmla="*/ 653 w 2116"/>
                <a:gd name="T45" fmla="*/ 2035 h 2116"/>
                <a:gd name="T46" fmla="*/ 882 w 2116"/>
                <a:gd name="T47" fmla="*/ 1925 h 2116"/>
                <a:gd name="T48" fmla="*/ 1064 w 2116"/>
                <a:gd name="T49" fmla="*/ 2116 h 2116"/>
                <a:gd name="T50" fmla="*/ 1233 w 2116"/>
                <a:gd name="T51" fmla="*/ 1925 h 2116"/>
                <a:gd name="T52" fmla="*/ 1464 w 2116"/>
                <a:gd name="T53" fmla="*/ 2038 h 2116"/>
                <a:gd name="T54" fmla="*/ 1546 w 2116"/>
                <a:gd name="T55" fmla="*/ 1795 h 2116"/>
                <a:gd name="T56" fmla="*/ 1811 w 2116"/>
                <a:gd name="T57" fmla="*/ 1802 h 2116"/>
                <a:gd name="T58" fmla="*/ 1795 w 2116"/>
                <a:gd name="T59" fmla="*/ 1547 h 2116"/>
                <a:gd name="T60" fmla="*/ 2036 w 2116"/>
                <a:gd name="T61" fmla="*/ 1463 h 2116"/>
                <a:gd name="T62" fmla="*/ 1925 w 2116"/>
                <a:gd name="T63" fmla="*/ 1234 h 2116"/>
                <a:gd name="T64" fmla="*/ 1358 w 2116"/>
                <a:gd name="T65" fmla="*/ 1669 h 2116"/>
                <a:gd name="T66" fmla="*/ 759 w 2116"/>
                <a:gd name="T67" fmla="*/ 447 h 2116"/>
                <a:gd name="T68" fmla="*/ 1358 w 2116"/>
                <a:gd name="T69" fmla="*/ 1669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6" h="2116">
                  <a:moveTo>
                    <a:pt x="1941" y="1111"/>
                  </a:moveTo>
                  <a:cubicBezTo>
                    <a:pt x="2116" y="1052"/>
                    <a:pt x="2116" y="1052"/>
                    <a:pt x="2116" y="1052"/>
                  </a:cubicBezTo>
                  <a:cubicBezTo>
                    <a:pt x="2107" y="917"/>
                    <a:pt x="2107" y="917"/>
                    <a:pt x="2107" y="917"/>
                  </a:cubicBezTo>
                  <a:cubicBezTo>
                    <a:pt x="1925" y="883"/>
                    <a:pt x="1925" y="883"/>
                    <a:pt x="1925" y="883"/>
                  </a:cubicBezTo>
                  <a:cubicBezTo>
                    <a:pt x="1918" y="847"/>
                    <a:pt x="1908" y="810"/>
                    <a:pt x="1896" y="774"/>
                  </a:cubicBezTo>
                  <a:cubicBezTo>
                    <a:pt x="2038" y="652"/>
                    <a:pt x="2038" y="652"/>
                    <a:pt x="2038" y="652"/>
                  </a:cubicBezTo>
                  <a:cubicBezTo>
                    <a:pt x="1979" y="532"/>
                    <a:pt x="1979" y="532"/>
                    <a:pt x="1979" y="532"/>
                  </a:cubicBezTo>
                  <a:cubicBezTo>
                    <a:pt x="1795" y="570"/>
                    <a:pt x="1795" y="570"/>
                    <a:pt x="1795" y="570"/>
                  </a:cubicBezTo>
                  <a:cubicBezTo>
                    <a:pt x="1772" y="535"/>
                    <a:pt x="1747" y="502"/>
                    <a:pt x="1720" y="471"/>
                  </a:cubicBezTo>
                  <a:cubicBezTo>
                    <a:pt x="1802" y="305"/>
                    <a:pt x="1802" y="305"/>
                    <a:pt x="1802" y="305"/>
                  </a:cubicBezTo>
                  <a:cubicBezTo>
                    <a:pt x="1700" y="217"/>
                    <a:pt x="1700" y="217"/>
                    <a:pt x="1700" y="217"/>
                  </a:cubicBezTo>
                  <a:cubicBezTo>
                    <a:pt x="1548" y="321"/>
                    <a:pt x="1548" y="321"/>
                    <a:pt x="1548" y="321"/>
                  </a:cubicBezTo>
                  <a:cubicBezTo>
                    <a:pt x="1516" y="301"/>
                    <a:pt x="1483" y="282"/>
                    <a:pt x="1450" y="265"/>
                  </a:cubicBezTo>
                  <a:cubicBezTo>
                    <a:pt x="1464" y="80"/>
                    <a:pt x="1464" y="80"/>
                    <a:pt x="1464" y="80"/>
                  </a:cubicBezTo>
                  <a:cubicBezTo>
                    <a:pt x="1336" y="37"/>
                    <a:pt x="1336" y="37"/>
                    <a:pt x="1336" y="37"/>
                  </a:cubicBezTo>
                  <a:cubicBezTo>
                    <a:pt x="1234" y="191"/>
                    <a:pt x="1234" y="191"/>
                    <a:pt x="1234" y="191"/>
                  </a:cubicBezTo>
                  <a:cubicBezTo>
                    <a:pt x="1194" y="183"/>
                    <a:pt x="1152" y="178"/>
                    <a:pt x="1111" y="175"/>
                  </a:cubicBezTo>
                  <a:cubicBezTo>
                    <a:pt x="1052" y="0"/>
                    <a:pt x="1052" y="0"/>
                    <a:pt x="1052" y="0"/>
                  </a:cubicBezTo>
                  <a:cubicBezTo>
                    <a:pt x="918" y="9"/>
                    <a:pt x="918" y="9"/>
                    <a:pt x="918" y="9"/>
                  </a:cubicBezTo>
                  <a:cubicBezTo>
                    <a:pt x="884" y="191"/>
                    <a:pt x="884" y="191"/>
                    <a:pt x="884" y="191"/>
                  </a:cubicBezTo>
                  <a:cubicBezTo>
                    <a:pt x="847" y="198"/>
                    <a:pt x="810" y="208"/>
                    <a:pt x="774" y="220"/>
                  </a:cubicBezTo>
                  <a:cubicBezTo>
                    <a:pt x="653" y="78"/>
                    <a:pt x="653" y="78"/>
                    <a:pt x="653" y="78"/>
                  </a:cubicBezTo>
                  <a:cubicBezTo>
                    <a:pt x="532" y="137"/>
                    <a:pt x="532" y="137"/>
                    <a:pt x="532" y="137"/>
                  </a:cubicBezTo>
                  <a:cubicBezTo>
                    <a:pt x="570" y="321"/>
                    <a:pt x="570" y="321"/>
                    <a:pt x="570" y="321"/>
                  </a:cubicBezTo>
                  <a:cubicBezTo>
                    <a:pt x="535" y="344"/>
                    <a:pt x="502" y="369"/>
                    <a:pt x="471" y="396"/>
                  </a:cubicBezTo>
                  <a:cubicBezTo>
                    <a:pt x="305" y="314"/>
                    <a:pt x="305" y="314"/>
                    <a:pt x="305" y="314"/>
                  </a:cubicBezTo>
                  <a:cubicBezTo>
                    <a:pt x="217" y="416"/>
                    <a:pt x="217" y="416"/>
                    <a:pt x="217" y="416"/>
                  </a:cubicBezTo>
                  <a:cubicBezTo>
                    <a:pt x="322" y="568"/>
                    <a:pt x="322" y="568"/>
                    <a:pt x="322" y="568"/>
                  </a:cubicBezTo>
                  <a:cubicBezTo>
                    <a:pt x="301" y="600"/>
                    <a:pt x="282" y="633"/>
                    <a:pt x="265" y="666"/>
                  </a:cubicBezTo>
                  <a:cubicBezTo>
                    <a:pt x="81" y="652"/>
                    <a:pt x="81" y="652"/>
                    <a:pt x="81" y="652"/>
                  </a:cubicBezTo>
                  <a:cubicBezTo>
                    <a:pt x="37" y="780"/>
                    <a:pt x="37" y="780"/>
                    <a:pt x="37" y="780"/>
                  </a:cubicBezTo>
                  <a:cubicBezTo>
                    <a:pt x="192" y="882"/>
                    <a:pt x="192" y="882"/>
                    <a:pt x="192" y="882"/>
                  </a:cubicBezTo>
                  <a:cubicBezTo>
                    <a:pt x="183" y="923"/>
                    <a:pt x="178" y="964"/>
                    <a:pt x="175" y="1005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9" y="1198"/>
                    <a:pt x="9" y="1198"/>
                    <a:pt x="9" y="1198"/>
                  </a:cubicBezTo>
                  <a:cubicBezTo>
                    <a:pt x="191" y="1233"/>
                    <a:pt x="191" y="1233"/>
                    <a:pt x="191" y="1233"/>
                  </a:cubicBezTo>
                  <a:cubicBezTo>
                    <a:pt x="199" y="1269"/>
                    <a:pt x="208" y="1306"/>
                    <a:pt x="221" y="1342"/>
                  </a:cubicBezTo>
                  <a:cubicBezTo>
                    <a:pt x="78" y="1463"/>
                    <a:pt x="78" y="1463"/>
                    <a:pt x="78" y="1463"/>
                  </a:cubicBezTo>
                  <a:cubicBezTo>
                    <a:pt x="138" y="1584"/>
                    <a:pt x="138" y="1584"/>
                    <a:pt x="138" y="1584"/>
                  </a:cubicBezTo>
                  <a:cubicBezTo>
                    <a:pt x="321" y="1546"/>
                    <a:pt x="321" y="1546"/>
                    <a:pt x="321" y="1546"/>
                  </a:cubicBezTo>
                  <a:cubicBezTo>
                    <a:pt x="344" y="1581"/>
                    <a:pt x="369" y="1614"/>
                    <a:pt x="397" y="1645"/>
                  </a:cubicBezTo>
                  <a:cubicBezTo>
                    <a:pt x="314" y="1811"/>
                    <a:pt x="314" y="1811"/>
                    <a:pt x="314" y="1811"/>
                  </a:cubicBezTo>
                  <a:cubicBezTo>
                    <a:pt x="416" y="1899"/>
                    <a:pt x="416" y="1899"/>
                    <a:pt x="416" y="1899"/>
                  </a:cubicBezTo>
                  <a:cubicBezTo>
                    <a:pt x="569" y="1794"/>
                    <a:pt x="569" y="1794"/>
                    <a:pt x="569" y="1794"/>
                  </a:cubicBezTo>
                  <a:cubicBezTo>
                    <a:pt x="600" y="1815"/>
                    <a:pt x="633" y="1834"/>
                    <a:pt x="667" y="1851"/>
                  </a:cubicBezTo>
                  <a:cubicBezTo>
                    <a:pt x="653" y="2035"/>
                    <a:pt x="653" y="2035"/>
                    <a:pt x="653" y="2035"/>
                  </a:cubicBezTo>
                  <a:cubicBezTo>
                    <a:pt x="780" y="2079"/>
                    <a:pt x="780" y="2079"/>
                    <a:pt x="780" y="2079"/>
                  </a:cubicBezTo>
                  <a:cubicBezTo>
                    <a:pt x="882" y="1925"/>
                    <a:pt x="882" y="1925"/>
                    <a:pt x="882" y="1925"/>
                  </a:cubicBezTo>
                  <a:cubicBezTo>
                    <a:pt x="923" y="1933"/>
                    <a:pt x="964" y="1938"/>
                    <a:pt x="1005" y="1941"/>
                  </a:cubicBezTo>
                  <a:cubicBezTo>
                    <a:pt x="1064" y="2116"/>
                    <a:pt x="1064" y="2116"/>
                    <a:pt x="1064" y="2116"/>
                  </a:cubicBezTo>
                  <a:cubicBezTo>
                    <a:pt x="1199" y="2107"/>
                    <a:pt x="1199" y="2107"/>
                    <a:pt x="1199" y="2107"/>
                  </a:cubicBezTo>
                  <a:cubicBezTo>
                    <a:pt x="1233" y="1925"/>
                    <a:pt x="1233" y="1925"/>
                    <a:pt x="1233" y="1925"/>
                  </a:cubicBezTo>
                  <a:cubicBezTo>
                    <a:pt x="1269" y="1918"/>
                    <a:pt x="1306" y="1908"/>
                    <a:pt x="1342" y="1896"/>
                  </a:cubicBezTo>
                  <a:cubicBezTo>
                    <a:pt x="1464" y="2038"/>
                    <a:pt x="1464" y="2038"/>
                    <a:pt x="1464" y="2038"/>
                  </a:cubicBezTo>
                  <a:cubicBezTo>
                    <a:pt x="1584" y="1979"/>
                    <a:pt x="1584" y="1979"/>
                    <a:pt x="1584" y="1979"/>
                  </a:cubicBezTo>
                  <a:cubicBezTo>
                    <a:pt x="1546" y="1795"/>
                    <a:pt x="1546" y="1795"/>
                    <a:pt x="1546" y="1795"/>
                  </a:cubicBezTo>
                  <a:cubicBezTo>
                    <a:pt x="1581" y="1772"/>
                    <a:pt x="1614" y="1747"/>
                    <a:pt x="1645" y="1719"/>
                  </a:cubicBezTo>
                  <a:cubicBezTo>
                    <a:pt x="1811" y="1802"/>
                    <a:pt x="1811" y="1802"/>
                    <a:pt x="1811" y="1802"/>
                  </a:cubicBezTo>
                  <a:cubicBezTo>
                    <a:pt x="1899" y="1700"/>
                    <a:pt x="1899" y="1700"/>
                    <a:pt x="1899" y="1700"/>
                  </a:cubicBezTo>
                  <a:cubicBezTo>
                    <a:pt x="1795" y="1547"/>
                    <a:pt x="1795" y="1547"/>
                    <a:pt x="1795" y="1547"/>
                  </a:cubicBezTo>
                  <a:cubicBezTo>
                    <a:pt x="1816" y="1516"/>
                    <a:pt x="1834" y="1483"/>
                    <a:pt x="1851" y="1450"/>
                  </a:cubicBezTo>
                  <a:cubicBezTo>
                    <a:pt x="2036" y="1463"/>
                    <a:pt x="2036" y="1463"/>
                    <a:pt x="2036" y="1463"/>
                  </a:cubicBezTo>
                  <a:cubicBezTo>
                    <a:pt x="2079" y="1336"/>
                    <a:pt x="2079" y="1336"/>
                    <a:pt x="2079" y="1336"/>
                  </a:cubicBezTo>
                  <a:cubicBezTo>
                    <a:pt x="1925" y="1234"/>
                    <a:pt x="1925" y="1234"/>
                    <a:pt x="1925" y="1234"/>
                  </a:cubicBezTo>
                  <a:cubicBezTo>
                    <a:pt x="1933" y="1193"/>
                    <a:pt x="1938" y="1152"/>
                    <a:pt x="1941" y="1111"/>
                  </a:cubicBezTo>
                  <a:close/>
                  <a:moveTo>
                    <a:pt x="1358" y="1669"/>
                  </a:moveTo>
                  <a:cubicBezTo>
                    <a:pt x="1020" y="1834"/>
                    <a:pt x="613" y="1695"/>
                    <a:pt x="447" y="1357"/>
                  </a:cubicBezTo>
                  <a:cubicBezTo>
                    <a:pt x="282" y="1020"/>
                    <a:pt x="421" y="613"/>
                    <a:pt x="759" y="447"/>
                  </a:cubicBezTo>
                  <a:cubicBezTo>
                    <a:pt x="1096" y="282"/>
                    <a:pt x="1504" y="421"/>
                    <a:pt x="1669" y="759"/>
                  </a:cubicBezTo>
                  <a:cubicBezTo>
                    <a:pt x="1834" y="1096"/>
                    <a:pt x="1695" y="1503"/>
                    <a:pt x="1358" y="16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  <p:sp>
          <p:nvSpPr>
            <p:cNvPr id="17" name="Freeform 248"/>
            <p:cNvSpPr>
              <a:spLocks noEditPoints="1"/>
            </p:cNvSpPr>
            <p:nvPr/>
          </p:nvSpPr>
          <p:spPr bwMode="auto">
            <a:xfrm flipV="1">
              <a:off x="6728280" y="3763911"/>
              <a:ext cx="722313" cy="725487"/>
            </a:xfrm>
            <a:custGeom>
              <a:avLst/>
              <a:gdLst>
                <a:gd name="T0" fmla="*/ 287 w 574"/>
                <a:gd name="T1" fmla="*/ 575 h 575"/>
                <a:gd name="T2" fmla="*/ 0 w 574"/>
                <a:gd name="T3" fmla="*/ 287 h 575"/>
                <a:gd name="T4" fmla="*/ 287 w 574"/>
                <a:gd name="T5" fmla="*/ 0 h 575"/>
                <a:gd name="T6" fmla="*/ 574 w 574"/>
                <a:gd name="T7" fmla="*/ 287 h 575"/>
                <a:gd name="T8" fmla="*/ 287 w 574"/>
                <a:gd name="T9" fmla="*/ 575 h 575"/>
                <a:gd name="T10" fmla="*/ 287 w 574"/>
                <a:gd name="T11" fmla="*/ 160 h 575"/>
                <a:gd name="T12" fmla="*/ 160 w 574"/>
                <a:gd name="T13" fmla="*/ 287 h 575"/>
                <a:gd name="T14" fmla="*/ 287 w 574"/>
                <a:gd name="T15" fmla="*/ 415 h 575"/>
                <a:gd name="T16" fmla="*/ 414 w 574"/>
                <a:gd name="T17" fmla="*/ 287 h 575"/>
                <a:gd name="T18" fmla="*/ 287 w 574"/>
                <a:gd name="T19" fmla="*/ 16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4" h="575">
                  <a:moveTo>
                    <a:pt x="287" y="575"/>
                  </a:moveTo>
                  <a:cubicBezTo>
                    <a:pt x="129" y="575"/>
                    <a:pt x="0" y="446"/>
                    <a:pt x="0" y="287"/>
                  </a:cubicBezTo>
                  <a:cubicBezTo>
                    <a:pt x="0" y="129"/>
                    <a:pt x="129" y="0"/>
                    <a:pt x="287" y="0"/>
                  </a:cubicBezTo>
                  <a:cubicBezTo>
                    <a:pt x="446" y="0"/>
                    <a:pt x="574" y="129"/>
                    <a:pt x="574" y="287"/>
                  </a:cubicBezTo>
                  <a:cubicBezTo>
                    <a:pt x="574" y="446"/>
                    <a:pt x="446" y="575"/>
                    <a:pt x="287" y="575"/>
                  </a:cubicBezTo>
                  <a:close/>
                  <a:moveTo>
                    <a:pt x="287" y="160"/>
                  </a:moveTo>
                  <a:cubicBezTo>
                    <a:pt x="217" y="160"/>
                    <a:pt x="160" y="217"/>
                    <a:pt x="160" y="287"/>
                  </a:cubicBezTo>
                  <a:cubicBezTo>
                    <a:pt x="160" y="358"/>
                    <a:pt x="217" y="415"/>
                    <a:pt x="287" y="415"/>
                  </a:cubicBezTo>
                  <a:cubicBezTo>
                    <a:pt x="357" y="415"/>
                    <a:pt x="414" y="358"/>
                    <a:pt x="414" y="287"/>
                  </a:cubicBezTo>
                  <a:cubicBezTo>
                    <a:pt x="414" y="217"/>
                    <a:pt x="357" y="160"/>
                    <a:pt x="287" y="1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id-ID"/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184400" y="3562350"/>
            <a:ext cx="40322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r>
              <a:rPr lang="en-US" altLang="id-ID" sz="1400"/>
              <a:t>Untuk p</a:t>
            </a:r>
            <a:r>
              <a:rPr lang="id-ID" altLang="id-ID" sz="1400"/>
              <a:t>erluasan fungsi </a:t>
            </a:r>
            <a:r>
              <a:rPr lang="id-ID" altLang="id-ID" sz="1400" b="1"/>
              <a:t>perlu </a:t>
            </a:r>
            <a:r>
              <a:rPr lang="en-US" altLang="id-ID" sz="1400" b="1"/>
              <a:t>dik</a:t>
            </a:r>
            <a:r>
              <a:rPr lang="id-ID" altLang="id-ID" sz="1400" b="1"/>
              <a:t>etahui </a:t>
            </a:r>
            <a:r>
              <a:rPr lang="fi-FI" altLang="id-ID" sz="1400" b="1"/>
              <a:t>tingkat kematangan</a:t>
            </a:r>
            <a:r>
              <a:rPr lang="id-ID" altLang="id-ID" sz="1400" b="1"/>
              <a:t> organisasi</a:t>
            </a:r>
            <a:r>
              <a:rPr lang="fi-FI" altLang="id-ID" sz="1400"/>
              <a:t> agar dapat menentukan posisi/level</a:t>
            </a:r>
            <a:r>
              <a:rPr lang="id-ID" altLang="id-ID" sz="1400"/>
              <a:t> </a:t>
            </a:r>
            <a:r>
              <a:rPr lang="fi-FI" altLang="id-ID" sz="1400"/>
              <a:t>kematangan organisasi ULP yang ada, sehingga </a:t>
            </a:r>
            <a:r>
              <a:rPr lang="id-ID" altLang="id-ID" sz="1400"/>
              <a:t>dapat disusun </a:t>
            </a:r>
            <a:r>
              <a:rPr lang="id-ID" altLang="id-ID" sz="1400" i="1"/>
              <a:t>roadmap</a:t>
            </a:r>
            <a:r>
              <a:rPr lang="id-ID" altLang="id-ID" sz="1400"/>
              <a:t> (peta jalan) pengembangan organisasi ULP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/>
            <a:r>
              <a:rPr lang="id-ID" altLang="id-ID" sz="2200" b="1" smtClean="0"/>
              <a:t>T</a:t>
            </a:r>
            <a:r>
              <a:rPr lang="en-US" altLang="id-ID" sz="2200" b="1" smtClean="0"/>
              <a:t>EORI</a:t>
            </a:r>
            <a:r>
              <a:rPr lang="id-ID" altLang="id-ID" sz="2200" b="1" smtClean="0"/>
              <a:t> K</a:t>
            </a:r>
            <a:r>
              <a:rPr lang="en-US" altLang="id-ID" sz="2200" b="1" smtClean="0"/>
              <a:t>EMATANGAN</a:t>
            </a:r>
            <a:r>
              <a:rPr lang="id-ID" altLang="id-ID" sz="2200" b="1" smtClean="0"/>
              <a:t> O</a:t>
            </a:r>
            <a:r>
              <a:rPr lang="en-US" altLang="id-ID" sz="2200" b="1" smtClean="0"/>
              <a:t>RGANISASI</a:t>
            </a:r>
          </a:p>
        </p:txBody>
      </p:sp>
      <p:sp>
        <p:nvSpPr>
          <p:cNvPr id="3" name="TextBox 15"/>
          <p:cNvSpPr txBox="1">
            <a:spLocks noChangeArrowheads="1"/>
          </p:cNvSpPr>
          <p:nvPr/>
        </p:nvSpPr>
        <p:spPr bwMode="auto">
          <a:xfrm>
            <a:off x="4876800" y="3814763"/>
            <a:ext cx="3962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en-US" altLang="id-ID" sz="1100">
                <a:cs typeface="Arial" panose="020B0604020202020204" pitchFamily="34" charset="0"/>
              </a:rPr>
              <a:t>Dikutip dari </a:t>
            </a:r>
            <a:r>
              <a:rPr lang="id-ID" altLang="id-ID" sz="1100">
                <a:cs typeface="Arial" panose="020B0604020202020204" pitchFamily="34" charset="0"/>
              </a:rPr>
              <a:t>Henry Mintzberg, Structure in Fives: Designing Effective Organization, 1983, Hal 170.</a:t>
            </a:r>
            <a:endParaRPr lang="en-US" altLang="id-ID" sz="1100" b="1"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6838" y="842963"/>
            <a:ext cx="4114800" cy="1885950"/>
            <a:chOff x="97160" y="843558"/>
            <a:chExt cx="4114800" cy="1885950"/>
          </a:xfrm>
        </p:grpSpPr>
        <p:grpSp>
          <p:nvGrpSpPr>
            <p:cNvPr id="107542" name="Group 16"/>
            <p:cNvGrpSpPr>
              <a:grpSpLocks/>
            </p:cNvGrpSpPr>
            <p:nvPr/>
          </p:nvGrpSpPr>
          <p:grpSpPr bwMode="auto">
            <a:xfrm>
              <a:off x="97160" y="843558"/>
              <a:ext cx="2286000" cy="400050"/>
              <a:chOff x="76200" y="838200"/>
              <a:chExt cx="2286000" cy="5334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6200" y="838200"/>
                <a:ext cx="2209800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52400" y="914400"/>
                <a:ext cx="2209800" cy="4572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2400" b="1" dirty="0">
                    <a:solidFill>
                      <a:schemeClr val="bg1"/>
                    </a:solidFill>
                  </a:rPr>
                  <a:t>Definisi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173360" y="1357908"/>
              <a:ext cx="4038600" cy="1371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G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ambaran tentang tingkat kemat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a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ngan pro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s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es pelaksanaan aktivitas dalam organ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i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sasi yang bertujuan untuk mengukur kemampuan suatu organisasi dalam melaksanakan proses produksi</a:t>
              </a:r>
              <a:endParaRPr lang="en-US" sz="1600" b="1" dirty="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6200" y="3186113"/>
            <a:ext cx="4135438" cy="1257300"/>
            <a:chOff x="76200" y="3186708"/>
            <a:chExt cx="4135760" cy="1257300"/>
          </a:xfrm>
        </p:grpSpPr>
        <p:grpSp>
          <p:nvGrpSpPr>
            <p:cNvPr id="107538" name="Group 17"/>
            <p:cNvGrpSpPr>
              <a:grpSpLocks/>
            </p:cNvGrpSpPr>
            <p:nvPr/>
          </p:nvGrpSpPr>
          <p:grpSpPr bwMode="auto">
            <a:xfrm>
              <a:off x="76200" y="3186708"/>
              <a:ext cx="2286000" cy="400050"/>
              <a:chOff x="76200" y="838200"/>
              <a:chExt cx="2286000" cy="5334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6200" y="838200"/>
                <a:ext cx="2209972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2406" y="914400"/>
                <a:ext cx="2209972" cy="4572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2400" b="1" dirty="0">
                    <a:solidFill>
                      <a:schemeClr val="bg1"/>
                    </a:solidFill>
                  </a:rPr>
                  <a:t>Metode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152406" y="3701058"/>
              <a:ext cx="4059554" cy="7429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b="1" dirty="0" err="1">
                  <a:solidFill>
                    <a:schemeClr val="tx1"/>
                  </a:solidFill>
                  <a:cs typeface="Arial" charset="0"/>
                </a:rPr>
                <a:t>Menggunakan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en-US" sz="1600" b="1" i="1" dirty="0">
                  <a:solidFill>
                    <a:schemeClr val="tx1"/>
                  </a:solidFill>
                  <a:cs typeface="Arial" charset="0"/>
                </a:rPr>
                <a:t>C</a:t>
              </a:r>
              <a:r>
                <a:rPr lang="id-ID" sz="1600" b="1" i="1" dirty="0">
                  <a:solidFill>
                    <a:schemeClr val="tx1"/>
                  </a:solidFill>
                  <a:cs typeface="Arial" charset="0"/>
                </a:rPr>
                <a:t>apability </a:t>
              </a:r>
              <a:r>
                <a:rPr lang="en-US" sz="1600" b="1" i="1" dirty="0">
                  <a:solidFill>
                    <a:schemeClr val="tx1"/>
                  </a:solidFill>
                  <a:cs typeface="Arial" charset="0"/>
                </a:rPr>
                <a:t>M</a:t>
              </a:r>
              <a:r>
                <a:rPr lang="id-ID" sz="1600" b="1" i="1" dirty="0">
                  <a:solidFill>
                    <a:schemeClr val="tx1"/>
                  </a:solidFill>
                  <a:cs typeface="Arial" charset="0"/>
                </a:rPr>
                <a:t>aturity </a:t>
              </a:r>
              <a:r>
                <a:rPr lang="en-US" sz="1600" b="1" i="1" dirty="0">
                  <a:solidFill>
                    <a:schemeClr val="tx1"/>
                  </a:solidFill>
                  <a:cs typeface="Arial" charset="0"/>
                </a:rPr>
                <a:t>M</a:t>
              </a:r>
              <a:r>
                <a:rPr lang="id-ID" sz="1600" b="1" i="1" dirty="0">
                  <a:solidFill>
                    <a:schemeClr val="tx1"/>
                  </a:solidFill>
                  <a:cs typeface="Arial" charset="0"/>
                </a:rPr>
                <a:t>odel (CMM)</a:t>
              </a:r>
              <a:endParaRPr lang="en-US" sz="1600" b="1" dirty="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800600" y="842963"/>
            <a:ext cx="4114800" cy="1858962"/>
            <a:chOff x="4800600" y="843558"/>
            <a:chExt cx="4114800" cy="1858564"/>
          </a:xfrm>
        </p:grpSpPr>
        <p:grpSp>
          <p:nvGrpSpPr>
            <p:cNvPr id="107534" name="Group 21"/>
            <p:cNvGrpSpPr>
              <a:grpSpLocks/>
            </p:cNvGrpSpPr>
            <p:nvPr/>
          </p:nvGrpSpPr>
          <p:grpSpPr bwMode="auto">
            <a:xfrm>
              <a:off x="4800600" y="843558"/>
              <a:ext cx="2286000" cy="400050"/>
              <a:chOff x="76200" y="838200"/>
              <a:chExt cx="2286000" cy="5334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6200" y="838200"/>
                <a:ext cx="2209800" cy="45710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2400" y="914384"/>
                <a:ext cx="2209800" cy="45710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id-ID" sz="2400" b="1" dirty="0">
                    <a:solidFill>
                      <a:schemeClr val="bg1"/>
                    </a:solidFill>
                  </a:rPr>
                  <a:t>Tujuan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4800600" y="1357798"/>
              <a:ext cx="4114800" cy="13443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7338" indent="-287338">
                <a:buFont typeface="Wingdings" pitchFamily="2" charset="2"/>
                <a:buChar char="v"/>
                <a:defRPr/>
              </a:pPr>
              <a:r>
                <a:rPr lang="en-US" sz="1600" b="1" dirty="0" err="1">
                  <a:solidFill>
                    <a:schemeClr val="tx1"/>
                  </a:solidFill>
                  <a:cs typeface="Arial" charset="0"/>
                </a:rPr>
                <a:t>Sebagai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peta jalan atau kerangka kerja yang menjadi acuan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  <a:cs typeface="Arial" charset="0"/>
                </a:rPr>
                <a:t>untuk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mencapai suatu tujuan</a:t>
              </a:r>
              <a:endParaRPr lang="en-US" sz="1600" b="1" dirty="0">
                <a:solidFill>
                  <a:schemeClr val="tx1"/>
                </a:solidFill>
                <a:cs typeface="Arial" charset="0"/>
              </a:endParaRPr>
            </a:p>
            <a:p>
              <a:pPr marL="287338" indent="-287338">
                <a:buFont typeface="Wingdings" pitchFamily="2" charset="2"/>
                <a:buChar char="v"/>
                <a:defRPr/>
              </a:pPr>
              <a:r>
                <a:rPr lang="en-US" sz="1600" b="1" dirty="0" err="1">
                  <a:solidFill>
                    <a:schemeClr val="tx1"/>
                  </a:solidFill>
                  <a:cs typeface="Arial" charset="0"/>
                </a:rPr>
                <a:t>Sebagai</a:t>
              </a:r>
              <a:r>
                <a:rPr lang="en-US" sz="1600" b="1" dirty="0">
                  <a:solidFill>
                    <a:schemeClr val="tx1"/>
                  </a:solidFill>
                  <a:cs typeface="Arial" charset="0"/>
                </a:rPr>
                <a:t> s</a:t>
              </a:r>
              <a:r>
                <a:rPr lang="id-ID" sz="1600" b="1" dirty="0">
                  <a:solidFill>
                    <a:schemeClr val="tx1"/>
                  </a:solidFill>
                  <a:cs typeface="Arial" charset="0"/>
                </a:rPr>
                <a:t>uatu ukuran pengembangan sistem</a:t>
              </a:r>
              <a:endParaRPr lang="en-US" sz="1600" b="1" dirty="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4876800" y="2786063"/>
            <a:ext cx="4191000" cy="971550"/>
            <a:chOff x="2850" y="10695"/>
            <a:chExt cx="7140" cy="1859"/>
          </a:xfrm>
        </p:grpSpPr>
        <p:sp>
          <p:nvSpPr>
            <p:cNvPr id="107530" name="Text Box 14"/>
            <p:cNvSpPr txBox="1">
              <a:spLocks noChangeArrowheads="1"/>
            </p:cNvSpPr>
            <p:nvPr/>
          </p:nvSpPr>
          <p:spPr bwMode="auto">
            <a:xfrm>
              <a:off x="2850" y="12059"/>
              <a:ext cx="1785" cy="495"/>
            </a:xfrm>
            <a:prstGeom prst="rect">
              <a:avLst/>
            </a:prstGeom>
            <a:solidFill>
              <a:srgbClr val="7F7F7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altLang="id-ID" sz="110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Measure</a:t>
              </a:r>
            </a:p>
            <a:p>
              <a:endParaRPr lang="en-US" altLang="id-ID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31" name="Text Box 15"/>
            <p:cNvSpPr txBox="1">
              <a:spLocks noChangeArrowheads="1"/>
            </p:cNvSpPr>
            <p:nvPr/>
          </p:nvSpPr>
          <p:spPr bwMode="auto">
            <a:xfrm>
              <a:off x="4635" y="11670"/>
              <a:ext cx="1785" cy="870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altLang="id-ID" sz="1100">
                  <a:latin typeface="Calibri" panose="020F0502020204030204" pitchFamily="34" charset="0"/>
                  <a:cs typeface="Arial" panose="020B0604020202020204" pitchFamily="34" charset="0"/>
                </a:rPr>
                <a:t>Understand</a:t>
              </a:r>
            </a:p>
            <a:p>
              <a:endParaRPr lang="en-US" altLang="id-ID">
                <a:cs typeface="Arial" panose="020B0604020202020204" pitchFamily="34" charset="0"/>
              </a:endParaRPr>
            </a:p>
          </p:txBody>
        </p:sp>
        <p:sp>
          <p:nvSpPr>
            <p:cNvPr id="107532" name="Text Box 16"/>
            <p:cNvSpPr txBox="1">
              <a:spLocks noChangeArrowheads="1"/>
            </p:cNvSpPr>
            <p:nvPr/>
          </p:nvSpPr>
          <p:spPr bwMode="auto">
            <a:xfrm>
              <a:off x="6420" y="11189"/>
              <a:ext cx="1785" cy="1365"/>
            </a:xfrm>
            <a:prstGeom prst="rect">
              <a:avLst/>
            </a:prstGeom>
            <a:solidFill>
              <a:srgbClr val="94363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altLang="id-ID" sz="110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Control</a:t>
              </a:r>
              <a:endParaRPr lang="en-US" altLang="id-ID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533" name="Text Box 17"/>
            <p:cNvSpPr txBox="1">
              <a:spLocks noChangeArrowheads="1"/>
            </p:cNvSpPr>
            <p:nvPr/>
          </p:nvSpPr>
          <p:spPr bwMode="auto">
            <a:xfrm>
              <a:off x="8205" y="10695"/>
              <a:ext cx="1785" cy="184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altLang="id-ID" sz="1100">
                  <a:latin typeface="Calibri" panose="020F0502020204030204" pitchFamily="34" charset="0"/>
                  <a:cs typeface="Arial" panose="020B0604020202020204" pitchFamily="34" charset="0"/>
                </a:rPr>
                <a:t>Improve</a:t>
              </a:r>
            </a:p>
            <a:p>
              <a:endParaRPr lang="en-US" altLang="id-ID"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4876800" y="4203700"/>
            <a:ext cx="4038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If you can</a:t>
            </a:r>
            <a:r>
              <a:rPr lang="en-US" altLang="id-ID" sz="1100" b="1" i="1">
                <a:cs typeface="Times New Roman" panose="02020603050405020304" pitchFamily="18" charset="0"/>
              </a:rPr>
              <a:t>’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t measure it, you can</a:t>
            </a:r>
            <a:r>
              <a:rPr lang="en-US" altLang="id-ID" sz="1100" b="1" i="1">
                <a:cs typeface="Times New Roman" panose="02020603050405020304" pitchFamily="18" charset="0"/>
              </a:rPr>
              <a:t>’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t understand it</a:t>
            </a:r>
            <a:endParaRPr lang="en-US" altLang="id-ID" sz="800">
              <a:cs typeface="Times New Roman" panose="02020603050405020304" pitchFamily="18" charset="0"/>
            </a:endParaRPr>
          </a:p>
          <a:p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If you can</a:t>
            </a:r>
            <a:r>
              <a:rPr lang="en-US" altLang="id-ID" sz="1100" b="1" i="1">
                <a:cs typeface="Times New Roman" panose="02020603050405020304" pitchFamily="18" charset="0"/>
              </a:rPr>
              <a:t>’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t understand it, you can</a:t>
            </a:r>
            <a:r>
              <a:rPr lang="en-US" altLang="id-ID" sz="1100" b="1" i="1">
                <a:cs typeface="Times New Roman" panose="02020603050405020304" pitchFamily="18" charset="0"/>
              </a:rPr>
              <a:t>’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t control it</a:t>
            </a:r>
          </a:p>
          <a:p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If you can</a:t>
            </a:r>
            <a:r>
              <a:rPr lang="en-US" altLang="id-ID" sz="1100" b="1" i="1">
                <a:cs typeface="Times New Roman" panose="02020603050405020304" pitchFamily="18" charset="0"/>
              </a:rPr>
              <a:t>’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t cont</a:t>
            </a:r>
            <a:r>
              <a:rPr lang="id-ID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ol it, you can</a:t>
            </a:r>
            <a:r>
              <a:rPr lang="en-US" altLang="id-ID" sz="1100" b="1" i="1">
                <a:cs typeface="Times New Roman" panose="02020603050405020304" pitchFamily="18" charset="0"/>
              </a:rPr>
              <a:t>’</a:t>
            </a:r>
            <a:r>
              <a:rPr lang="en-US" altLang="id-ID" sz="1100" b="1" i="1">
                <a:latin typeface="Tahoma" panose="020B0604030504040204" pitchFamily="34" charset="0"/>
                <a:cs typeface="Times New Roman" panose="02020603050405020304" pitchFamily="18" charset="0"/>
              </a:rPr>
              <a:t>t improve it</a:t>
            </a:r>
            <a:r>
              <a:rPr lang="en-US" altLang="id-ID" sz="800">
                <a:cs typeface="Times New Roman" panose="02020603050405020304" pitchFamily="18" charset="0"/>
              </a:rPr>
              <a:t> </a:t>
            </a:r>
            <a:endParaRPr lang="en-US" altLang="id-ID" sz="1600"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rot="5400000">
            <a:off x="2637632" y="2701131"/>
            <a:ext cx="3714750" cy="1587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/>
          <p:nvPr/>
        </p:nvSpPr>
        <p:spPr>
          <a:xfrm rot="20459944">
            <a:off x="3567113" y="1173163"/>
            <a:ext cx="4802187" cy="3001962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0B0F0">
              <a:alpha val="2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8547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/>
            <a:r>
              <a:rPr lang="id-ID" altLang="id-ID" sz="2200" b="1" smtClean="0"/>
              <a:t>PEMAHAMAN TEORI CAPABILITY MATURITY MODEL (CMM)</a:t>
            </a:r>
            <a:endParaRPr lang="en-US" altLang="id-ID" sz="2200" b="1" smtClean="0"/>
          </a:p>
        </p:txBody>
      </p:sp>
      <p:grpSp>
        <p:nvGrpSpPr>
          <p:cNvPr id="4" name="Group 3"/>
          <p:cNvGrpSpPr/>
          <p:nvPr/>
        </p:nvGrpSpPr>
        <p:grpSpPr>
          <a:xfrm>
            <a:off x="7335788" y="1748209"/>
            <a:ext cx="1851378" cy="2422694"/>
            <a:chOff x="9208920" y="2353327"/>
            <a:chExt cx="1851378" cy="2422694"/>
          </a:xfrm>
          <a:solidFill>
            <a:srgbClr val="00B050"/>
          </a:solidFill>
        </p:grpSpPr>
        <p:sp>
          <p:nvSpPr>
            <p:cNvPr id="5" name="Can 4"/>
            <p:cNvSpPr/>
            <p:nvPr/>
          </p:nvSpPr>
          <p:spPr>
            <a:xfrm>
              <a:off x="9208920" y="2353327"/>
              <a:ext cx="1851378" cy="2422694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033510" y="3990442"/>
              <a:ext cx="1021433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d-ID" sz="1400" b="1" dirty="0">
                  <a:solidFill>
                    <a:schemeClr val="bg1"/>
                  </a:solidFill>
                  <a:latin typeface="Arial Narrow" pitchFamily="34" charset="0"/>
                  <a:cs typeface="Clear Sans Medium" panose="020B0603030202020304" pitchFamily="34" charset="0"/>
                </a:rPr>
                <a:t>5.Optimized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40955" y="2540804"/>
            <a:ext cx="1851378" cy="1989271"/>
            <a:chOff x="8214087" y="3145915"/>
            <a:chExt cx="1851378" cy="1989271"/>
          </a:xfrm>
          <a:solidFill>
            <a:schemeClr val="accent5"/>
          </a:solidFill>
        </p:grpSpPr>
        <p:sp>
          <p:nvSpPr>
            <p:cNvPr id="8" name="Can 7"/>
            <p:cNvSpPr/>
            <p:nvPr/>
          </p:nvSpPr>
          <p:spPr>
            <a:xfrm>
              <a:off x="8214087" y="3145915"/>
              <a:ext cx="1851378" cy="1989271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091795" y="4256988"/>
              <a:ext cx="946093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d-ID" sz="1400" b="1" dirty="0">
                  <a:solidFill>
                    <a:schemeClr val="bg1"/>
                  </a:solidFill>
                  <a:latin typeface="Arial Narrow" pitchFamily="34" charset="0"/>
                  <a:cs typeface="Clear Sans Medium" panose="020B0603030202020304" pitchFamily="34" charset="0"/>
                </a:rPr>
                <a:t>4.Managed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46121" y="3219829"/>
            <a:ext cx="1851378" cy="1618367"/>
            <a:chOff x="7219253" y="3899604"/>
            <a:chExt cx="1851378" cy="1618367"/>
          </a:xfrm>
          <a:solidFill>
            <a:schemeClr val="accent2">
              <a:lumMod val="75000"/>
            </a:schemeClr>
          </a:solidFill>
        </p:grpSpPr>
        <p:sp>
          <p:nvSpPr>
            <p:cNvPr id="11" name="Can 10"/>
            <p:cNvSpPr/>
            <p:nvPr/>
          </p:nvSpPr>
          <p:spPr>
            <a:xfrm>
              <a:off x="7219253" y="3899604"/>
              <a:ext cx="1851378" cy="1618367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49280" y="4641170"/>
              <a:ext cx="848309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d-ID" sz="1400" b="1" dirty="0">
                  <a:solidFill>
                    <a:schemeClr val="bg1"/>
                  </a:solidFill>
                  <a:latin typeface="Arial Narrow" pitchFamily="34" charset="0"/>
                  <a:cs typeface="Clear Sans Medium" panose="020B0603030202020304" pitchFamily="34" charset="0"/>
                </a:rPr>
                <a:t>3.Defined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76806" y="3867894"/>
            <a:ext cx="1851378" cy="1219404"/>
            <a:chOff x="6249938" y="4559082"/>
            <a:chExt cx="1851378" cy="1219404"/>
          </a:xfrm>
          <a:solidFill>
            <a:srgbClr val="FF9900"/>
          </a:solidFill>
        </p:grpSpPr>
        <p:sp>
          <p:nvSpPr>
            <p:cNvPr id="14" name="Can 13"/>
            <p:cNvSpPr/>
            <p:nvPr/>
          </p:nvSpPr>
          <p:spPr>
            <a:xfrm>
              <a:off x="6249938" y="4559082"/>
              <a:ext cx="1851378" cy="1219404"/>
            </a:xfrm>
            <a:prstGeom prst="ca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39697" y="4919122"/>
              <a:ext cx="1093568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d-ID" sz="1400" b="1" dirty="0">
                  <a:solidFill>
                    <a:schemeClr val="bg1"/>
                  </a:solidFill>
                  <a:latin typeface="Arial Narrow" pitchFamily="34" charset="0"/>
                  <a:cs typeface="Clear Sans Medium" panose="020B0603030202020304" pitchFamily="34" charset="0"/>
                </a:rPr>
                <a:t>2.Repeatable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348038" y="2974975"/>
            <a:ext cx="1860550" cy="2333625"/>
            <a:chOff x="5220996" y="3649265"/>
            <a:chExt cx="1859966" cy="2333685"/>
          </a:xfrm>
        </p:grpSpPr>
        <p:grpSp>
          <p:nvGrpSpPr>
            <p:cNvPr id="108557" name="Group 22"/>
            <p:cNvGrpSpPr>
              <a:grpSpLocks/>
            </p:cNvGrpSpPr>
            <p:nvPr/>
          </p:nvGrpSpPr>
          <p:grpSpPr bwMode="auto">
            <a:xfrm>
              <a:off x="5228931" y="5135203"/>
              <a:ext cx="1852031" cy="847747"/>
              <a:chOff x="5228931" y="5135203"/>
              <a:chExt cx="1852031" cy="847747"/>
            </a:xfrm>
          </p:grpSpPr>
          <p:sp>
            <p:nvSpPr>
              <p:cNvPr id="72" name="Can 71"/>
              <p:cNvSpPr/>
              <p:nvPr/>
            </p:nvSpPr>
            <p:spPr>
              <a:xfrm>
                <a:off x="5228931" y="5135203"/>
                <a:ext cx="1852031" cy="847747"/>
              </a:xfrm>
              <a:prstGeom prst="can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8613" name="TextBox 79"/>
              <p:cNvSpPr txBox="1">
                <a:spLocks noChangeArrowheads="1"/>
              </p:cNvSpPr>
              <p:nvPr/>
            </p:nvSpPr>
            <p:spPr bwMode="auto">
              <a:xfrm>
                <a:off x="6215226" y="5405828"/>
                <a:ext cx="737470" cy="307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/>
                <a:r>
                  <a:rPr lang="id-ID" altLang="id-ID" sz="1400" b="1">
                    <a:solidFill>
                      <a:schemeClr val="bg1"/>
                    </a:solidFill>
                    <a:latin typeface="Arial Narrow" panose="020B0606020202030204" pitchFamily="34" charset="0"/>
                    <a:ea typeface="Clear Sans Medium"/>
                    <a:cs typeface="Clear Sans Medium"/>
                  </a:rPr>
                  <a:t>1. </a:t>
                </a:r>
                <a:r>
                  <a:rPr lang="en-US" altLang="id-ID" sz="1400" b="1">
                    <a:solidFill>
                      <a:schemeClr val="bg1"/>
                    </a:solidFill>
                    <a:latin typeface="Arial Narrow" panose="020B0606020202030204" pitchFamily="34" charset="0"/>
                    <a:ea typeface="Clear Sans Medium"/>
                    <a:cs typeface="Clear Sans Medium"/>
                  </a:rPr>
                  <a:t>I</a:t>
                </a:r>
                <a:r>
                  <a:rPr lang="id-ID" altLang="id-ID" sz="1400" b="1">
                    <a:solidFill>
                      <a:schemeClr val="bg1"/>
                    </a:solidFill>
                    <a:latin typeface="Arial Narrow" panose="020B0606020202030204" pitchFamily="34" charset="0"/>
                    <a:ea typeface="Clear Sans Medium"/>
                    <a:cs typeface="Clear Sans Medium"/>
                  </a:rPr>
                  <a:t>nitial</a:t>
                </a:r>
              </a:p>
            </p:txBody>
          </p:sp>
        </p:grpSp>
        <p:grpSp>
          <p:nvGrpSpPr>
            <p:cNvPr id="108558" name="Group 23"/>
            <p:cNvGrpSpPr>
              <a:grpSpLocks/>
            </p:cNvGrpSpPr>
            <p:nvPr/>
          </p:nvGrpSpPr>
          <p:grpSpPr bwMode="auto">
            <a:xfrm>
              <a:off x="5220996" y="3649265"/>
              <a:ext cx="1090751" cy="1563106"/>
              <a:chOff x="5263771" y="2536709"/>
              <a:chExt cx="2065894" cy="2960541"/>
            </a:xfrm>
          </p:grpSpPr>
          <p:grpSp>
            <p:nvGrpSpPr>
              <p:cNvPr id="108559" name="Group 24"/>
              <p:cNvGrpSpPr>
                <a:grpSpLocks/>
              </p:cNvGrpSpPr>
              <p:nvPr/>
            </p:nvGrpSpPr>
            <p:grpSpPr bwMode="auto">
              <a:xfrm>
                <a:off x="5263771" y="2536709"/>
                <a:ext cx="2065894" cy="2960541"/>
                <a:chOff x="5331823" y="3711388"/>
                <a:chExt cx="1038827" cy="1488697"/>
              </a:xfrm>
            </p:grpSpPr>
            <p:grpSp>
              <p:nvGrpSpPr>
                <p:cNvPr id="108574" name="Group 40"/>
                <p:cNvGrpSpPr>
                  <a:grpSpLocks/>
                </p:cNvGrpSpPr>
                <p:nvPr/>
              </p:nvGrpSpPr>
              <p:grpSpPr bwMode="auto">
                <a:xfrm>
                  <a:off x="5331823" y="3711388"/>
                  <a:ext cx="1038827" cy="1488697"/>
                  <a:chOff x="8457006" y="287721"/>
                  <a:chExt cx="895706" cy="1283596"/>
                </a:xfrm>
              </p:grpSpPr>
              <p:grpSp>
                <p:nvGrpSpPr>
                  <p:cNvPr id="1085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8457006" y="428180"/>
                    <a:ext cx="895706" cy="774690"/>
                    <a:chOff x="4408488" y="1285875"/>
                    <a:chExt cx="2219324" cy="1919476"/>
                  </a:xfrm>
                </p:grpSpPr>
                <p:sp>
                  <p:nvSpPr>
                    <p:cNvPr id="108589" name="Freeform 585"/>
                    <p:cNvSpPr>
                      <a:spLocks/>
                    </p:cNvSpPr>
                    <p:nvPr/>
                  </p:nvSpPr>
                  <p:spPr bwMode="auto">
                    <a:xfrm>
                      <a:off x="4408488" y="1285875"/>
                      <a:ext cx="346075" cy="450850"/>
                    </a:xfrm>
                    <a:custGeom>
                      <a:avLst/>
                      <a:gdLst>
                        <a:gd name="T0" fmla="*/ 2147483647 w 180"/>
                        <a:gd name="T1" fmla="*/ 2147483647 h 234"/>
                        <a:gd name="T2" fmla="*/ 2147483647 w 180"/>
                        <a:gd name="T3" fmla="*/ 2147483647 h 234"/>
                        <a:gd name="T4" fmla="*/ 2147483647 w 180"/>
                        <a:gd name="T5" fmla="*/ 2147483647 h 234"/>
                        <a:gd name="T6" fmla="*/ 2147483647 w 180"/>
                        <a:gd name="T7" fmla="*/ 2147483647 h 234"/>
                        <a:gd name="T8" fmla="*/ 2147483647 w 180"/>
                        <a:gd name="T9" fmla="*/ 2147483647 h 234"/>
                        <a:gd name="T10" fmla="*/ 2147483647 w 180"/>
                        <a:gd name="T11" fmla="*/ 2147483647 h 234"/>
                        <a:gd name="T12" fmla="*/ 2147483647 w 180"/>
                        <a:gd name="T13" fmla="*/ 2147483647 h 234"/>
                        <a:gd name="T14" fmla="*/ 2147483647 w 180"/>
                        <a:gd name="T15" fmla="*/ 2147483647 h 234"/>
                        <a:gd name="T16" fmla="*/ 2147483647 w 180"/>
                        <a:gd name="T17" fmla="*/ 2147483647 h 234"/>
                        <a:gd name="T18" fmla="*/ 2147483647 w 180"/>
                        <a:gd name="T19" fmla="*/ 2147483647 h 234"/>
                        <a:gd name="T20" fmla="*/ 2147483647 w 180"/>
                        <a:gd name="T21" fmla="*/ 2147483647 h 234"/>
                        <a:gd name="T22" fmla="*/ 2147483647 w 180"/>
                        <a:gd name="T23" fmla="*/ 2147483647 h 234"/>
                        <a:gd name="T24" fmla="*/ 2147483647 w 180"/>
                        <a:gd name="T25" fmla="*/ 2147483647 h 234"/>
                        <a:gd name="T26" fmla="*/ 2147483647 w 180"/>
                        <a:gd name="T27" fmla="*/ 2147483647 h 234"/>
                        <a:gd name="T28" fmla="*/ 2147483647 w 180"/>
                        <a:gd name="T29" fmla="*/ 2147483647 h 234"/>
                        <a:gd name="T30" fmla="*/ 2147483647 w 180"/>
                        <a:gd name="T31" fmla="*/ 2147483647 h 234"/>
                        <a:gd name="T32" fmla="*/ 2147483647 w 180"/>
                        <a:gd name="T33" fmla="*/ 2147483647 h 234"/>
                        <a:gd name="T34" fmla="*/ 2147483647 w 180"/>
                        <a:gd name="T35" fmla="*/ 2147483647 h 234"/>
                        <a:gd name="T36" fmla="*/ 2147483647 w 180"/>
                        <a:gd name="T37" fmla="*/ 2147483647 h 234"/>
                        <a:gd name="T38" fmla="*/ 2147483647 w 180"/>
                        <a:gd name="T39" fmla="*/ 2147483647 h 234"/>
                        <a:gd name="T40" fmla="*/ 2147483647 w 180"/>
                        <a:gd name="T41" fmla="*/ 2147483647 h 234"/>
                        <a:gd name="T42" fmla="*/ 2147483647 w 180"/>
                        <a:gd name="T43" fmla="*/ 2147483647 h 234"/>
                        <a:gd name="T44" fmla="*/ 2147483647 w 180"/>
                        <a:gd name="T45" fmla="*/ 2147483647 h 234"/>
                        <a:gd name="T46" fmla="*/ 2147483647 w 180"/>
                        <a:gd name="T47" fmla="*/ 2147483647 h 234"/>
                        <a:gd name="T48" fmla="*/ 2147483647 w 180"/>
                        <a:gd name="T49" fmla="*/ 2147483647 h 234"/>
                        <a:gd name="T50" fmla="*/ 2147483647 w 180"/>
                        <a:gd name="T51" fmla="*/ 2147483647 h 234"/>
                        <a:gd name="T52" fmla="*/ 2147483647 w 180"/>
                        <a:gd name="T53" fmla="*/ 2147483647 h 234"/>
                        <a:gd name="T54" fmla="*/ 2147483647 w 180"/>
                        <a:gd name="T55" fmla="*/ 2147483647 h 234"/>
                        <a:gd name="T56" fmla="*/ 2147483647 w 180"/>
                        <a:gd name="T57" fmla="*/ 2147483647 h 234"/>
                        <a:gd name="T58" fmla="*/ 2147483647 w 180"/>
                        <a:gd name="T59" fmla="*/ 2147483647 h 234"/>
                        <a:gd name="T60" fmla="*/ 2147483647 w 180"/>
                        <a:gd name="T61" fmla="*/ 2147483647 h 234"/>
                        <a:gd name="T62" fmla="*/ 2147483647 w 180"/>
                        <a:gd name="T63" fmla="*/ 2147483647 h 234"/>
                        <a:gd name="T64" fmla="*/ 2147483647 w 180"/>
                        <a:gd name="T65" fmla="*/ 2147483647 h 234"/>
                        <a:gd name="T66" fmla="*/ 2147483647 w 180"/>
                        <a:gd name="T67" fmla="*/ 2147483647 h 234"/>
                        <a:gd name="T68" fmla="*/ 2147483647 w 180"/>
                        <a:gd name="T69" fmla="*/ 2147483647 h 234"/>
                        <a:gd name="T70" fmla="*/ 2147483647 w 180"/>
                        <a:gd name="T71" fmla="*/ 2147483647 h 234"/>
                        <a:gd name="T72" fmla="*/ 2147483647 w 180"/>
                        <a:gd name="T73" fmla="*/ 2147483647 h 234"/>
                        <a:gd name="T74" fmla="*/ 2147483647 w 180"/>
                        <a:gd name="T75" fmla="*/ 2147483647 h 234"/>
                        <a:gd name="T76" fmla="*/ 2147483647 w 180"/>
                        <a:gd name="T77" fmla="*/ 2147483647 h 234"/>
                        <a:gd name="T78" fmla="*/ 2147483647 w 180"/>
                        <a:gd name="T79" fmla="*/ 2147483647 h 234"/>
                        <a:gd name="T80" fmla="*/ 2147483647 w 180"/>
                        <a:gd name="T81" fmla="*/ 2147483647 h 234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0" t="0" r="r" b="b"/>
                      <a:pathLst>
                        <a:path w="180" h="234">
                          <a:moveTo>
                            <a:pt x="169" y="90"/>
                          </a:moveTo>
                          <a:cubicBezTo>
                            <a:pt x="163" y="88"/>
                            <a:pt x="156" y="92"/>
                            <a:pt x="155" y="99"/>
                          </a:cubicBezTo>
                          <a:cubicBezTo>
                            <a:pt x="146" y="131"/>
                            <a:pt x="146" y="131"/>
                            <a:pt x="146" y="131"/>
                          </a:cubicBezTo>
                          <a:cubicBezTo>
                            <a:pt x="135" y="97"/>
                            <a:pt x="135" y="97"/>
                            <a:pt x="135" y="97"/>
                          </a:cubicBezTo>
                          <a:cubicBezTo>
                            <a:pt x="108" y="15"/>
                            <a:pt x="108" y="15"/>
                            <a:pt x="108" y="15"/>
                          </a:cubicBezTo>
                          <a:cubicBezTo>
                            <a:pt x="106" y="8"/>
                            <a:pt x="99" y="5"/>
                            <a:pt x="93" y="7"/>
                          </a:cubicBezTo>
                          <a:cubicBezTo>
                            <a:pt x="86" y="9"/>
                            <a:pt x="83" y="16"/>
                            <a:pt x="85" y="22"/>
                          </a:cubicBezTo>
                          <a:cubicBezTo>
                            <a:pt x="110" y="96"/>
                            <a:pt x="110" y="96"/>
                            <a:pt x="110" y="96"/>
                          </a:cubicBezTo>
                          <a:cubicBezTo>
                            <a:pt x="110" y="97"/>
                            <a:pt x="110" y="97"/>
                            <a:pt x="110" y="97"/>
                          </a:cubicBezTo>
                          <a:cubicBezTo>
                            <a:pt x="110" y="99"/>
                            <a:pt x="110" y="100"/>
                            <a:pt x="108" y="101"/>
                          </a:cubicBezTo>
                          <a:cubicBezTo>
                            <a:pt x="107" y="101"/>
                            <a:pt x="106" y="101"/>
                            <a:pt x="105" y="100"/>
                          </a:cubicBezTo>
                          <a:cubicBezTo>
                            <a:pt x="105" y="100"/>
                            <a:pt x="105" y="100"/>
                            <a:pt x="105" y="100"/>
                          </a:cubicBezTo>
                          <a:cubicBezTo>
                            <a:pt x="75" y="10"/>
                            <a:pt x="75" y="10"/>
                            <a:pt x="75" y="10"/>
                          </a:cubicBezTo>
                          <a:cubicBezTo>
                            <a:pt x="73" y="3"/>
                            <a:pt x="66" y="0"/>
                            <a:pt x="60" y="2"/>
                          </a:cubicBezTo>
                          <a:cubicBezTo>
                            <a:pt x="53" y="4"/>
                            <a:pt x="50" y="11"/>
                            <a:pt x="52" y="17"/>
                          </a:cubicBezTo>
                          <a:cubicBezTo>
                            <a:pt x="83" y="112"/>
                            <a:pt x="83" y="112"/>
                            <a:pt x="83" y="112"/>
                          </a:cubicBezTo>
                          <a:cubicBezTo>
                            <a:pt x="83" y="114"/>
                            <a:pt x="83" y="115"/>
                            <a:pt x="81" y="115"/>
                          </a:cubicBezTo>
                          <a:cubicBezTo>
                            <a:pt x="80" y="116"/>
                            <a:pt x="78" y="115"/>
                            <a:pt x="78" y="114"/>
                          </a:cubicBezTo>
                          <a:cubicBezTo>
                            <a:pt x="78" y="114"/>
                            <a:pt x="78" y="114"/>
                            <a:pt x="78" y="114"/>
                          </a:cubicBezTo>
                          <a:cubicBezTo>
                            <a:pt x="49" y="29"/>
                            <a:pt x="49" y="29"/>
                            <a:pt x="49" y="29"/>
                          </a:cubicBezTo>
                          <a:cubicBezTo>
                            <a:pt x="47" y="22"/>
                            <a:pt x="40" y="19"/>
                            <a:pt x="34" y="21"/>
                          </a:cubicBezTo>
                          <a:cubicBezTo>
                            <a:pt x="28" y="23"/>
                            <a:pt x="24" y="30"/>
                            <a:pt x="26" y="36"/>
                          </a:cubicBezTo>
                          <a:cubicBezTo>
                            <a:pt x="53" y="117"/>
                            <a:pt x="53" y="117"/>
                            <a:pt x="53" y="117"/>
                          </a:cubicBezTo>
                          <a:cubicBezTo>
                            <a:pt x="54" y="118"/>
                            <a:pt x="54" y="118"/>
                            <a:pt x="54" y="118"/>
                          </a:cubicBezTo>
                          <a:cubicBezTo>
                            <a:pt x="54" y="120"/>
                            <a:pt x="53" y="122"/>
                            <a:pt x="52" y="122"/>
                          </a:cubicBezTo>
                          <a:cubicBezTo>
                            <a:pt x="50" y="123"/>
                            <a:pt x="49" y="122"/>
                            <a:pt x="48" y="120"/>
                          </a:cubicBezTo>
                          <a:cubicBezTo>
                            <a:pt x="47" y="118"/>
                            <a:pt x="47" y="118"/>
                            <a:pt x="47" y="118"/>
                          </a:cubicBezTo>
                          <a:cubicBezTo>
                            <a:pt x="25" y="50"/>
                            <a:pt x="25" y="50"/>
                            <a:pt x="25" y="50"/>
                          </a:cubicBezTo>
                          <a:cubicBezTo>
                            <a:pt x="23" y="43"/>
                            <a:pt x="16" y="40"/>
                            <a:pt x="9" y="42"/>
                          </a:cubicBezTo>
                          <a:cubicBezTo>
                            <a:pt x="3" y="44"/>
                            <a:pt x="0" y="51"/>
                            <a:pt x="2" y="57"/>
                          </a:cubicBezTo>
                          <a:cubicBezTo>
                            <a:pt x="29" y="140"/>
                            <a:pt x="29" y="140"/>
                            <a:pt x="29" y="140"/>
                          </a:cubicBezTo>
                          <a:cubicBezTo>
                            <a:pt x="29" y="141"/>
                            <a:pt x="29" y="141"/>
                            <a:pt x="29" y="141"/>
                          </a:cubicBezTo>
                          <a:cubicBezTo>
                            <a:pt x="30" y="141"/>
                            <a:pt x="30" y="142"/>
                            <a:pt x="30" y="142"/>
                          </a:cubicBezTo>
                          <a:cubicBezTo>
                            <a:pt x="44" y="185"/>
                            <a:pt x="44" y="185"/>
                            <a:pt x="44" y="185"/>
                          </a:cubicBezTo>
                          <a:cubicBezTo>
                            <a:pt x="55" y="217"/>
                            <a:pt x="89" y="234"/>
                            <a:pt x="121" y="224"/>
                          </a:cubicBezTo>
                          <a:cubicBezTo>
                            <a:pt x="131" y="221"/>
                            <a:pt x="138" y="216"/>
                            <a:pt x="144" y="209"/>
                          </a:cubicBezTo>
                          <a:cubicBezTo>
                            <a:pt x="145" y="208"/>
                            <a:pt x="146" y="207"/>
                            <a:pt x="147" y="205"/>
                          </a:cubicBezTo>
                          <a:cubicBezTo>
                            <a:pt x="150" y="201"/>
                            <a:pt x="153" y="195"/>
                            <a:pt x="154" y="190"/>
                          </a:cubicBezTo>
                          <a:cubicBezTo>
                            <a:pt x="158" y="181"/>
                            <a:pt x="161" y="172"/>
                            <a:pt x="162" y="169"/>
                          </a:cubicBezTo>
                          <a:cubicBezTo>
                            <a:pt x="178" y="105"/>
                            <a:pt x="178" y="105"/>
                            <a:pt x="178" y="105"/>
                          </a:cubicBezTo>
                          <a:cubicBezTo>
                            <a:pt x="180" y="98"/>
                            <a:pt x="176" y="92"/>
                            <a:pt x="169" y="90"/>
                          </a:cubicBezTo>
                          <a:close/>
                        </a:path>
                      </a:pathLst>
                    </a:custGeom>
                    <a:solidFill>
                      <a:srgbClr val="F9C59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90" name="Freeform 586"/>
                    <p:cNvSpPr>
                      <a:spLocks/>
                    </p:cNvSpPr>
                    <p:nvPr/>
                  </p:nvSpPr>
                  <p:spPr bwMode="auto">
                    <a:xfrm>
                      <a:off x="4551363" y="1670050"/>
                      <a:ext cx="996950" cy="895350"/>
                    </a:xfrm>
                    <a:custGeom>
                      <a:avLst/>
                      <a:gdLst>
                        <a:gd name="T0" fmla="*/ 2147483647 w 518"/>
                        <a:gd name="T1" fmla="*/ 2147483647 h 465"/>
                        <a:gd name="T2" fmla="*/ 2147483647 w 518"/>
                        <a:gd name="T3" fmla="*/ 2147483647 h 465"/>
                        <a:gd name="T4" fmla="*/ 0 w 518"/>
                        <a:gd name="T5" fmla="*/ 2147483647 h 465"/>
                        <a:gd name="T6" fmla="*/ 2147483647 w 518"/>
                        <a:gd name="T7" fmla="*/ 0 h 465"/>
                        <a:gd name="T8" fmla="*/ 2147483647 w 518"/>
                        <a:gd name="T9" fmla="*/ 2147483647 h 465"/>
                        <a:gd name="T10" fmla="*/ 2147483647 w 518"/>
                        <a:gd name="T11" fmla="*/ 2147483647 h 465"/>
                        <a:gd name="T12" fmla="*/ 2147483647 w 518"/>
                        <a:gd name="T13" fmla="*/ 2147483647 h 465"/>
                        <a:gd name="T14" fmla="*/ 2147483647 w 518"/>
                        <a:gd name="T15" fmla="*/ 2147483647 h 46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518" h="465">
                          <a:moveTo>
                            <a:pt x="433" y="465"/>
                          </a:moveTo>
                          <a:cubicBezTo>
                            <a:pt x="396" y="465"/>
                            <a:pt x="350" y="458"/>
                            <a:pt x="300" y="435"/>
                          </a:cubicBezTo>
                          <a:cubicBezTo>
                            <a:pt x="174" y="377"/>
                            <a:pt x="73" y="242"/>
                            <a:pt x="0" y="34"/>
                          </a:cubicBezTo>
                          <a:cubicBezTo>
                            <a:pt x="96" y="0"/>
                            <a:pt x="96" y="0"/>
                            <a:pt x="96" y="0"/>
                          </a:cubicBezTo>
                          <a:cubicBezTo>
                            <a:pt x="159" y="179"/>
                            <a:pt x="244" y="297"/>
                            <a:pt x="342" y="342"/>
                          </a:cubicBezTo>
                          <a:cubicBezTo>
                            <a:pt x="420" y="378"/>
                            <a:pt x="480" y="357"/>
                            <a:pt x="481" y="356"/>
                          </a:cubicBezTo>
                          <a:cubicBezTo>
                            <a:pt x="518" y="451"/>
                            <a:pt x="518" y="451"/>
                            <a:pt x="518" y="451"/>
                          </a:cubicBezTo>
                          <a:cubicBezTo>
                            <a:pt x="516" y="452"/>
                            <a:pt x="483" y="465"/>
                            <a:pt x="433" y="465"/>
                          </a:cubicBezTo>
                        </a:path>
                      </a:pathLst>
                    </a:custGeom>
                    <a:solidFill>
                      <a:srgbClr val="F2F2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91" name="Freeform 587"/>
                    <p:cNvSpPr>
                      <a:spLocks/>
                    </p:cNvSpPr>
                    <p:nvPr/>
                  </p:nvSpPr>
                  <p:spPr bwMode="auto">
                    <a:xfrm>
                      <a:off x="6280150" y="1285875"/>
                      <a:ext cx="347662" cy="450850"/>
                    </a:xfrm>
                    <a:custGeom>
                      <a:avLst/>
                      <a:gdLst>
                        <a:gd name="T0" fmla="*/ 2147483647 w 180"/>
                        <a:gd name="T1" fmla="*/ 2147483647 h 234"/>
                        <a:gd name="T2" fmla="*/ 2147483647 w 180"/>
                        <a:gd name="T3" fmla="*/ 2147483647 h 234"/>
                        <a:gd name="T4" fmla="*/ 2147483647 w 180"/>
                        <a:gd name="T5" fmla="*/ 2147483647 h 234"/>
                        <a:gd name="T6" fmla="*/ 2147483647 w 180"/>
                        <a:gd name="T7" fmla="*/ 2147483647 h 234"/>
                        <a:gd name="T8" fmla="*/ 2147483647 w 180"/>
                        <a:gd name="T9" fmla="*/ 2147483647 h 234"/>
                        <a:gd name="T10" fmla="*/ 2147483647 w 180"/>
                        <a:gd name="T11" fmla="*/ 2147483647 h 234"/>
                        <a:gd name="T12" fmla="*/ 2147483647 w 180"/>
                        <a:gd name="T13" fmla="*/ 2147483647 h 234"/>
                        <a:gd name="T14" fmla="*/ 2147483647 w 180"/>
                        <a:gd name="T15" fmla="*/ 2147483647 h 234"/>
                        <a:gd name="T16" fmla="*/ 2147483647 w 180"/>
                        <a:gd name="T17" fmla="*/ 2147483647 h 234"/>
                        <a:gd name="T18" fmla="*/ 2147483647 w 180"/>
                        <a:gd name="T19" fmla="*/ 2147483647 h 234"/>
                        <a:gd name="T20" fmla="*/ 2147483647 w 180"/>
                        <a:gd name="T21" fmla="*/ 2147483647 h 234"/>
                        <a:gd name="T22" fmla="*/ 2147483647 w 180"/>
                        <a:gd name="T23" fmla="*/ 2147483647 h 234"/>
                        <a:gd name="T24" fmla="*/ 2147483647 w 180"/>
                        <a:gd name="T25" fmla="*/ 2147483647 h 234"/>
                        <a:gd name="T26" fmla="*/ 2147483647 w 180"/>
                        <a:gd name="T27" fmla="*/ 2147483647 h 234"/>
                        <a:gd name="T28" fmla="*/ 2147483647 w 180"/>
                        <a:gd name="T29" fmla="*/ 2147483647 h 234"/>
                        <a:gd name="T30" fmla="*/ 2147483647 w 180"/>
                        <a:gd name="T31" fmla="*/ 2147483647 h 234"/>
                        <a:gd name="T32" fmla="*/ 2147483647 w 180"/>
                        <a:gd name="T33" fmla="*/ 2147483647 h 234"/>
                        <a:gd name="T34" fmla="*/ 2147483647 w 180"/>
                        <a:gd name="T35" fmla="*/ 2147483647 h 234"/>
                        <a:gd name="T36" fmla="*/ 2147483647 w 180"/>
                        <a:gd name="T37" fmla="*/ 2147483647 h 234"/>
                        <a:gd name="T38" fmla="*/ 2147483647 w 180"/>
                        <a:gd name="T39" fmla="*/ 2147483647 h 234"/>
                        <a:gd name="T40" fmla="*/ 2147483647 w 180"/>
                        <a:gd name="T41" fmla="*/ 2147483647 h 234"/>
                        <a:gd name="T42" fmla="*/ 2147483647 w 180"/>
                        <a:gd name="T43" fmla="*/ 2147483647 h 234"/>
                        <a:gd name="T44" fmla="*/ 2147483647 w 180"/>
                        <a:gd name="T45" fmla="*/ 2147483647 h 234"/>
                        <a:gd name="T46" fmla="*/ 2147483647 w 180"/>
                        <a:gd name="T47" fmla="*/ 2147483647 h 234"/>
                        <a:gd name="T48" fmla="*/ 2147483647 w 180"/>
                        <a:gd name="T49" fmla="*/ 2147483647 h 234"/>
                        <a:gd name="T50" fmla="*/ 2147483647 w 180"/>
                        <a:gd name="T51" fmla="*/ 2147483647 h 234"/>
                        <a:gd name="T52" fmla="*/ 2147483647 w 180"/>
                        <a:gd name="T53" fmla="*/ 2147483647 h 234"/>
                        <a:gd name="T54" fmla="*/ 2147483647 w 180"/>
                        <a:gd name="T55" fmla="*/ 2147483647 h 234"/>
                        <a:gd name="T56" fmla="*/ 2147483647 w 180"/>
                        <a:gd name="T57" fmla="*/ 2147483647 h 234"/>
                        <a:gd name="T58" fmla="*/ 2147483647 w 180"/>
                        <a:gd name="T59" fmla="*/ 2147483647 h 234"/>
                        <a:gd name="T60" fmla="*/ 2147483647 w 180"/>
                        <a:gd name="T61" fmla="*/ 2147483647 h 234"/>
                        <a:gd name="T62" fmla="*/ 2147483647 w 180"/>
                        <a:gd name="T63" fmla="*/ 2147483647 h 234"/>
                        <a:gd name="T64" fmla="*/ 2147483647 w 180"/>
                        <a:gd name="T65" fmla="*/ 2147483647 h 234"/>
                        <a:gd name="T66" fmla="*/ 2147483647 w 180"/>
                        <a:gd name="T67" fmla="*/ 2147483647 h 234"/>
                        <a:gd name="T68" fmla="*/ 2147483647 w 180"/>
                        <a:gd name="T69" fmla="*/ 2147483647 h 234"/>
                        <a:gd name="T70" fmla="*/ 2147483647 w 180"/>
                        <a:gd name="T71" fmla="*/ 2147483647 h 234"/>
                        <a:gd name="T72" fmla="*/ 2147483647 w 180"/>
                        <a:gd name="T73" fmla="*/ 2147483647 h 234"/>
                        <a:gd name="T74" fmla="*/ 2147483647 w 180"/>
                        <a:gd name="T75" fmla="*/ 2147483647 h 234"/>
                        <a:gd name="T76" fmla="*/ 2147483647 w 180"/>
                        <a:gd name="T77" fmla="*/ 2147483647 h 234"/>
                        <a:gd name="T78" fmla="*/ 2147483647 w 180"/>
                        <a:gd name="T79" fmla="*/ 2147483647 h 234"/>
                        <a:gd name="T80" fmla="*/ 2147483647 w 180"/>
                        <a:gd name="T81" fmla="*/ 2147483647 h 234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0" t="0" r="r" b="b"/>
                      <a:pathLst>
                        <a:path w="180" h="234">
                          <a:moveTo>
                            <a:pt x="10" y="90"/>
                          </a:moveTo>
                          <a:cubicBezTo>
                            <a:pt x="16" y="88"/>
                            <a:pt x="23" y="92"/>
                            <a:pt x="25" y="99"/>
                          </a:cubicBezTo>
                          <a:cubicBezTo>
                            <a:pt x="33" y="131"/>
                            <a:pt x="33" y="131"/>
                            <a:pt x="33" y="131"/>
                          </a:cubicBezTo>
                          <a:cubicBezTo>
                            <a:pt x="44" y="97"/>
                            <a:pt x="44" y="97"/>
                            <a:pt x="44" y="97"/>
                          </a:cubicBezTo>
                          <a:cubicBezTo>
                            <a:pt x="71" y="15"/>
                            <a:pt x="71" y="15"/>
                            <a:pt x="71" y="15"/>
                          </a:cubicBezTo>
                          <a:cubicBezTo>
                            <a:pt x="73" y="8"/>
                            <a:pt x="80" y="5"/>
                            <a:pt x="87" y="7"/>
                          </a:cubicBezTo>
                          <a:cubicBezTo>
                            <a:pt x="93" y="9"/>
                            <a:pt x="96" y="16"/>
                            <a:pt x="94" y="22"/>
                          </a:cubicBezTo>
                          <a:cubicBezTo>
                            <a:pt x="70" y="96"/>
                            <a:pt x="70" y="96"/>
                            <a:pt x="70" y="96"/>
                          </a:cubicBezTo>
                          <a:cubicBezTo>
                            <a:pt x="69" y="97"/>
                            <a:pt x="69" y="97"/>
                            <a:pt x="69" y="97"/>
                          </a:cubicBezTo>
                          <a:cubicBezTo>
                            <a:pt x="69" y="99"/>
                            <a:pt x="70" y="100"/>
                            <a:pt x="71" y="101"/>
                          </a:cubicBezTo>
                          <a:cubicBezTo>
                            <a:pt x="73" y="101"/>
                            <a:pt x="74" y="101"/>
                            <a:pt x="74" y="100"/>
                          </a:cubicBezTo>
                          <a:cubicBezTo>
                            <a:pt x="75" y="100"/>
                            <a:pt x="75" y="100"/>
                            <a:pt x="75" y="100"/>
                          </a:cubicBezTo>
                          <a:cubicBezTo>
                            <a:pt x="105" y="10"/>
                            <a:pt x="105" y="10"/>
                            <a:pt x="105" y="10"/>
                          </a:cubicBezTo>
                          <a:cubicBezTo>
                            <a:pt x="107" y="3"/>
                            <a:pt x="114" y="0"/>
                            <a:pt x="120" y="2"/>
                          </a:cubicBezTo>
                          <a:cubicBezTo>
                            <a:pt x="126" y="4"/>
                            <a:pt x="130" y="11"/>
                            <a:pt x="128" y="17"/>
                          </a:cubicBezTo>
                          <a:cubicBezTo>
                            <a:pt x="96" y="112"/>
                            <a:pt x="96" y="112"/>
                            <a:pt x="96" y="112"/>
                          </a:cubicBezTo>
                          <a:cubicBezTo>
                            <a:pt x="96" y="114"/>
                            <a:pt x="97" y="115"/>
                            <a:pt x="98" y="115"/>
                          </a:cubicBezTo>
                          <a:cubicBezTo>
                            <a:pt x="100" y="116"/>
                            <a:pt x="101" y="115"/>
                            <a:pt x="102" y="114"/>
                          </a:cubicBezTo>
                          <a:cubicBezTo>
                            <a:pt x="102" y="114"/>
                            <a:pt x="102" y="114"/>
                            <a:pt x="102" y="114"/>
                          </a:cubicBezTo>
                          <a:cubicBezTo>
                            <a:pt x="130" y="29"/>
                            <a:pt x="130" y="29"/>
                            <a:pt x="130" y="29"/>
                          </a:cubicBezTo>
                          <a:cubicBezTo>
                            <a:pt x="132" y="22"/>
                            <a:pt x="139" y="19"/>
                            <a:pt x="145" y="21"/>
                          </a:cubicBezTo>
                          <a:cubicBezTo>
                            <a:pt x="152" y="23"/>
                            <a:pt x="155" y="30"/>
                            <a:pt x="153" y="36"/>
                          </a:cubicBezTo>
                          <a:cubicBezTo>
                            <a:pt x="126" y="117"/>
                            <a:pt x="126" y="117"/>
                            <a:pt x="126" y="117"/>
                          </a:cubicBezTo>
                          <a:cubicBezTo>
                            <a:pt x="126" y="118"/>
                            <a:pt x="126" y="118"/>
                            <a:pt x="126" y="118"/>
                          </a:cubicBezTo>
                          <a:cubicBezTo>
                            <a:pt x="125" y="120"/>
                            <a:pt x="126" y="122"/>
                            <a:pt x="128" y="122"/>
                          </a:cubicBezTo>
                          <a:cubicBezTo>
                            <a:pt x="129" y="123"/>
                            <a:pt x="131" y="122"/>
                            <a:pt x="131" y="120"/>
                          </a:cubicBezTo>
                          <a:cubicBezTo>
                            <a:pt x="132" y="118"/>
                            <a:pt x="132" y="118"/>
                            <a:pt x="132" y="118"/>
                          </a:cubicBezTo>
                          <a:cubicBezTo>
                            <a:pt x="155" y="50"/>
                            <a:pt x="155" y="50"/>
                            <a:pt x="155" y="50"/>
                          </a:cubicBezTo>
                          <a:cubicBezTo>
                            <a:pt x="157" y="43"/>
                            <a:pt x="164" y="40"/>
                            <a:pt x="170" y="42"/>
                          </a:cubicBezTo>
                          <a:cubicBezTo>
                            <a:pt x="176" y="44"/>
                            <a:pt x="180" y="51"/>
                            <a:pt x="178" y="57"/>
                          </a:cubicBezTo>
                          <a:cubicBezTo>
                            <a:pt x="150" y="140"/>
                            <a:pt x="150" y="140"/>
                            <a:pt x="150" y="140"/>
                          </a:cubicBezTo>
                          <a:cubicBezTo>
                            <a:pt x="150" y="141"/>
                            <a:pt x="150" y="141"/>
                            <a:pt x="150" y="141"/>
                          </a:cubicBezTo>
                          <a:cubicBezTo>
                            <a:pt x="150" y="141"/>
                            <a:pt x="150" y="142"/>
                            <a:pt x="150" y="142"/>
                          </a:cubicBezTo>
                          <a:cubicBezTo>
                            <a:pt x="135" y="185"/>
                            <a:pt x="135" y="185"/>
                            <a:pt x="135" y="185"/>
                          </a:cubicBezTo>
                          <a:cubicBezTo>
                            <a:pt x="125" y="217"/>
                            <a:pt x="90" y="234"/>
                            <a:pt x="58" y="224"/>
                          </a:cubicBezTo>
                          <a:cubicBezTo>
                            <a:pt x="49" y="221"/>
                            <a:pt x="41" y="216"/>
                            <a:pt x="36" y="209"/>
                          </a:cubicBezTo>
                          <a:cubicBezTo>
                            <a:pt x="35" y="208"/>
                            <a:pt x="34" y="207"/>
                            <a:pt x="32" y="205"/>
                          </a:cubicBezTo>
                          <a:cubicBezTo>
                            <a:pt x="29" y="201"/>
                            <a:pt x="27" y="195"/>
                            <a:pt x="25" y="190"/>
                          </a:cubicBezTo>
                          <a:cubicBezTo>
                            <a:pt x="22" y="181"/>
                            <a:pt x="19" y="172"/>
                            <a:pt x="18" y="169"/>
                          </a:cubicBezTo>
                          <a:cubicBezTo>
                            <a:pt x="1" y="105"/>
                            <a:pt x="1" y="105"/>
                            <a:pt x="1" y="105"/>
                          </a:cubicBezTo>
                          <a:cubicBezTo>
                            <a:pt x="0" y="98"/>
                            <a:pt x="4" y="92"/>
                            <a:pt x="10" y="90"/>
                          </a:cubicBezTo>
                          <a:close/>
                        </a:path>
                      </a:pathLst>
                    </a:custGeom>
                    <a:solidFill>
                      <a:srgbClr val="F9C59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92" name="Freeform 588"/>
                    <p:cNvSpPr>
                      <a:spLocks/>
                    </p:cNvSpPr>
                    <p:nvPr/>
                  </p:nvSpPr>
                  <p:spPr bwMode="auto">
                    <a:xfrm>
                      <a:off x="5484813" y="1670050"/>
                      <a:ext cx="1000125" cy="895350"/>
                    </a:xfrm>
                    <a:custGeom>
                      <a:avLst/>
                      <a:gdLst>
                        <a:gd name="T0" fmla="*/ 2147483647 w 519"/>
                        <a:gd name="T1" fmla="*/ 2147483647 h 465"/>
                        <a:gd name="T2" fmla="*/ 2147483647 w 519"/>
                        <a:gd name="T3" fmla="*/ 2147483647 h 465"/>
                        <a:gd name="T4" fmla="*/ 2147483647 w 519"/>
                        <a:gd name="T5" fmla="*/ 2147483647 h 465"/>
                        <a:gd name="T6" fmla="*/ 2147483647 w 519"/>
                        <a:gd name="T7" fmla="*/ 0 h 465"/>
                        <a:gd name="T8" fmla="*/ 2147483647 w 519"/>
                        <a:gd name="T9" fmla="*/ 2147483647 h 465"/>
                        <a:gd name="T10" fmla="*/ 2147483647 w 519"/>
                        <a:gd name="T11" fmla="*/ 2147483647 h 465"/>
                        <a:gd name="T12" fmla="*/ 0 w 519"/>
                        <a:gd name="T13" fmla="*/ 2147483647 h 465"/>
                        <a:gd name="T14" fmla="*/ 2147483647 w 519"/>
                        <a:gd name="T15" fmla="*/ 2147483647 h 46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519" h="465">
                          <a:moveTo>
                            <a:pt x="86" y="465"/>
                          </a:moveTo>
                          <a:cubicBezTo>
                            <a:pt x="123" y="465"/>
                            <a:pt x="169" y="458"/>
                            <a:pt x="219" y="435"/>
                          </a:cubicBezTo>
                          <a:cubicBezTo>
                            <a:pt x="345" y="377"/>
                            <a:pt x="446" y="242"/>
                            <a:pt x="519" y="34"/>
                          </a:cubicBezTo>
                          <a:cubicBezTo>
                            <a:pt x="422" y="0"/>
                            <a:pt x="422" y="0"/>
                            <a:pt x="422" y="0"/>
                          </a:cubicBezTo>
                          <a:cubicBezTo>
                            <a:pt x="360" y="179"/>
                            <a:pt x="275" y="297"/>
                            <a:pt x="176" y="342"/>
                          </a:cubicBezTo>
                          <a:cubicBezTo>
                            <a:pt x="98" y="378"/>
                            <a:pt x="38" y="357"/>
                            <a:pt x="37" y="356"/>
                          </a:cubicBezTo>
                          <a:cubicBezTo>
                            <a:pt x="0" y="451"/>
                            <a:pt x="0" y="451"/>
                            <a:pt x="0" y="451"/>
                          </a:cubicBezTo>
                          <a:cubicBezTo>
                            <a:pt x="3" y="452"/>
                            <a:pt x="36" y="465"/>
                            <a:pt x="86" y="465"/>
                          </a:cubicBezTo>
                        </a:path>
                      </a:pathLst>
                    </a:custGeom>
                    <a:solidFill>
                      <a:srgbClr val="F2F2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93" name="Rectangle 5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700" y="2325688"/>
                      <a:ext cx="587375" cy="766763"/>
                    </a:xfrm>
                    <a:prstGeom prst="rect">
                      <a:avLst/>
                    </a:prstGeom>
                    <a:solidFill>
                      <a:srgbClr val="F2F2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594" name="Rectangle 5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700" y="2325688"/>
                      <a:ext cx="587375" cy="7667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595" name="Freeform 592"/>
                    <p:cNvSpPr>
                      <a:spLocks/>
                    </p:cNvSpPr>
                    <p:nvPr/>
                  </p:nvSpPr>
                  <p:spPr bwMode="auto">
                    <a:xfrm>
                      <a:off x="5419725" y="2366963"/>
                      <a:ext cx="187325" cy="161925"/>
                    </a:xfrm>
                    <a:custGeom>
                      <a:avLst/>
                      <a:gdLst>
                        <a:gd name="T0" fmla="*/ 2147483647 w 118"/>
                        <a:gd name="T1" fmla="*/ 2147483647 h 102"/>
                        <a:gd name="T2" fmla="*/ 0 w 118"/>
                        <a:gd name="T3" fmla="*/ 2147483647 h 102"/>
                        <a:gd name="T4" fmla="*/ 2147483647 w 118"/>
                        <a:gd name="T5" fmla="*/ 0 h 102"/>
                        <a:gd name="T6" fmla="*/ 2147483647 w 118"/>
                        <a:gd name="T7" fmla="*/ 0 h 102"/>
                        <a:gd name="T8" fmla="*/ 2147483647 w 118"/>
                        <a:gd name="T9" fmla="*/ 2147483647 h 102"/>
                        <a:gd name="T10" fmla="*/ 2147483647 w 118"/>
                        <a:gd name="T11" fmla="*/ 2147483647 h 102"/>
                        <a:gd name="T12" fmla="*/ 2147483647 w 118"/>
                        <a:gd name="T13" fmla="*/ 2147483647 h 1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18" h="102">
                          <a:moveTo>
                            <a:pt x="29" y="102"/>
                          </a:moveTo>
                          <a:lnTo>
                            <a:pt x="0" y="51"/>
                          </a:lnTo>
                          <a:lnTo>
                            <a:pt x="29" y="0"/>
                          </a:lnTo>
                          <a:lnTo>
                            <a:pt x="89" y="0"/>
                          </a:lnTo>
                          <a:lnTo>
                            <a:pt x="118" y="51"/>
                          </a:lnTo>
                          <a:lnTo>
                            <a:pt x="89" y="102"/>
                          </a:lnTo>
                          <a:lnTo>
                            <a:pt x="29" y="102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96" name="Oval 5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60925" y="1855788"/>
                      <a:ext cx="215900" cy="215900"/>
                    </a:xfrm>
                    <a:prstGeom prst="ellipse">
                      <a:avLst/>
                    </a:prstGeom>
                    <a:solidFill>
                      <a:srgbClr val="F9C59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597" name="Oval 5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51538" y="1855788"/>
                      <a:ext cx="214312" cy="215900"/>
                    </a:xfrm>
                    <a:prstGeom prst="ellipse">
                      <a:avLst/>
                    </a:prstGeom>
                    <a:solidFill>
                      <a:srgbClr val="F9C59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598" name="Oval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95863" y="1385888"/>
                      <a:ext cx="1035050" cy="1035050"/>
                    </a:xfrm>
                    <a:prstGeom prst="ellipse">
                      <a:avLst/>
                    </a:prstGeom>
                    <a:solidFill>
                      <a:srgbClr val="F9C59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599" name="Freeform 59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513388" y="2419350"/>
                      <a:ext cx="26987" cy="1588"/>
                    </a:xfrm>
                    <a:custGeom>
                      <a:avLst/>
                      <a:gdLst>
                        <a:gd name="T0" fmla="*/ 0 w 14"/>
                        <a:gd name="T1" fmla="*/ 2147483647 h 1"/>
                        <a:gd name="T2" fmla="*/ 0 w 14"/>
                        <a:gd name="T3" fmla="*/ 2147483647 h 1"/>
                        <a:gd name="T4" fmla="*/ 0 w 14"/>
                        <a:gd name="T5" fmla="*/ 2147483647 h 1"/>
                        <a:gd name="T6" fmla="*/ 0 w 14"/>
                        <a:gd name="T7" fmla="*/ 2147483647 h 1"/>
                        <a:gd name="T8" fmla="*/ 2147483647 w 14"/>
                        <a:gd name="T9" fmla="*/ 2147483647 h 1"/>
                        <a:gd name="T10" fmla="*/ 2147483647 w 14"/>
                        <a:gd name="T11" fmla="*/ 2147483647 h 1"/>
                        <a:gd name="T12" fmla="*/ 2147483647 w 14"/>
                        <a:gd name="T13" fmla="*/ 2147483647 h 1"/>
                        <a:gd name="T14" fmla="*/ 2147483647 w 14"/>
                        <a:gd name="T15" fmla="*/ 2147483647 h 1"/>
                        <a:gd name="T16" fmla="*/ 2147483647 w 14"/>
                        <a:gd name="T17" fmla="*/ 2147483647 h 1"/>
                        <a:gd name="T18" fmla="*/ 2147483647 w 14"/>
                        <a:gd name="T19" fmla="*/ 2147483647 h 1"/>
                        <a:gd name="T20" fmla="*/ 2147483647 w 14"/>
                        <a:gd name="T21" fmla="*/ 2147483647 h 1"/>
                        <a:gd name="T22" fmla="*/ 2147483647 w 14"/>
                        <a:gd name="T23" fmla="*/ 2147483647 h 1"/>
                        <a:gd name="T24" fmla="*/ 2147483647 w 14"/>
                        <a:gd name="T25" fmla="*/ 2147483647 h 1"/>
                        <a:gd name="T26" fmla="*/ 2147483647 w 14"/>
                        <a:gd name="T27" fmla="*/ 2147483647 h 1"/>
                        <a:gd name="T28" fmla="*/ 2147483647 w 14"/>
                        <a:gd name="T29" fmla="*/ 2147483647 h 1"/>
                        <a:gd name="T30" fmla="*/ 2147483647 w 14"/>
                        <a:gd name="T31" fmla="*/ 2147483647 h 1"/>
                        <a:gd name="T32" fmla="*/ 2147483647 w 14"/>
                        <a:gd name="T33" fmla="*/ 2147483647 h 1"/>
                        <a:gd name="T34" fmla="*/ 2147483647 w 14"/>
                        <a:gd name="T35" fmla="*/ 2147483647 h 1"/>
                        <a:gd name="T36" fmla="*/ 2147483647 w 14"/>
                        <a:gd name="T37" fmla="*/ 2147483647 h 1"/>
                        <a:gd name="T38" fmla="*/ 2147483647 w 14"/>
                        <a:gd name="T39" fmla="*/ 2147483647 h 1"/>
                        <a:gd name="T40" fmla="*/ 2147483647 w 14"/>
                        <a:gd name="T41" fmla="*/ 2147483647 h 1"/>
                        <a:gd name="T42" fmla="*/ 2147483647 w 14"/>
                        <a:gd name="T43" fmla="*/ 2147483647 h 1"/>
                        <a:gd name="T44" fmla="*/ 2147483647 w 14"/>
                        <a:gd name="T45" fmla="*/ 2147483647 h 1"/>
                        <a:gd name="T46" fmla="*/ 2147483647 w 14"/>
                        <a:gd name="T47" fmla="*/ 2147483647 h 1"/>
                        <a:gd name="T48" fmla="*/ 2147483647 w 14"/>
                        <a:gd name="T49" fmla="*/ 2147483647 h 1"/>
                        <a:gd name="T50" fmla="*/ 2147483647 w 14"/>
                        <a:gd name="T51" fmla="*/ 2147483647 h 1"/>
                        <a:gd name="T52" fmla="*/ 2147483647 w 14"/>
                        <a:gd name="T53" fmla="*/ 2147483647 h 1"/>
                        <a:gd name="T54" fmla="*/ 2147483647 w 14"/>
                        <a:gd name="T55" fmla="*/ 2147483647 h 1"/>
                        <a:gd name="T56" fmla="*/ 2147483647 w 14"/>
                        <a:gd name="T57" fmla="*/ 2147483647 h 1"/>
                        <a:gd name="T58" fmla="*/ 2147483647 w 14"/>
                        <a:gd name="T59" fmla="*/ 2147483647 h 1"/>
                        <a:gd name="T60" fmla="*/ 2147483647 w 14"/>
                        <a:gd name="T61" fmla="*/ 2147483647 h 1"/>
                        <a:gd name="T62" fmla="*/ 2147483647 w 14"/>
                        <a:gd name="T63" fmla="*/ 0 h 1"/>
                        <a:gd name="T64" fmla="*/ 2147483647 w 14"/>
                        <a:gd name="T65" fmla="*/ 0 h 1"/>
                        <a:gd name="T66" fmla="*/ 2147483647 w 14"/>
                        <a:gd name="T67" fmla="*/ 0 h 1"/>
                        <a:gd name="T68" fmla="*/ 2147483647 w 14"/>
                        <a:gd name="T69" fmla="*/ 0 h 1"/>
                        <a:gd name="T70" fmla="*/ 2147483647 w 14"/>
                        <a:gd name="T71" fmla="*/ 0 h 1"/>
                        <a:gd name="T72" fmla="*/ 2147483647 w 14"/>
                        <a:gd name="T73" fmla="*/ 0 h 1"/>
                        <a:gd name="T74" fmla="*/ 2147483647 w 14"/>
                        <a:gd name="T75" fmla="*/ 0 h 1"/>
                        <a:gd name="T76" fmla="*/ 2147483647 w 14"/>
                        <a:gd name="T77" fmla="*/ 0 h 1"/>
                        <a:gd name="T78" fmla="*/ 2147483647 w 14"/>
                        <a:gd name="T79" fmla="*/ 0 h 1"/>
                        <a:gd name="T80" fmla="*/ 2147483647 w 14"/>
                        <a:gd name="T81" fmla="*/ 0 h 1"/>
                        <a:gd name="T82" fmla="*/ 2147483647 w 14"/>
                        <a:gd name="T83" fmla="*/ 0 h 1"/>
                        <a:gd name="T84" fmla="*/ 2147483647 w 14"/>
                        <a:gd name="T85" fmla="*/ 0 h 1"/>
                        <a:gd name="T86" fmla="*/ 2147483647 w 14"/>
                        <a:gd name="T87" fmla="*/ 0 h 1"/>
                        <a:gd name="T88" fmla="*/ 2147483647 w 14"/>
                        <a:gd name="T89" fmla="*/ 0 h 1"/>
                        <a:gd name="T90" fmla="*/ 2147483647 w 14"/>
                        <a:gd name="T91" fmla="*/ 0 h 1"/>
                        <a:gd name="T92" fmla="*/ 2147483647 w 14"/>
                        <a:gd name="T93" fmla="*/ 0 h 1"/>
                        <a:gd name="T94" fmla="*/ 2147483647 w 14"/>
                        <a:gd name="T95" fmla="*/ 0 h 1"/>
                        <a:gd name="T96" fmla="*/ 2147483647 w 14"/>
                        <a:gd name="T97" fmla="*/ 0 h 1"/>
                        <a:gd name="T98" fmla="*/ 2147483647 w 14"/>
                        <a:gd name="T99" fmla="*/ 0 h 1"/>
                        <a:gd name="T100" fmla="*/ 2147483647 w 14"/>
                        <a:gd name="T101" fmla="*/ 0 h 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0" t="0" r="r" b="b"/>
                      <a:pathLst>
                        <a:path w="14" h="1">
                          <a:moveTo>
                            <a:pt x="0" y="1"/>
                          </a:moveTo>
                          <a:cubicBezTo>
                            <a:pt x="0" y="1"/>
                            <a:pt x="0" y="1"/>
                            <a:pt x="0" y="1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moveTo>
                            <a:pt x="0" y="1"/>
                          </a:moveTo>
                          <a:cubicBezTo>
                            <a:pt x="0" y="1"/>
                            <a:pt x="0" y="1"/>
                            <a:pt x="0" y="1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moveTo>
                            <a:pt x="1" y="1"/>
                          </a:moveTo>
                          <a:cubicBezTo>
                            <a:pt x="1" y="1"/>
                            <a:pt x="1" y="1"/>
                            <a:pt x="0" y="1"/>
                          </a:cubicBezTo>
                          <a:cubicBezTo>
                            <a:pt x="1" y="1"/>
                            <a:pt x="1" y="1"/>
                            <a:pt x="1" y="1"/>
                          </a:cubicBezTo>
                          <a:moveTo>
                            <a:pt x="1" y="1"/>
                          </a:moveTo>
                          <a:cubicBezTo>
                            <a:pt x="1" y="1"/>
                            <a:pt x="1" y="1"/>
                            <a:pt x="1" y="1"/>
                          </a:cubicBezTo>
                          <a:cubicBezTo>
                            <a:pt x="1" y="1"/>
                            <a:pt x="1" y="1"/>
                            <a:pt x="1" y="1"/>
                          </a:cubicBezTo>
                          <a:moveTo>
                            <a:pt x="2" y="1"/>
                          </a:moveTo>
                          <a:cubicBezTo>
                            <a:pt x="2" y="1"/>
                            <a:pt x="1" y="1"/>
                            <a:pt x="1" y="1"/>
                          </a:cubicBezTo>
                          <a:cubicBezTo>
                            <a:pt x="1" y="1"/>
                            <a:pt x="2" y="1"/>
                            <a:pt x="2" y="1"/>
                          </a:cubicBezTo>
                          <a:moveTo>
                            <a:pt x="2" y="1"/>
                          </a:moveTo>
                          <a:cubicBezTo>
                            <a:pt x="2" y="1"/>
                            <a:pt x="2" y="1"/>
                            <a:pt x="2" y="1"/>
                          </a:cubicBezTo>
                          <a:cubicBezTo>
                            <a:pt x="2" y="1"/>
                            <a:pt x="2" y="1"/>
                            <a:pt x="2" y="1"/>
                          </a:cubicBezTo>
                          <a:moveTo>
                            <a:pt x="3" y="1"/>
                          </a:moveTo>
                          <a:cubicBezTo>
                            <a:pt x="2" y="1"/>
                            <a:pt x="2" y="1"/>
                            <a:pt x="2" y="1"/>
                          </a:cubicBezTo>
                          <a:cubicBezTo>
                            <a:pt x="2" y="1"/>
                            <a:pt x="2" y="1"/>
                            <a:pt x="3" y="1"/>
                          </a:cubicBezTo>
                          <a:moveTo>
                            <a:pt x="3" y="1"/>
                          </a:moveTo>
                          <a:cubicBezTo>
                            <a:pt x="3" y="1"/>
                            <a:pt x="3" y="1"/>
                            <a:pt x="3" y="1"/>
                          </a:cubicBezTo>
                          <a:cubicBezTo>
                            <a:pt x="3" y="1"/>
                            <a:pt x="3" y="1"/>
                            <a:pt x="3" y="1"/>
                          </a:cubicBezTo>
                          <a:moveTo>
                            <a:pt x="3" y="1"/>
                          </a:moveTo>
                          <a:cubicBezTo>
                            <a:pt x="3" y="1"/>
                            <a:pt x="3" y="1"/>
                            <a:pt x="3" y="1"/>
                          </a:cubicBezTo>
                          <a:cubicBezTo>
                            <a:pt x="3" y="1"/>
                            <a:pt x="3" y="1"/>
                            <a:pt x="3" y="1"/>
                          </a:cubicBezTo>
                          <a:moveTo>
                            <a:pt x="4" y="1"/>
                          </a:move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moveTo>
                            <a:pt x="4" y="1"/>
                          </a:move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moveTo>
                            <a:pt x="5" y="1"/>
                          </a:moveTo>
                          <a:cubicBezTo>
                            <a:pt x="5" y="1"/>
                            <a:pt x="5" y="1"/>
                            <a:pt x="4" y="1"/>
                          </a:cubicBezTo>
                          <a:cubicBezTo>
                            <a:pt x="5" y="1"/>
                            <a:pt x="5" y="1"/>
                            <a:pt x="5" y="1"/>
                          </a:cubicBezTo>
                          <a:moveTo>
                            <a:pt x="5" y="1"/>
                          </a:moveTo>
                          <a:cubicBezTo>
                            <a:pt x="5" y="1"/>
                            <a:pt x="5" y="1"/>
                            <a:pt x="5" y="1"/>
                          </a:cubicBezTo>
                          <a:cubicBezTo>
                            <a:pt x="5" y="1"/>
                            <a:pt x="5" y="1"/>
                            <a:pt x="5" y="1"/>
                          </a:cubicBezTo>
                          <a:moveTo>
                            <a:pt x="6" y="1"/>
                          </a:moveTo>
                          <a:cubicBezTo>
                            <a:pt x="5" y="1"/>
                            <a:pt x="5" y="1"/>
                            <a:pt x="5" y="1"/>
                          </a:cubicBezTo>
                          <a:cubicBezTo>
                            <a:pt x="5" y="1"/>
                            <a:pt x="5" y="1"/>
                            <a:pt x="6" y="1"/>
                          </a:cubicBezTo>
                          <a:moveTo>
                            <a:pt x="6" y="1"/>
                          </a:moveTo>
                          <a:cubicBezTo>
                            <a:pt x="6" y="1"/>
                            <a:pt x="6" y="1"/>
                            <a:pt x="6" y="1"/>
                          </a:cubicBezTo>
                          <a:cubicBezTo>
                            <a:pt x="6" y="1"/>
                            <a:pt x="6" y="1"/>
                            <a:pt x="6" y="1"/>
                          </a:cubicBezTo>
                          <a:moveTo>
                            <a:pt x="6" y="1"/>
                          </a:moveTo>
                          <a:cubicBezTo>
                            <a:pt x="6" y="1"/>
                            <a:pt x="6" y="1"/>
                            <a:pt x="6" y="1"/>
                          </a:cubicBezTo>
                          <a:cubicBezTo>
                            <a:pt x="6" y="1"/>
                            <a:pt x="6" y="1"/>
                            <a:pt x="6" y="1"/>
                          </a:cubicBezTo>
                          <a:moveTo>
                            <a:pt x="7" y="1"/>
                          </a:moveTo>
                          <a:cubicBezTo>
                            <a:pt x="7" y="1"/>
                            <a:pt x="7" y="1"/>
                            <a:pt x="7" y="1"/>
                          </a:cubicBezTo>
                          <a:cubicBezTo>
                            <a:pt x="7" y="1"/>
                            <a:pt x="7" y="1"/>
                            <a:pt x="7" y="1"/>
                          </a:cubicBezTo>
                          <a:moveTo>
                            <a:pt x="7" y="1"/>
                          </a:moveTo>
                          <a:cubicBezTo>
                            <a:pt x="7" y="1"/>
                            <a:pt x="7" y="1"/>
                            <a:pt x="7" y="1"/>
                          </a:cubicBezTo>
                          <a:cubicBezTo>
                            <a:pt x="7" y="1"/>
                            <a:pt x="7" y="1"/>
                            <a:pt x="7" y="1"/>
                          </a:cubicBezTo>
                          <a:moveTo>
                            <a:pt x="8" y="1"/>
                          </a:moveTo>
                          <a:cubicBezTo>
                            <a:pt x="8" y="1"/>
                            <a:pt x="8" y="1"/>
                            <a:pt x="7" y="1"/>
                          </a:cubicBezTo>
                          <a:cubicBezTo>
                            <a:pt x="8" y="1"/>
                            <a:pt x="8" y="1"/>
                            <a:pt x="8" y="1"/>
                          </a:cubicBezTo>
                          <a:moveTo>
                            <a:pt x="8" y="1"/>
                          </a:moveTo>
                          <a:cubicBezTo>
                            <a:pt x="8" y="1"/>
                            <a:pt x="8" y="1"/>
                            <a:pt x="8" y="1"/>
                          </a:cubicBezTo>
                          <a:cubicBezTo>
                            <a:pt x="8" y="1"/>
                            <a:pt x="8" y="1"/>
                            <a:pt x="8" y="1"/>
                          </a:cubicBezTo>
                          <a:moveTo>
                            <a:pt x="9" y="1"/>
                          </a:moveTo>
                          <a:cubicBezTo>
                            <a:pt x="9" y="1"/>
                            <a:pt x="8" y="1"/>
                            <a:pt x="8" y="1"/>
                          </a:cubicBezTo>
                          <a:cubicBezTo>
                            <a:pt x="8" y="1"/>
                            <a:pt x="8" y="1"/>
                            <a:pt x="9" y="1"/>
                          </a:cubicBezTo>
                          <a:moveTo>
                            <a:pt x="9" y="0"/>
                          </a:moveTo>
                          <a:cubicBezTo>
                            <a:pt x="9" y="0"/>
                            <a:pt x="9" y="0"/>
                            <a:pt x="9" y="1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  <a:moveTo>
                            <a:pt x="9" y="0"/>
                          </a:moveTo>
                          <a:cubicBezTo>
                            <a:pt x="9" y="0"/>
                            <a:pt x="9" y="0"/>
                            <a:pt x="9" y="0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  <a:moveTo>
                            <a:pt x="10" y="0"/>
                          </a:moveTo>
                          <a:cubicBezTo>
                            <a:pt x="10" y="0"/>
                            <a:pt x="10" y="0"/>
                            <a:pt x="10" y="0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  <a:moveTo>
                            <a:pt x="10" y="0"/>
                          </a:moveTo>
                          <a:cubicBezTo>
                            <a:pt x="10" y="0"/>
                            <a:pt x="10" y="0"/>
                            <a:pt x="10" y="0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  <a:moveTo>
                            <a:pt x="11" y="0"/>
                          </a:moveTo>
                          <a:cubicBezTo>
                            <a:pt x="11" y="0"/>
                            <a:pt x="11" y="0"/>
                            <a:pt x="10" y="0"/>
                          </a:cubicBezTo>
                          <a:cubicBezTo>
                            <a:pt x="11" y="0"/>
                            <a:pt x="11" y="0"/>
                            <a:pt x="11" y="0"/>
                          </a:cubicBezTo>
                          <a:moveTo>
                            <a:pt x="11" y="0"/>
                          </a:moveTo>
                          <a:cubicBezTo>
                            <a:pt x="11" y="0"/>
                            <a:pt x="11" y="0"/>
                            <a:pt x="11" y="0"/>
                          </a:cubicBezTo>
                          <a:cubicBezTo>
                            <a:pt x="11" y="0"/>
                            <a:pt x="11" y="0"/>
                            <a:pt x="11" y="0"/>
                          </a:cubicBezTo>
                          <a:moveTo>
                            <a:pt x="11" y="0"/>
                          </a:moveTo>
                          <a:cubicBezTo>
                            <a:pt x="11" y="0"/>
                            <a:pt x="11" y="0"/>
                            <a:pt x="11" y="0"/>
                          </a:cubicBezTo>
                          <a:cubicBezTo>
                            <a:pt x="11" y="0"/>
                            <a:pt x="11" y="0"/>
                            <a:pt x="11" y="0"/>
                          </a:cubicBezTo>
                          <a:moveTo>
                            <a:pt x="12" y="0"/>
                          </a:moveTo>
                          <a:cubicBezTo>
                            <a:pt x="12" y="0"/>
                            <a:pt x="12" y="0"/>
                            <a:pt x="12" y="0"/>
                          </a:cubicBezTo>
                          <a:cubicBezTo>
                            <a:pt x="12" y="0"/>
                            <a:pt x="12" y="0"/>
                            <a:pt x="12" y="0"/>
                          </a:cubicBezTo>
                          <a:moveTo>
                            <a:pt x="12" y="0"/>
                          </a:moveTo>
                          <a:cubicBezTo>
                            <a:pt x="12" y="0"/>
                            <a:pt x="12" y="0"/>
                            <a:pt x="12" y="0"/>
                          </a:cubicBezTo>
                          <a:cubicBezTo>
                            <a:pt x="12" y="0"/>
                            <a:pt x="12" y="0"/>
                            <a:pt x="12" y="0"/>
                          </a:cubicBezTo>
                          <a:moveTo>
                            <a:pt x="13" y="0"/>
                          </a:moveTo>
                          <a:cubicBezTo>
                            <a:pt x="13" y="0"/>
                            <a:pt x="13" y="0"/>
                            <a:pt x="13" y="0"/>
                          </a:cubicBezTo>
                          <a:cubicBezTo>
                            <a:pt x="13" y="0"/>
                            <a:pt x="13" y="0"/>
                            <a:pt x="13" y="0"/>
                          </a:cubicBezTo>
                          <a:moveTo>
                            <a:pt x="13" y="0"/>
                          </a:moveTo>
                          <a:cubicBezTo>
                            <a:pt x="13" y="0"/>
                            <a:pt x="13" y="0"/>
                            <a:pt x="13" y="0"/>
                          </a:cubicBezTo>
                          <a:cubicBezTo>
                            <a:pt x="13" y="0"/>
                            <a:pt x="13" y="0"/>
                            <a:pt x="13" y="0"/>
                          </a:cubicBezTo>
                          <a:moveTo>
                            <a:pt x="14" y="0"/>
                          </a:move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14" y="0"/>
                            <a:pt x="14" y="0"/>
                            <a:pt x="14" y="0"/>
                          </a:cubicBezTo>
                          <a:moveTo>
                            <a:pt x="14" y="0"/>
                          </a:move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14" y="0"/>
                            <a:pt x="14" y="0"/>
                            <a:pt x="14" y="0"/>
                          </a:cubicBezTo>
                        </a:path>
                      </a:pathLst>
                    </a:custGeom>
                    <a:solidFill>
                      <a:srgbClr val="112C3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600" name="Freeform 59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995863" y="1898650"/>
                      <a:ext cx="0" cy="4763"/>
                    </a:xfrm>
                    <a:custGeom>
                      <a:avLst/>
                      <a:gdLst>
                        <a:gd name="T0" fmla="*/ 2147483647 h 2"/>
                        <a:gd name="T1" fmla="*/ 2147483647 h 2"/>
                        <a:gd name="T2" fmla="*/ 2147483647 h 2"/>
                        <a:gd name="T3" fmla="*/ 2147483647 h 2"/>
                        <a:gd name="T4" fmla="*/ 2147483647 h 2"/>
                        <a:gd name="T5" fmla="*/ 2147483647 h 2"/>
                        <a:gd name="T6" fmla="*/ 2147483647 h 2"/>
                        <a:gd name="T7" fmla="*/ 2147483647 h 2"/>
                        <a:gd name="T8" fmla="*/ 2147483647 h 2"/>
                        <a:gd name="T9" fmla="*/ 2147483647 h 2"/>
                        <a:gd name="T10" fmla="*/ 2147483647 h 2"/>
                        <a:gd name="T11" fmla="*/ 2147483647 h 2"/>
                        <a:gd name="T12" fmla="*/ 2147483647 h 2"/>
                        <a:gd name="T13" fmla="*/ 0 h 2"/>
                        <a:gd name="T14" fmla="*/ 2147483647 h 2"/>
                        <a:gd name="T15" fmla="*/ 0 h 2"/>
                        <a:gd name="T16" fmla="*/ 0 h 2"/>
                        <a:gd name="T17" fmla="*/ 0 h 2"/>
                        <a:gd name="T18" fmla="*/ 0 h 2"/>
                        <a:gd name="T19" fmla="*/ 0 h 2"/>
                        <a:gd name="T20" fmla="*/ 0 h 2"/>
                        <a:gd name="T21" fmla="*/ 0 h 2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</a:gdLst>
                      <a:ahLst/>
                      <a:cxnLst>
                        <a:cxn ang="T22">
                          <a:pos x="0" y="T0"/>
                        </a:cxn>
                        <a:cxn ang="T23">
                          <a:pos x="0" y="T1"/>
                        </a:cxn>
                        <a:cxn ang="T24">
                          <a:pos x="0" y="T2"/>
                        </a:cxn>
                        <a:cxn ang="T25">
                          <a:pos x="0" y="T3"/>
                        </a:cxn>
                        <a:cxn ang="T26">
                          <a:pos x="0" y="T4"/>
                        </a:cxn>
                        <a:cxn ang="T27">
                          <a:pos x="0" y="T5"/>
                        </a:cxn>
                        <a:cxn ang="T28">
                          <a:pos x="0" y="T6"/>
                        </a:cxn>
                        <a:cxn ang="T29">
                          <a:pos x="0" y="T7"/>
                        </a:cxn>
                        <a:cxn ang="T30">
                          <a:pos x="0" y="T8"/>
                        </a:cxn>
                        <a:cxn ang="T31">
                          <a:pos x="0" y="T9"/>
                        </a:cxn>
                        <a:cxn ang="T32">
                          <a:pos x="0" y="T10"/>
                        </a:cxn>
                        <a:cxn ang="T33">
                          <a:pos x="0" y="T11"/>
                        </a:cxn>
                        <a:cxn ang="T34">
                          <a:pos x="0" y="T12"/>
                        </a:cxn>
                        <a:cxn ang="T35">
                          <a:pos x="0" y="T13"/>
                        </a:cxn>
                        <a:cxn ang="T36">
                          <a:pos x="0" y="T14"/>
                        </a:cxn>
                        <a:cxn ang="T37">
                          <a:pos x="0" y="T15"/>
                        </a:cxn>
                        <a:cxn ang="T38">
                          <a:pos x="0" y="T16"/>
                        </a:cxn>
                        <a:cxn ang="T39">
                          <a:pos x="0" y="T17"/>
                        </a:cxn>
                        <a:cxn ang="T40">
                          <a:pos x="0" y="T18"/>
                        </a:cxn>
                        <a:cxn ang="T41">
                          <a:pos x="0" y="T19"/>
                        </a:cxn>
                        <a:cxn ang="T42">
                          <a:pos x="0" y="T20"/>
                        </a:cxn>
                        <a:cxn ang="T43">
                          <a:pos x="0" y="T21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moveTo>
                            <a:pt x="0" y="2"/>
                          </a:move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moveTo>
                            <a:pt x="0" y="1"/>
                          </a:moveTo>
                          <a:cubicBezTo>
                            <a:pt x="0" y="1"/>
                            <a:pt x="0" y="1"/>
                            <a:pt x="0" y="2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moveTo>
                            <a:pt x="0" y="1"/>
                          </a:moveTo>
                          <a:cubicBezTo>
                            <a:pt x="0" y="1"/>
                            <a:pt x="0" y="1"/>
                            <a:pt x="0" y="1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1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</a:path>
                      </a:pathLst>
                    </a:custGeom>
                    <a:solidFill>
                      <a:srgbClr val="F7B37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601" name="Freeform 600"/>
                    <p:cNvSpPr>
                      <a:spLocks/>
                    </p:cNvSpPr>
                    <p:nvPr/>
                  </p:nvSpPr>
                  <p:spPr bwMode="auto">
                    <a:xfrm>
                      <a:off x="4995863" y="1644650"/>
                      <a:ext cx="984250" cy="776288"/>
                    </a:xfrm>
                    <a:custGeom>
                      <a:avLst/>
                      <a:gdLst>
                        <a:gd name="T0" fmla="*/ 0 w 511"/>
                        <a:gd name="T1" fmla="*/ 2147483647 h 403"/>
                        <a:gd name="T2" fmla="*/ 0 w 511"/>
                        <a:gd name="T3" fmla="*/ 2147483647 h 403"/>
                        <a:gd name="T4" fmla="*/ 0 w 511"/>
                        <a:gd name="T5" fmla="*/ 2147483647 h 403"/>
                        <a:gd name="T6" fmla="*/ 0 w 511"/>
                        <a:gd name="T7" fmla="*/ 2147483647 h 403"/>
                        <a:gd name="T8" fmla="*/ 0 w 511"/>
                        <a:gd name="T9" fmla="*/ 2147483647 h 403"/>
                        <a:gd name="T10" fmla="*/ 0 w 511"/>
                        <a:gd name="T11" fmla="*/ 2147483647 h 403"/>
                        <a:gd name="T12" fmla="*/ 0 w 511"/>
                        <a:gd name="T13" fmla="*/ 2147483647 h 403"/>
                        <a:gd name="T14" fmla="*/ 2147483647 w 511"/>
                        <a:gd name="T15" fmla="*/ 2147483647 h 403"/>
                        <a:gd name="T16" fmla="*/ 2147483647 w 511"/>
                        <a:gd name="T17" fmla="*/ 2147483647 h 403"/>
                        <a:gd name="T18" fmla="*/ 2147483647 w 511"/>
                        <a:gd name="T19" fmla="*/ 2147483647 h 403"/>
                        <a:gd name="T20" fmla="*/ 2147483647 w 511"/>
                        <a:gd name="T21" fmla="*/ 2147483647 h 403"/>
                        <a:gd name="T22" fmla="*/ 2147483647 w 511"/>
                        <a:gd name="T23" fmla="*/ 2147483647 h 403"/>
                        <a:gd name="T24" fmla="*/ 2147483647 w 511"/>
                        <a:gd name="T25" fmla="*/ 2147483647 h 403"/>
                        <a:gd name="T26" fmla="*/ 2147483647 w 511"/>
                        <a:gd name="T27" fmla="*/ 2147483647 h 403"/>
                        <a:gd name="T28" fmla="*/ 2147483647 w 511"/>
                        <a:gd name="T29" fmla="*/ 2147483647 h 403"/>
                        <a:gd name="T30" fmla="*/ 2147483647 w 511"/>
                        <a:gd name="T31" fmla="*/ 2147483647 h 403"/>
                        <a:gd name="T32" fmla="*/ 2147483647 w 511"/>
                        <a:gd name="T33" fmla="*/ 2147483647 h 403"/>
                        <a:gd name="T34" fmla="*/ 2147483647 w 511"/>
                        <a:gd name="T35" fmla="*/ 2147483647 h 403"/>
                        <a:gd name="T36" fmla="*/ 2147483647 w 511"/>
                        <a:gd name="T37" fmla="*/ 2147483647 h 403"/>
                        <a:gd name="T38" fmla="*/ 2147483647 w 511"/>
                        <a:gd name="T39" fmla="*/ 2147483647 h 403"/>
                        <a:gd name="T40" fmla="*/ 2147483647 w 511"/>
                        <a:gd name="T41" fmla="*/ 2147483647 h 403"/>
                        <a:gd name="T42" fmla="*/ 2147483647 w 511"/>
                        <a:gd name="T43" fmla="*/ 2147483647 h 403"/>
                        <a:gd name="T44" fmla="*/ 2147483647 w 511"/>
                        <a:gd name="T45" fmla="*/ 2147483647 h 403"/>
                        <a:gd name="T46" fmla="*/ 2147483647 w 511"/>
                        <a:gd name="T47" fmla="*/ 2147483647 h 403"/>
                        <a:gd name="T48" fmla="*/ 2147483647 w 511"/>
                        <a:gd name="T49" fmla="*/ 2147483647 h 403"/>
                        <a:gd name="T50" fmla="*/ 2147483647 w 511"/>
                        <a:gd name="T51" fmla="*/ 2147483647 h 403"/>
                        <a:gd name="T52" fmla="*/ 2147483647 w 511"/>
                        <a:gd name="T53" fmla="*/ 2147483647 h 403"/>
                        <a:gd name="T54" fmla="*/ 2147483647 w 511"/>
                        <a:gd name="T55" fmla="*/ 2147483647 h 403"/>
                        <a:gd name="T56" fmla="*/ 2147483647 w 511"/>
                        <a:gd name="T57" fmla="*/ 2147483647 h 403"/>
                        <a:gd name="T58" fmla="*/ 2147483647 w 511"/>
                        <a:gd name="T59" fmla="*/ 2147483647 h 403"/>
                        <a:gd name="T60" fmla="*/ 2147483647 w 511"/>
                        <a:gd name="T61" fmla="*/ 2147483647 h 403"/>
                        <a:gd name="T62" fmla="*/ 2147483647 w 511"/>
                        <a:gd name="T63" fmla="*/ 2147483647 h 403"/>
                        <a:gd name="T64" fmla="*/ 2147483647 w 511"/>
                        <a:gd name="T65" fmla="*/ 2147483647 h 403"/>
                        <a:gd name="T66" fmla="*/ 2147483647 w 511"/>
                        <a:gd name="T67" fmla="*/ 2147483647 h 403"/>
                        <a:gd name="T68" fmla="*/ 2147483647 w 511"/>
                        <a:gd name="T69" fmla="*/ 2147483647 h 403"/>
                        <a:gd name="T70" fmla="*/ 2147483647 w 511"/>
                        <a:gd name="T71" fmla="*/ 2147483647 h 403"/>
                        <a:gd name="T72" fmla="*/ 2147483647 w 511"/>
                        <a:gd name="T73" fmla="*/ 2147483647 h 403"/>
                        <a:gd name="T74" fmla="*/ 2147483647 w 511"/>
                        <a:gd name="T75" fmla="*/ 2147483647 h 403"/>
                        <a:gd name="T76" fmla="*/ 2147483647 w 511"/>
                        <a:gd name="T77" fmla="*/ 2147483647 h 403"/>
                        <a:gd name="T78" fmla="*/ 2147483647 w 511"/>
                        <a:gd name="T79" fmla="*/ 2147483647 h 403"/>
                        <a:gd name="T80" fmla="*/ 2147483647 w 511"/>
                        <a:gd name="T81" fmla="*/ 2147483647 h 403"/>
                        <a:gd name="T82" fmla="*/ 2147483647 w 511"/>
                        <a:gd name="T83" fmla="*/ 2147483647 h 403"/>
                        <a:gd name="T84" fmla="*/ 2147483647 w 511"/>
                        <a:gd name="T85" fmla="*/ 2147483647 h 403"/>
                        <a:gd name="T86" fmla="*/ 2147483647 w 511"/>
                        <a:gd name="T87" fmla="*/ 0 h 40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0" t="0" r="r" b="b"/>
                      <a:pathLst>
                        <a:path w="511" h="403">
                          <a:moveTo>
                            <a:pt x="36" y="0"/>
                          </a:moveTo>
                          <a:cubicBezTo>
                            <a:pt x="14" y="39"/>
                            <a:pt x="1" y="84"/>
                            <a:pt x="0" y="132"/>
                          </a:cubicBezTo>
                          <a:cubicBezTo>
                            <a:pt x="0" y="132"/>
                            <a:pt x="0" y="132"/>
                            <a:pt x="0" y="132"/>
                          </a:cubicBezTo>
                          <a:cubicBezTo>
                            <a:pt x="0" y="132"/>
                            <a:pt x="0" y="132"/>
                            <a:pt x="0" y="132"/>
                          </a:cubicBezTo>
                          <a:cubicBezTo>
                            <a:pt x="0" y="132"/>
                            <a:pt x="0" y="132"/>
                            <a:pt x="0" y="132"/>
                          </a:cubicBezTo>
                          <a:cubicBezTo>
                            <a:pt x="0" y="132"/>
                            <a:pt x="0" y="132"/>
                            <a:pt x="0" y="132"/>
                          </a:cubicBezTo>
                          <a:cubicBezTo>
                            <a:pt x="0" y="132"/>
                            <a:pt x="0" y="132"/>
                            <a:pt x="0" y="133"/>
                          </a:cubicBezTo>
                          <a:cubicBezTo>
                            <a:pt x="0" y="133"/>
                            <a:pt x="0" y="133"/>
                            <a:pt x="0" y="133"/>
                          </a:cubicBezTo>
                          <a:cubicBezTo>
                            <a:pt x="0" y="133"/>
                            <a:pt x="0" y="133"/>
                            <a:pt x="0" y="133"/>
                          </a:cubicBezTo>
                          <a:cubicBezTo>
                            <a:pt x="0" y="133"/>
                            <a:pt x="0" y="133"/>
                            <a:pt x="0" y="133"/>
                          </a:cubicBezTo>
                          <a:cubicBezTo>
                            <a:pt x="0" y="133"/>
                            <a:pt x="0" y="133"/>
                            <a:pt x="0" y="134"/>
                          </a:cubicBezTo>
                          <a:cubicBezTo>
                            <a:pt x="0" y="134"/>
                            <a:pt x="0" y="134"/>
                            <a:pt x="0" y="134"/>
                          </a:cubicBezTo>
                          <a:cubicBezTo>
                            <a:pt x="0" y="134"/>
                            <a:pt x="0" y="134"/>
                            <a:pt x="0" y="134"/>
                          </a:cubicBezTo>
                          <a:cubicBezTo>
                            <a:pt x="0" y="134"/>
                            <a:pt x="0" y="134"/>
                            <a:pt x="0" y="134"/>
                          </a:cubicBezTo>
                          <a:cubicBezTo>
                            <a:pt x="0" y="134"/>
                            <a:pt x="0" y="134"/>
                            <a:pt x="0" y="134"/>
                          </a:cubicBezTo>
                          <a:cubicBezTo>
                            <a:pt x="0" y="283"/>
                            <a:pt x="120" y="403"/>
                            <a:pt x="269" y="403"/>
                          </a:cubicBezTo>
                          <a:cubicBezTo>
                            <a:pt x="269" y="403"/>
                            <a:pt x="269" y="403"/>
                            <a:pt x="269" y="403"/>
                          </a:cubicBezTo>
                          <a:cubicBezTo>
                            <a:pt x="269" y="403"/>
                            <a:pt x="269" y="403"/>
                            <a:pt x="269" y="403"/>
                          </a:cubicBezTo>
                          <a:cubicBezTo>
                            <a:pt x="269" y="403"/>
                            <a:pt x="269" y="403"/>
                            <a:pt x="269" y="403"/>
                          </a:cubicBezTo>
                          <a:cubicBezTo>
                            <a:pt x="269" y="403"/>
                            <a:pt x="269" y="403"/>
                            <a:pt x="269" y="403"/>
                          </a:cubicBezTo>
                          <a:cubicBezTo>
                            <a:pt x="269" y="403"/>
                            <a:pt x="269" y="403"/>
                            <a:pt x="269" y="403"/>
                          </a:cubicBezTo>
                          <a:cubicBezTo>
                            <a:pt x="270" y="403"/>
                            <a:pt x="270" y="403"/>
                            <a:pt x="270" y="403"/>
                          </a:cubicBezTo>
                          <a:cubicBezTo>
                            <a:pt x="270" y="403"/>
                            <a:pt x="270" y="403"/>
                            <a:pt x="270" y="403"/>
                          </a:cubicBezTo>
                          <a:cubicBezTo>
                            <a:pt x="270" y="403"/>
                            <a:pt x="270" y="403"/>
                            <a:pt x="270" y="403"/>
                          </a:cubicBezTo>
                          <a:cubicBezTo>
                            <a:pt x="270" y="403"/>
                            <a:pt x="270" y="403"/>
                            <a:pt x="270" y="403"/>
                          </a:cubicBezTo>
                          <a:cubicBezTo>
                            <a:pt x="270" y="403"/>
                            <a:pt x="271" y="403"/>
                            <a:pt x="271" y="403"/>
                          </a:cubicBezTo>
                          <a:cubicBezTo>
                            <a:pt x="271" y="403"/>
                            <a:pt x="271" y="403"/>
                            <a:pt x="271" y="403"/>
                          </a:cubicBezTo>
                          <a:cubicBezTo>
                            <a:pt x="271" y="403"/>
                            <a:pt x="271" y="403"/>
                            <a:pt x="271" y="403"/>
                          </a:cubicBezTo>
                          <a:cubicBezTo>
                            <a:pt x="271" y="403"/>
                            <a:pt x="271" y="403"/>
                            <a:pt x="271" y="403"/>
                          </a:cubicBezTo>
                          <a:cubicBezTo>
                            <a:pt x="271" y="403"/>
                            <a:pt x="271" y="403"/>
                            <a:pt x="272" y="403"/>
                          </a:cubicBezTo>
                          <a:cubicBezTo>
                            <a:pt x="272" y="403"/>
                            <a:pt x="272" y="403"/>
                            <a:pt x="272" y="403"/>
                          </a:cubicBezTo>
                          <a:cubicBezTo>
                            <a:pt x="272" y="403"/>
                            <a:pt x="272" y="403"/>
                            <a:pt x="272" y="403"/>
                          </a:cubicBezTo>
                          <a:cubicBezTo>
                            <a:pt x="272" y="403"/>
                            <a:pt x="272" y="403"/>
                            <a:pt x="272" y="403"/>
                          </a:cubicBezTo>
                          <a:cubicBezTo>
                            <a:pt x="272" y="403"/>
                            <a:pt x="272" y="403"/>
                            <a:pt x="272" y="403"/>
                          </a:cubicBezTo>
                          <a:cubicBezTo>
                            <a:pt x="272" y="403"/>
                            <a:pt x="273" y="403"/>
                            <a:pt x="273" y="403"/>
                          </a:cubicBezTo>
                          <a:cubicBezTo>
                            <a:pt x="273" y="403"/>
                            <a:pt x="273" y="403"/>
                            <a:pt x="273" y="403"/>
                          </a:cubicBezTo>
                          <a:cubicBezTo>
                            <a:pt x="273" y="403"/>
                            <a:pt x="273" y="403"/>
                            <a:pt x="273" y="403"/>
                          </a:cubicBezTo>
                          <a:cubicBezTo>
                            <a:pt x="273" y="403"/>
                            <a:pt x="273" y="403"/>
                            <a:pt x="273" y="403"/>
                          </a:cubicBezTo>
                          <a:cubicBezTo>
                            <a:pt x="273" y="403"/>
                            <a:pt x="273" y="403"/>
                            <a:pt x="273" y="403"/>
                          </a:cubicBezTo>
                          <a:cubicBezTo>
                            <a:pt x="274" y="403"/>
                            <a:pt x="274" y="403"/>
                            <a:pt x="274" y="403"/>
                          </a:cubicBezTo>
                          <a:cubicBezTo>
                            <a:pt x="274" y="403"/>
                            <a:pt x="274" y="403"/>
                            <a:pt x="274" y="403"/>
                          </a:cubicBezTo>
                          <a:cubicBezTo>
                            <a:pt x="274" y="403"/>
                            <a:pt x="274" y="403"/>
                            <a:pt x="274" y="403"/>
                          </a:cubicBezTo>
                          <a:cubicBezTo>
                            <a:pt x="274" y="403"/>
                            <a:pt x="274" y="403"/>
                            <a:pt x="274" y="403"/>
                          </a:cubicBezTo>
                          <a:cubicBezTo>
                            <a:pt x="274" y="403"/>
                            <a:pt x="274" y="403"/>
                            <a:pt x="275" y="403"/>
                          </a:cubicBezTo>
                          <a:cubicBezTo>
                            <a:pt x="275" y="403"/>
                            <a:pt x="275" y="403"/>
                            <a:pt x="275" y="403"/>
                          </a:cubicBezTo>
                          <a:cubicBezTo>
                            <a:pt x="275" y="403"/>
                            <a:pt x="275" y="403"/>
                            <a:pt x="275" y="403"/>
                          </a:cubicBezTo>
                          <a:cubicBezTo>
                            <a:pt x="275" y="403"/>
                            <a:pt x="275" y="403"/>
                            <a:pt x="275" y="403"/>
                          </a:cubicBezTo>
                          <a:cubicBezTo>
                            <a:pt x="275" y="403"/>
                            <a:pt x="275" y="403"/>
                            <a:pt x="275" y="403"/>
                          </a:cubicBezTo>
                          <a:cubicBezTo>
                            <a:pt x="276" y="403"/>
                            <a:pt x="276" y="403"/>
                            <a:pt x="276" y="403"/>
                          </a:cubicBezTo>
                          <a:cubicBezTo>
                            <a:pt x="276" y="403"/>
                            <a:pt x="276" y="403"/>
                            <a:pt x="276" y="403"/>
                          </a:cubicBezTo>
                          <a:cubicBezTo>
                            <a:pt x="276" y="403"/>
                            <a:pt x="276" y="403"/>
                            <a:pt x="276" y="403"/>
                          </a:cubicBezTo>
                          <a:cubicBezTo>
                            <a:pt x="276" y="403"/>
                            <a:pt x="276" y="403"/>
                            <a:pt x="276" y="403"/>
                          </a:cubicBezTo>
                          <a:cubicBezTo>
                            <a:pt x="276" y="403"/>
                            <a:pt x="276" y="403"/>
                            <a:pt x="276" y="403"/>
                          </a:cubicBezTo>
                          <a:cubicBezTo>
                            <a:pt x="277" y="403"/>
                            <a:pt x="277" y="403"/>
                            <a:pt x="277" y="403"/>
                          </a:cubicBezTo>
                          <a:cubicBezTo>
                            <a:pt x="277" y="403"/>
                            <a:pt x="277" y="403"/>
                            <a:pt x="277" y="403"/>
                          </a:cubicBezTo>
                          <a:cubicBezTo>
                            <a:pt x="277" y="403"/>
                            <a:pt x="277" y="403"/>
                            <a:pt x="277" y="403"/>
                          </a:cubicBezTo>
                          <a:cubicBezTo>
                            <a:pt x="277" y="403"/>
                            <a:pt x="277" y="403"/>
                            <a:pt x="277" y="403"/>
                          </a:cubicBezTo>
                          <a:cubicBezTo>
                            <a:pt x="277" y="403"/>
                            <a:pt x="278" y="403"/>
                            <a:pt x="278" y="403"/>
                          </a:cubicBezTo>
                          <a:cubicBezTo>
                            <a:pt x="278" y="403"/>
                            <a:pt x="278" y="403"/>
                            <a:pt x="278" y="403"/>
                          </a:cubicBezTo>
                          <a:cubicBezTo>
                            <a:pt x="278" y="402"/>
                            <a:pt x="278" y="402"/>
                            <a:pt x="278" y="402"/>
                          </a:cubicBezTo>
                          <a:cubicBezTo>
                            <a:pt x="278" y="402"/>
                            <a:pt x="278" y="402"/>
                            <a:pt x="278" y="402"/>
                          </a:cubicBezTo>
                          <a:cubicBezTo>
                            <a:pt x="278" y="402"/>
                            <a:pt x="278" y="402"/>
                            <a:pt x="278" y="402"/>
                          </a:cubicBezTo>
                          <a:cubicBezTo>
                            <a:pt x="278" y="402"/>
                            <a:pt x="279" y="402"/>
                            <a:pt x="279" y="402"/>
                          </a:cubicBezTo>
                          <a:cubicBezTo>
                            <a:pt x="279" y="402"/>
                            <a:pt x="279" y="402"/>
                            <a:pt x="279" y="402"/>
                          </a:cubicBezTo>
                          <a:cubicBezTo>
                            <a:pt x="279" y="402"/>
                            <a:pt x="279" y="402"/>
                            <a:pt x="279" y="402"/>
                          </a:cubicBezTo>
                          <a:cubicBezTo>
                            <a:pt x="279" y="402"/>
                            <a:pt x="279" y="402"/>
                            <a:pt x="279" y="402"/>
                          </a:cubicBezTo>
                          <a:cubicBezTo>
                            <a:pt x="279" y="402"/>
                            <a:pt x="279" y="402"/>
                            <a:pt x="279" y="402"/>
                          </a:cubicBezTo>
                          <a:cubicBezTo>
                            <a:pt x="280" y="402"/>
                            <a:pt x="280" y="402"/>
                            <a:pt x="280" y="402"/>
                          </a:cubicBezTo>
                          <a:cubicBezTo>
                            <a:pt x="280" y="402"/>
                            <a:pt x="280" y="402"/>
                            <a:pt x="280" y="402"/>
                          </a:cubicBezTo>
                          <a:cubicBezTo>
                            <a:pt x="280" y="402"/>
                            <a:pt x="280" y="402"/>
                            <a:pt x="280" y="402"/>
                          </a:cubicBezTo>
                          <a:cubicBezTo>
                            <a:pt x="280" y="402"/>
                            <a:pt x="280" y="402"/>
                            <a:pt x="280" y="402"/>
                          </a:cubicBezTo>
                          <a:cubicBezTo>
                            <a:pt x="280" y="402"/>
                            <a:pt x="280" y="402"/>
                            <a:pt x="280" y="402"/>
                          </a:cubicBezTo>
                          <a:cubicBezTo>
                            <a:pt x="281" y="402"/>
                            <a:pt x="281" y="402"/>
                            <a:pt x="281" y="402"/>
                          </a:cubicBezTo>
                          <a:cubicBezTo>
                            <a:pt x="281" y="402"/>
                            <a:pt x="281" y="402"/>
                            <a:pt x="281" y="402"/>
                          </a:cubicBezTo>
                          <a:cubicBezTo>
                            <a:pt x="281" y="402"/>
                            <a:pt x="281" y="402"/>
                            <a:pt x="281" y="402"/>
                          </a:cubicBezTo>
                          <a:cubicBezTo>
                            <a:pt x="281" y="402"/>
                            <a:pt x="281" y="402"/>
                            <a:pt x="281" y="402"/>
                          </a:cubicBezTo>
                          <a:cubicBezTo>
                            <a:pt x="281" y="402"/>
                            <a:pt x="282" y="402"/>
                            <a:pt x="282" y="402"/>
                          </a:cubicBezTo>
                          <a:cubicBezTo>
                            <a:pt x="282" y="402"/>
                            <a:pt x="282" y="402"/>
                            <a:pt x="282" y="402"/>
                          </a:cubicBezTo>
                          <a:cubicBezTo>
                            <a:pt x="282" y="402"/>
                            <a:pt x="282" y="402"/>
                            <a:pt x="282" y="402"/>
                          </a:cubicBezTo>
                          <a:cubicBezTo>
                            <a:pt x="282" y="402"/>
                            <a:pt x="282" y="402"/>
                            <a:pt x="282" y="402"/>
                          </a:cubicBezTo>
                          <a:cubicBezTo>
                            <a:pt x="282" y="402"/>
                            <a:pt x="282" y="402"/>
                            <a:pt x="283" y="402"/>
                          </a:cubicBezTo>
                          <a:cubicBezTo>
                            <a:pt x="283" y="402"/>
                            <a:pt x="283" y="402"/>
                            <a:pt x="283" y="402"/>
                          </a:cubicBezTo>
                          <a:cubicBezTo>
                            <a:pt x="283" y="402"/>
                            <a:pt x="283" y="402"/>
                            <a:pt x="283" y="402"/>
                          </a:cubicBezTo>
                          <a:cubicBezTo>
                            <a:pt x="283" y="402"/>
                            <a:pt x="283" y="402"/>
                            <a:pt x="283" y="402"/>
                          </a:cubicBezTo>
                          <a:cubicBezTo>
                            <a:pt x="384" y="397"/>
                            <a:pt x="469" y="336"/>
                            <a:pt x="511" y="250"/>
                          </a:cubicBezTo>
                          <a:cubicBezTo>
                            <a:pt x="460" y="301"/>
                            <a:pt x="389" y="333"/>
                            <a:pt x="313" y="333"/>
                          </a:cubicBezTo>
                          <a:cubicBezTo>
                            <a:pt x="160" y="333"/>
                            <a:pt x="32" y="205"/>
                            <a:pt x="32" y="51"/>
                          </a:cubicBezTo>
                          <a:cubicBezTo>
                            <a:pt x="32" y="34"/>
                            <a:pt x="33" y="17"/>
                            <a:pt x="36" y="0"/>
                          </a:cubicBezTo>
                        </a:path>
                      </a:pathLst>
                    </a:custGeom>
                    <a:solidFill>
                      <a:srgbClr val="F8BC8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602" name="Oval 6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54625" y="1735138"/>
                      <a:ext cx="130175" cy="131763"/>
                    </a:xfrm>
                    <a:prstGeom prst="ellipse">
                      <a:avLst/>
                    </a:prstGeom>
                    <a:solidFill>
                      <a:srgbClr val="60381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603" name="Oval 6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2725" y="1773238"/>
                      <a:ext cx="55562" cy="55563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604" name="Oval 6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22888" y="1736725"/>
                      <a:ext cx="58737" cy="60325"/>
                    </a:xfrm>
                    <a:prstGeom prst="ellipse">
                      <a:avLst/>
                    </a:prstGeom>
                    <a:solidFill>
                      <a:srgbClr val="F2F2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605" name="Oval 6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41975" y="1735138"/>
                      <a:ext cx="131762" cy="131763"/>
                    </a:xfrm>
                    <a:prstGeom prst="ellipse">
                      <a:avLst/>
                    </a:prstGeom>
                    <a:solidFill>
                      <a:srgbClr val="60381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606" name="Oval 6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80075" y="1773238"/>
                      <a:ext cx="55562" cy="55563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108607" name="Oval 6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10238" y="1736725"/>
                      <a:ext cx="60325" cy="60325"/>
                    </a:xfrm>
                    <a:prstGeom prst="ellipse">
                      <a:avLst/>
                    </a:prstGeom>
                    <a:solidFill>
                      <a:srgbClr val="F2F2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pitchFamily="-106" charset="-128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" name="Freeform 610"/>
                    <p:cNvSpPr>
                      <a:spLocks/>
                    </p:cNvSpPr>
                    <p:nvPr/>
                  </p:nvSpPr>
                  <p:spPr bwMode="auto">
                    <a:xfrm>
                      <a:off x="5180226" y="1971496"/>
                      <a:ext cx="649037" cy="281022"/>
                    </a:xfrm>
                    <a:custGeom>
                      <a:avLst/>
                      <a:gdLst>
                        <a:gd name="T0" fmla="*/ 21 w 337"/>
                        <a:gd name="T1" fmla="*/ 0 h 145"/>
                        <a:gd name="T2" fmla="*/ 325 w 337"/>
                        <a:gd name="T3" fmla="*/ 0 h 145"/>
                        <a:gd name="T4" fmla="*/ 168 w 337"/>
                        <a:gd name="T5" fmla="*/ 145 h 145"/>
                        <a:gd name="T6" fmla="*/ 21 w 337"/>
                        <a:gd name="T7" fmla="*/ 0 h 1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337" h="145">
                          <a:moveTo>
                            <a:pt x="21" y="0"/>
                          </a:moveTo>
                          <a:cubicBezTo>
                            <a:pt x="325" y="0"/>
                            <a:pt x="325" y="0"/>
                            <a:pt x="325" y="0"/>
                          </a:cubicBezTo>
                          <a:cubicBezTo>
                            <a:pt x="325" y="0"/>
                            <a:pt x="337" y="145"/>
                            <a:pt x="168" y="145"/>
                          </a:cubicBezTo>
                          <a:cubicBezTo>
                            <a:pt x="0" y="145"/>
                            <a:pt x="21" y="0"/>
                            <a:pt x="21" y="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9" name="Freeform 611"/>
                    <p:cNvSpPr>
                      <a:spLocks/>
                    </p:cNvSpPr>
                    <p:nvPr/>
                  </p:nvSpPr>
                  <p:spPr bwMode="auto">
                    <a:xfrm>
                      <a:off x="5196372" y="1971496"/>
                      <a:ext cx="619975" cy="235800"/>
                    </a:xfrm>
                    <a:custGeom>
                      <a:avLst/>
                      <a:gdLst>
                        <a:gd name="T0" fmla="*/ 316 w 322"/>
                        <a:gd name="T1" fmla="*/ 0 h 122"/>
                        <a:gd name="T2" fmla="*/ 12 w 322"/>
                        <a:gd name="T3" fmla="*/ 0 h 122"/>
                        <a:gd name="T4" fmla="*/ 64 w 322"/>
                        <a:gd name="T5" fmla="*/ 121 h 122"/>
                        <a:gd name="T6" fmla="*/ 160 w 322"/>
                        <a:gd name="T7" fmla="*/ 63 h 122"/>
                        <a:gd name="T8" fmla="*/ 256 w 322"/>
                        <a:gd name="T9" fmla="*/ 122 h 122"/>
                        <a:gd name="T10" fmla="*/ 316 w 322"/>
                        <a:gd name="T11" fmla="*/ 0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22" h="122">
                          <a:moveTo>
                            <a:pt x="316" y="0"/>
                          </a:moveTo>
                          <a:cubicBezTo>
                            <a:pt x="12" y="0"/>
                            <a:pt x="12" y="0"/>
                            <a:pt x="12" y="0"/>
                          </a:cubicBezTo>
                          <a:cubicBezTo>
                            <a:pt x="12" y="0"/>
                            <a:pt x="0" y="80"/>
                            <a:pt x="64" y="121"/>
                          </a:cubicBezTo>
                          <a:cubicBezTo>
                            <a:pt x="82" y="87"/>
                            <a:pt x="118" y="63"/>
                            <a:pt x="160" y="63"/>
                          </a:cubicBezTo>
                          <a:cubicBezTo>
                            <a:pt x="201" y="63"/>
                            <a:pt x="238" y="87"/>
                            <a:pt x="256" y="122"/>
                          </a:cubicBezTo>
                          <a:cubicBezTo>
                            <a:pt x="322" y="80"/>
                            <a:pt x="316" y="0"/>
                            <a:pt x="316" y="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8610" name="Freeform 612"/>
                    <p:cNvSpPr>
                      <a:spLocks/>
                    </p:cNvSpPr>
                    <p:nvPr/>
                  </p:nvSpPr>
                  <p:spPr bwMode="auto">
                    <a:xfrm>
                      <a:off x="5218112" y="1971676"/>
                      <a:ext cx="590550" cy="46039"/>
                    </a:xfrm>
                    <a:custGeom>
                      <a:avLst/>
                      <a:gdLst>
                        <a:gd name="T0" fmla="*/ 2147483647 w 307"/>
                        <a:gd name="T1" fmla="*/ 2147483647 h 24"/>
                        <a:gd name="T2" fmla="*/ 2147483647 w 307"/>
                        <a:gd name="T3" fmla="*/ 0 h 24"/>
                        <a:gd name="T4" fmla="*/ 2147483647 w 307"/>
                        <a:gd name="T5" fmla="*/ 0 h 24"/>
                        <a:gd name="T6" fmla="*/ 2147483647 w 307"/>
                        <a:gd name="T7" fmla="*/ 2147483647 h 24"/>
                        <a:gd name="T8" fmla="*/ 2147483647 w 307"/>
                        <a:gd name="T9" fmla="*/ 2147483647 h 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07" h="24">
                          <a:moveTo>
                            <a:pt x="305" y="24"/>
                          </a:moveTo>
                          <a:cubicBezTo>
                            <a:pt x="307" y="10"/>
                            <a:pt x="306" y="0"/>
                            <a:pt x="306" y="0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2" y="0"/>
                            <a:pt x="0" y="10"/>
                            <a:pt x="1" y="24"/>
                          </a:cubicBezTo>
                          <a:lnTo>
                            <a:pt x="305" y="24"/>
                          </a:lnTo>
                          <a:close/>
                        </a:path>
                      </a:pathLst>
                    </a:custGeom>
                    <a:solidFill>
                      <a:srgbClr val="F2F2F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611" name="Freeform 615"/>
                    <p:cNvSpPr>
                      <a:spLocks/>
                    </p:cNvSpPr>
                    <p:nvPr/>
                  </p:nvSpPr>
                  <p:spPr bwMode="auto">
                    <a:xfrm>
                      <a:off x="5321304" y="3092639"/>
                      <a:ext cx="449261" cy="112712"/>
                    </a:xfrm>
                    <a:custGeom>
                      <a:avLst/>
                      <a:gdLst>
                        <a:gd name="T0" fmla="*/ 2147483647 w 233"/>
                        <a:gd name="T1" fmla="*/ 2147483647 h 58"/>
                        <a:gd name="T2" fmla="*/ 2147483647 w 233"/>
                        <a:gd name="T3" fmla="*/ 0 h 58"/>
                        <a:gd name="T4" fmla="*/ 2147483647 w 233"/>
                        <a:gd name="T5" fmla="*/ 0 h 58"/>
                        <a:gd name="T6" fmla="*/ 0 w 233"/>
                        <a:gd name="T7" fmla="*/ 2147483647 h 58"/>
                        <a:gd name="T8" fmla="*/ 2147483647 w 233"/>
                        <a:gd name="T9" fmla="*/ 2147483647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233" h="58">
                          <a:moveTo>
                            <a:pt x="233" y="58"/>
                          </a:moveTo>
                          <a:cubicBezTo>
                            <a:pt x="229" y="25"/>
                            <a:pt x="206" y="0"/>
                            <a:pt x="177" y="0"/>
                          </a:cubicBezTo>
                          <a:cubicBezTo>
                            <a:pt x="56" y="0"/>
                            <a:pt x="56" y="0"/>
                            <a:pt x="56" y="0"/>
                          </a:cubicBezTo>
                          <a:cubicBezTo>
                            <a:pt x="27" y="0"/>
                            <a:pt x="3" y="25"/>
                            <a:pt x="0" y="58"/>
                          </a:cubicBezTo>
                          <a:lnTo>
                            <a:pt x="233" y="5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</p:grpSp>
              <p:sp>
                <p:nvSpPr>
                  <p:cNvPr id="108579" name="Freeform 331"/>
                  <p:cNvSpPr>
                    <a:spLocks/>
                  </p:cNvSpPr>
                  <p:nvPr/>
                </p:nvSpPr>
                <p:spPr bwMode="auto">
                  <a:xfrm>
                    <a:off x="9112351" y="675449"/>
                    <a:ext cx="45213" cy="52748"/>
                  </a:xfrm>
                  <a:custGeom>
                    <a:avLst/>
                    <a:gdLst>
                      <a:gd name="T0" fmla="*/ 2147483647 w 18"/>
                      <a:gd name="T1" fmla="*/ 2147483647 h 21"/>
                      <a:gd name="T2" fmla="*/ 0 w 18"/>
                      <a:gd name="T3" fmla="*/ 2147483647 h 21"/>
                      <a:gd name="T4" fmla="*/ 2147483647 w 18"/>
                      <a:gd name="T5" fmla="*/ 2147483647 h 2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" h="21">
                        <a:moveTo>
                          <a:pt x="1" y="6"/>
                        </a:moveTo>
                        <a:cubicBezTo>
                          <a:pt x="18" y="0"/>
                          <a:pt x="17" y="21"/>
                          <a:pt x="0" y="14"/>
                        </a:cubicBezTo>
                        <a:lnTo>
                          <a:pt x="1" y="6"/>
                        </a:lnTo>
                        <a:close/>
                      </a:path>
                    </a:pathLst>
                  </a:custGeom>
                  <a:solidFill>
                    <a:srgbClr val="BD7E4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d-ID"/>
                  </a:p>
                </p:txBody>
              </p:sp>
              <p:sp>
                <p:nvSpPr>
                  <p:cNvPr id="108580" name="Freeform 333"/>
                  <p:cNvSpPr>
                    <a:spLocks/>
                  </p:cNvSpPr>
                  <p:nvPr/>
                </p:nvSpPr>
                <p:spPr bwMode="auto">
                  <a:xfrm rot="1493192">
                    <a:off x="8679009" y="442854"/>
                    <a:ext cx="74002" cy="224927"/>
                  </a:xfrm>
                  <a:custGeom>
                    <a:avLst/>
                    <a:gdLst>
                      <a:gd name="T0" fmla="*/ 2147483647 w 64"/>
                      <a:gd name="T1" fmla="*/ 2147483647 h 195"/>
                      <a:gd name="T2" fmla="*/ 2147483647 w 64"/>
                      <a:gd name="T3" fmla="*/ 2147483647 h 195"/>
                      <a:gd name="T4" fmla="*/ 2147483647 w 64"/>
                      <a:gd name="T5" fmla="*/ 2147483647 h 19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64" h="195">
                        <a:moveTo>
                          <a:pt x="51" y="195"/>
                        </a:moveTo>
                        <a:cubicBezTo>
                          <a:pt x="0" y="105"/>
                          <a:pt x="22" y="0"/>
                          <a:pt x="64" y="34"/>
                        </a:cubicBezTo>
                        <a:cubicBezTo>
                          <a:pt x="51" y="195"/>
                          <a:pt x="51" y="195"/>
                          <a:pt x="51" y="195"/>
                        </a:cubicBezTo>
                      </a:path>
                    </a:pathLst>
                  </a:custGeom>
                  <a:solidFill>
                    <a:srgbClr val="7552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d-ID"/>
                  </a:p>
                </p:txBody>
              </p:sp>
              <p:sp>
                <p:nvSpPr>
                  <p:cNvPr id="108581" name="Freeform 335"/>
                  <p:cNvSpPr>
                    <a:spLocks/>
                  </p:cNvSpPr>
                  <p:nvPr/>
                </p:nvSpPr>
                <p:spPr bwMode="auto">
                  <a:xfrm>
                    <a:off x="8657378" y="674072"/>
                    <a:ext cx="45213" cy="55977"/>
                  </a:xfrm>
                  <a:custGeom>
                    <a:avLst/>
                    <a:gdLst>
                      <a:gd name="T0" fmla="*/ 2147483647 w 18"/>
                      <a:gd name="T1" fmla="*/ 2147483647 h 22"/>
                      <a:gd name="T2" fmla="*/ 2147483647 w 18"/>
                      <a:gd name="T3" fmla="*/ 2147483647 h 22"/>
                      <a:gd name="T4" fmla="*/ 2147483647 w 18"/>
                      <a:gd name="T5" fmla="*/ 2147483647 h 2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8" h="22">
                        <a:moveTo>
                          <a:pt x="18" y="7"/>
                        </a:moveTo>
                        <a:cubicBezTo>
                          <a:pt x="0" y="0"/>
                          <a:pt x="1" y="22"/>
                          <a:pt x="18" y="15"/>
                        </a:cubicBezTo>
                        <a:lnTo>
                          <a:pt x="18" y="7"/>
                        </a:lnTo>
                        <a:close/>
                      </a:path>
                    </a:pathLst>
                  </a:custGeom>
                  <a:solidFill>
                    <a:srgbClr val="BD7E4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d-ID"/>
                  </a:p>
                </p:txBody>
              </p:sp>
              <p:grpSp>
                <p:nvGrpSpPr>
                  <p:cNvPr id="108582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8761356" y="1145542"/>
                    <a:ext cx="189611" cy="425270"/>
                    <a:chOff x="6083644" y="3143419"/>
                    <a:chExt cx="301416" cy="676034"/>
                  </a:xfrm>
                </p:grpSpPr>
                <p:sp>
                  <p:nvSpPr>
                    <p:cNvPr id="108587" name="Freeform 341"/>
                    <p:cNvSpPr>
                      <a:spLocks/>
                    </p:cNvSpPr>
                    <p:nvPr/>
                  </p:nvSpPr>
                  <p:spPr bwMode="auto">
                    <a:xfrm>
                      <a:off x="6083644" y="3709651"/>
                      <a:ext cx="301416" cy="109802"/>
                    </a:xfrm>
                    <a:custGeom>
                      <a:avLst/>
                      <a:gdLst>
                        <a:gd name="T0" fmla="*/ 2147483647 w 118"/>
                        <a:gd name="T1" fmla="*/ 0 h 43"/>
                        <a:gd name="T2" fmla="*/ 2147483647 w 118"/>
                        <a:gd name="T3" fmla="*/ 2147483647 h 43"/>
                        <a:gd name="T4" fmla="*/ 2147483647 w 118"/>
                        <a:gd name="T5" fmla="*/ 2147483647 h 43"/>
                        <a:gd name="T6" fmla="*/ 0 w 118"/>
                        <a:gd name="T7" fmla="*/ 2147483647 h 43"/>
                        <a:gd name="T8" fmla="*/ 2147483647 w 118"/>
                        <a:gd name="T9" fmla="*/ 2147483647 h 43"/>
                        <a:gd name="T10" fmla="*/ 2147483647 w 118"/>
                        <a:gd name="T11" fmla="*/ 2147483647 h 43"/>
                        <a:gd name="T12" fmla="*/ 2147483647 w 118"/>
                        <a:gd name="T13" fmla="*/ 0 h 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18" h="43">
                          <a:moveTo>
                            <a:pt x="87" y="0"/>
                          </a:moveTo>
                          <a:cubicBezTo>
                            <a:pt x="46" y="13"/>
                            <a:pt x="46" y="13"/>
                            <a:pt x="46" y="13"/>
                          </a:cubicBezTo>
                          <a:cubicBezTo>
                            <a:pt x="46" y="13"/>
                            <a:pt x="13" y="8"/>
                            <a:pt x="6" y="26"/>
                          </a:cubicBezTo>
                          <a:cubicBezTo>
                            <a:pt x="2" y="38"/>
                            <a:pt x="0" y="43"/>
                            <a:pt x="0" y="43"/>
                          </a:cubicBezTo>
                          <a:cubicBezTo>
                            <a:pt x="33" y="43"/>
                            <a:pt x="117" y="42"/>
                            <a:pt x="117" y="42"/>
                          </a:cubicBezTo>
                          <a:cubicBezTo>
                            <a:pt x="118" y="32"/>
                            <a:pt x="106" y="3"/>
                            <a:pt x="106" y="3"/>
                          </a:cubicBezTo>
                          <a:lnTo>
                            <a:pt x="87" y="0"/>
                          </a:lnTo>
                          <a:close/>
                        </a:path>
                      </a:pathLst>
                    </a:custGeom>
                    <a:solidFill>
                      <a:srgbClr val="24242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88" name="Freeform 342"/>
                    <p:cNvSpPr>
                      <a:spLocks/>
                    </p:cNvSpPr>
                    <p:nvPr/>
                  </p:nvSpPr>
                  <p:spPr bwMode="auto">
                    <a:xfrm>
                      <a:off x="6139621" y="3143419"/>
                      <a:ext cx="243286" cy="650198"/>
                    </a:xfrm>
                    <a:custGeom>
                      <a:avLst/>
                      <a:gdLst>
                        <a:gd name="T0" fmla="*/ 2147483647 w 95"/>
                        <a:gd name="T1" fmla="*/ 2147483647 h 255"/>
                        <a:gd name="T2" fmla="*/ 2147483647 w 95"/>
                        <a:gd name="T3" fmla="*/ 2147483647 h 255"/>
                        <a:gd name="T4" fmla="*/ 2147483647 w 95"/>
                        <a:gd name="T5" fmla="*/ 2147483647 h 255"/>
                        <a:gd name="T6" fmla="*/ 2147483647 w 95"/>
                        <a:gd name="T7" fmla="*/ 2147483647 h 255"/>
                        <a:gd name="T8" fmla="*/ 0 w 95"/>
                        <a:gd name="T9" fmla="*/ 0 h 255"/>
                        <a:gd name="T10" fmla="*/ 2147483647 w 95"/>
                        <a:gd name="T11" fmla="*/ 2147483647 h 25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95" h="255">
                          <a:moveTo>
                            <a:pt x="51" y="23"/>
                          </a:moveTo>
                          <a:cubicBezTo>
                            <a:pt x="95" y="255"/>
                            <a:pt x="95" y="255"/>
                            <a:pt x="95" y="255"/>
                          </a:cubicBezTo>
                          <a:cubicBezTo>
                            <a:pt x="36" y="233"/>
                            <a:pt x="36" y="233"/>
                            <a:pt x="36" y="233"/>
                          </a:cubicBezTo>
                          <a:cubicBezTo>
                            <a:pt x="38" y="130"/>
                            <a:pt x="38" y="130"/>
                            <a:pt x="38" y="130"/>
                          </a:cubicBezTo>
                          <a:cubicBezTo>
                            <a:pt x="29" y="88"/>
                            <a:pt x="0" y="0"/>
                            <a:pt x="0" y="0"/>
                          </a:cubicBezTo>
                          <a:lnTo>
                            <a:pt x="51" y="23"/>
                          </a:lnTo>
                          <a:close/>
                        </a:path>
                      </a:pathLst>
                    </a:custGeom>
                    <a:solidFill>
                      <a:srgbClr val="4848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</p:grpSp>
              <p:grpSp>
                <p:nvGrpSpPr>
                  <p:cNvPr id="108583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8945554" y="1154806"/>
                    <a:ext cx="256098" cy="416511"/>
                    <a:chOff x="6423814" y="3182172"/>
                    <a:chExt cx="391842" cy="637281"/>
                  </a:xfrm>
                </p:grpSpPr>
                <p:sp>
                  <p:nvSpPr>
                    <p:cNvPr id="108585" name="Freeform 343"/>
                    <p:cNvSpPr>
                      <a:spLocks/>
                    </p:cNvSpPr>
                    <p:nvPr/>
                  </p:nvSpPr>
                  <p:spPr bwMode="auto">
                    <a:xfrm>
                      <a:off x="6516392" y="3709651"/>
                      <a:ext cx="299264" cy="109802"/>
                    </a:xfrm>
                    <a:custGeom>
                      <a:avLst/>
                      <a:gdLst>
                        <a:gd name="T0" fmla="*/ 2147483647 w 117"/>
                        <a:gd name="T1" fmla="*/ 0 h 43"/>
                        <a:gd name="T2" fmla="*/ 2147483647 w 117"/>
                        <a:gd name="T3" fmla="*/ 2147483647 h 43"/>
                        <a:gd name="T4" fmla="*/ 2147483647 w 117"/>
                        <a:gd name="T5" fmla="*/ 2147483647 h 43"/>
                        <a:gd name="T6" fmla="*/ 2147483647 w 117"/>
                        <a:gd name="T7" fmla="*/ 2147483647 h 43"/>
                        <a:gd name="T8" fmla="*/ 0 w 117"/>
                        <a:gd name="T9" fmla="*/ 2147483647 h 43"/>
                        <a:gd name="T10" fmla="*/ 2147483647 w 117"/>
                        <a:gd name="T11" fmla="*/ 2147483647 h 43"/>
                        <a:gd name="T12" fmla="*/ 2147483647 w 117"/>
                        <a:gd name="T13" fmla="*/ 0 h 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117" h="43">
                          <a:moveTo>
                            <a:pt x="30" y="0"/>
                          </a:moveTo>
                          <a:cubicBezTo>
                            <a:pt x="71" y="13"/>
                            <a:pt x="71" y="13"/>
                            <a:pt x="71" y="13"/>
                          </a:cubicBezTo>
                          <a:cubicBezTo>
                            <a:pt x="71" y="13"/>
                            <a:pt x="104" y="8"/>
                            <a:pt x="111" y="26"/>
                          </a:cubicBezTo>
                          <a:cubicBezTo>
                            <a:pt x="116" y="38"/>
                            <a:pt x="117" y="43"/>
                            <a:pt x="117" y="43"/>
                          </a:cubicBezTo>
                          <a:cubicBezTo>
                            <a:pt x="84" y="43"/>
                            <a:pt x="0" y="42"/>
                            <a:pt x="0" y="42"/>
                          </a:cubicBezTo>
                          <a:cubicBezTo>
                            <a:pt x="0" y="32"/>
                            <a:pt x="3" y="3"/>
                            <a:pt x="3" y="3"/>
                          </a:cubicBezTo>
                          <a:lnTo>
                            <a:pt x="30" y="0"/>
                          </a:lnTo>
                          <a:close/>
                        </a:path>
                      </a:pathLst>
                    </a:custGeom>
                    <a:solidFill>
                      <a:srgbClr val="24242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  <p:sp>
                  <p:nvSpPr>
                    <p:cNvPr id="108586" name="Freeform 344"/>
                    <p:cNvSpPr>
                      <a:spLocks/>
                    </p:cNvSpPr>
                    <p:nvPr/>
                  </p:nvSpPr>
                  <p:spPr bwMode="auto">
                    <a:xfrm>
                      <a:off x="6423814" y="3182172"/>
                      <a:ext cx="228215" cy="607139"/>
                    </a:xfrm>
                    <a:custGeom>
                      <a:avLst/>
                      <a:gdLst>
                        <a:gd name="T0" fmla="*/ 0 w 89"/>
                        <a:gd name="T1" fmla="*/ 2147483647 h 238"/>
                        <a:gd name="T2" fmla="*/ 2147483647 w 89"/>
                        <a:gd name="T3" fmla="*/ 2147483647 h 238"/>
                        <a:gd name="T4" fmla="*/ 2147483647 w 89"/>
                        <a:gd name="T5" fmla="*/ 2147483647 h 238"/>
                        <a:gd name="T6" fmla="*/ 2147483647 w 89"/>
                        <a:gd name="T7" fmla="*/ 2147483647 h 238"/>
                        <a:gd name="T8" fmla="*/ 2147483647 w 89"/>
                        <a:gd name="T9" fmla="*/ 0 h 238"/>
                        <a:gd name="T10" fmla="*/ 0 w 89"/>
                        <a:gd name="T11" fmla="*/ 2147483647 h 238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89" h="238">
                          <a:moveTo>
                            <a:pt x="0" y="11"/>
                          </a:moveTo>
                          <a:cubicBezTo>
                            <a:pt x="35" y="238"/>
                            <a:pt x="35" y="238"/>
                            <a:pt x="35" y="238"/>
                          </a:cubicBezTo>
                          <a:cubicBezTo>
                            <a:pt x="89" y="215"/>
                            <a:pt x="89" y="215"/>
                            <a:pt x="89" y="215"/>
                          </a:cubicBezTo>
                          <a:cubicBezTo>
                            <a:pt x="48" y="114"/>
                            <a:pt x="48" y="114"/>
                            <a:pt x="48" y="114"/>
                          </a:cubicBezTo>
                          <a:cubicBezTo>
                            <a:pt x="45" y="70"/>
                            <a:pt x="48" y="0"/>
                            <a:pt x="48" y="0"/>
                          </a:cubicBezTo>
                          <a:lnTo>
                            <a:pt x="0" y="11"/>
                          </a:lnTo>
                          <a:close/>
                        </a:path>
                      </a:pathLst>
                    </a:custGeom>
                    <a:solidFill>
                      <a:srgbClr val="48484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id-ID"/>
                    </a:p>
                  </p:txBody>
                </p:sp>
              </p:grpSp>
              <p:sp>
                <p:nvSpPr>
                  <p:cNvPr id="108584" name="Freeform 363"/>
                  <p:cNvSpPr>
                    <a:spLocks/>
                  </p:cNvSpPr>
                  <p:nvPr/>
                </p:nvSpPr>
                <p:spPr bwMode="auto">
                  <a:xfrm>
                    <a:off x="8720327" y="287721"/>
                    <a:ext cx="502631" cy="278532"/>
                  </a:xfrm>
                  <a:custGeom>
                    <a:avLst/>
                    <a:gdLst>
                      <a:gd name="T0" fmla="*/ 2147483647 w 299"/>
                      <a:gd name="T1" fmla="*/ 2147483647 h 166"/>
                      <a:gd name="T2" fmla="*/ 2147483647 w 299"/>
                      <a:gd name="T3" fmla="*/ 2147483647 h 166"/>
                      <a:gd name="T4" fmla="*/ 2147483647 w 299"/>
                      <a:gd name="T5" fmla="*/ 2147483647 h 166"/>
                      <a:gd name="T6" fmla="*/ 2147483647 w 299"/>
                      <a:gd name="T7" fmla="*/ 2147483647 h 166"/>
                      <a:gd name="T8" fmla="*/ 2147483647 w 299"/>
                      <a:gd name="T9" fmla="*/ 2147483647 h 166"/>
                      <a:gd name="T10" fmla="*/ 0 w 299"/>
                      <a:gd name="T11" fmla="*/ 2147483647 h 166"/>
                      <a:gd name="T12" fmla="*/ 2147483647 w 299"/>
                      <a:gd name="T13" fmla="*/ 2147483647 h 166"/>
                      <a:gd name="T14" fmla="*/ 2147483647 w 299"/>
                      <a:gd name="T15" fmla="*/ 2147483647 h 16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99" h="166">
                        <a:moveTo>
                          <a:pt x="217" y="105"/>
                        </a:moveTo>
                        <a:cubicBezTo>
                          <a:pt x="216" y="105"/>
                          <a:pt x="216" y="105"/>
                          <a:pt x="216" y="105"/>
                        </a:cubicBezTo>
                        <a:cubicBezTo>
                          <a:pt x="299" y="66"/>
                          <a:pt x="253" y="63"/>
                          <a:pt x="171" y="74"/>
                        </a:cubicBezTo>
                        <a:cubicBezTo>
                          <a:pt x="207" y="44"/>
                          <a:pt x="168" y="48"/>
                          <a:pt x="104" y="66"/>
                        </a:cubicBezTo>
                        <a:cubicBezTo>
                          <a:pt x="153" y="0"/>
                          <a:pt x="58" y="65"/>
                          <a:pt x="16" y="96"/>
                        </a:cubicBezTo>
                        <a:cubicBezTo>
                          <a:pt x="0" y="129"/>
                          <a:pt x="0" y="129"/>
                          <a:pt x="0" y="129"/>
                        </a:cubicBezTo>
                        <a:cubicBezTo>
                          <a:pt x="43" y="166"/>
                          <a:pt x="157" y="151"/>
                          <a:pt x="214" y="133"/>
                        </a:cubicBezTo>
                        <a:cubicBezTo>
                          <a:pt x="280" y="116"/>
                          <a:pt x="284" y="90"/>
                          <a:pt x="217" y="105"/>
                        </a:cubicBezTo>
                        <a:close/>
                      </a:path>
                    </a:pathLst>
                  </a:custGeom>
                  <a:solidFill>
                    <a:srgbClr val="7552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d-ID"/>
                  </a:p>
                </p:txBody>
              </p:sp>
            </p:grpSp>
            <p:grpSp>
              <p:nvGrpSpPr>
                <p:cNvPr id="108575" name="Group 41"/>
                <p:cNvGrpSpPr>
                  <a:grpSpLocks/>
                </p:cNvGrpSpPr>
                <p:nvPr/>
              </p:nvGrpSpPr>
              <p:grpSpPr bwMode="auto">
                <a:xfrm>
                  <a:off x="5687510" y="4010844"/>
                  <a:ext cx="318220" cy="71200"/>
                  <a:chOff x="6534704" y="1413655"/>
                  <a:chExt cx="471501" cy="105496"/>
                </a:xfrm>
              </p:grpSpPr>
              <p:sp>
                <p:nvSpPr>
                  <p:cNvPr id="108576" name="Freeform 364"/>
                  <p:cNvSpPr>
                    <a:spLocks/>
                  </p:cNvSpPr>
                  <p:nvPr/>
                </p:nvSpPr>
                <p:spPr bwMode="auto">
                  <a:xfrm>
                    <a:off x="6534704" y="1413655"/>
                    <a:ext cx="171162" cy="74278"/>
                  </a:xfrm>
                  <a:custGeom>
                    <a:avLst/>
                    <a:gdLst>
                      <a:gd name="T0" fmla="*/ 2147483647 w 67"/>
                      <a:gd name="T1" fmla="*/ 2147483647 h 29"/>
                      <a:gd name="T2" fmla="*/ 2147483647 w 67"/>
                      <a:gd name="T3" fmla="*/ 2147483647 h 29"/>
                      <a:gd name="T4" fmla="*/ 2147483647 w 67"/>
                      <a:gd name="T5" fmla="*/ 2147483647 h 29"/>
                      <a:gd name="T6" fmla="*/ 2147483647 w 67"/>
                      <a:gd name="T7" fmla="*/ 2147483647 h 29"/>
                      <a:gd name="T8" fmla="*/ 2147483647 w 67"/>
                      <a:gd name="T9" fmla="*/ 2147483647 h 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7" h="29">
                        <a:moveTo>
                          <a:pt x="10" y="11"/>
                        </a:moveTo>
                        <a:cubicBezTo>
                          <a:pt x="0" y="15"/>
                          <a:pt x="6" y="29"/>
                          <a:pt x="18" y="26"/>
                        </a:cubicBezTo>
                        <a:cubicBezTo>
                          <a:pt x="30" y="24"/>
                          <a:pt x="48" y="21"/>
                          <a:pt x="57" y="20"/>
                        </a:cubicBezTo>
                        <a:cubicBezTo>
                          <a:pt x="67" y="18"/>
                          <a:pt x="66" y="0"/>
                          <a:pt x="52" y="2"/>
                        </a:cubicBezTo>
                        <a:cubicBezTo>
                          <a:pt x="38" y="5"/>
                          <a:pt x="10" y="11"/>
                          <a:pt x="10" y="11"/>
                        </a:cubicBezTo>
                        <a:close/>
                      </a:path>
                    </a:pathLst>
                  </a:custGeom>
                  <a:solidFill>
                    <a:srgbClr val="414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d-ID"/>
                  </a:p>
                </p:txBody>
              </p:sp>
              <p:sp>
                <p:nvSpPr>
                  <p:cNvPr id="108577" name="Freeform 365"/>
                  <p:cNvSpPr>
                    <a:spLocks/>
                  </p:cNvSpPr>
                  <p:nvPr/>
                </p:nvSpPr>
                <p:spPr bwMode="auto">
                  <a:xfrm>
                    <a:off x="6831814" y="1429803"/>
                    <a:ext cx="174391" cy="89348"/>
                  </a:xfrm>
                  <a:custGeom>
                    <a:avLst/>
                    <a:gdLst>
                      <a:gd name="T0" fmla="*/ 2147483647 w 68"/>
                      <a:gd name="T1" fmla="*/ 2147483647 h 35"/>
                      <a:gd name="T2" fmla="*/ 2147483647 w 68"/>
                      <a:gd name="T3" fmla="*/ 2147483647 h 35"/>
                      <a:gd name="T4" fmla="*/ 2147483647 w 68"/>
                      <a:gd name="T5" fmla="*/ 2147483647 h 35"/>
                      <a:gd name="T6" fmla="*/ 2147483647 w 68"/>
                      <a:gd name="T7" fmla="*/ 2147483647 h 35"/>
                      <a:gd name="T8" fmla="*/ 2147483647 w 68"/>
                      <a:gd name="T9" fmla="*/ 2147483647 h 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8" h="35">
                        <a:moveTo>
                          <a:pt x="57" y="16"/>
                        </a:moveTo>
                        <a:cubicBezTo>
                          <a:pt x="68" y="22"/>
                          <a:pt x="60" y="35"/>
                          <a:pt x="48" y="31"/>
                        </a:cubicBezTo>
                        <a:cubicBezTo>
                          <a:pt x="37" y="27"/>
                          <a:pt x="19" y="22"/>
                          <a:pt x="10" y="20"/>
                        </a:cubicBezTo>
                        <a:cubicBezTo>
                          <a:pt x="0" y="17"/>
                          <a:pt x="3" y="0"/>
                          <a:pt x="17" y="3"/>
                        </a:cubicBezTo>
                        <a:cubicBezTo>
                          <a:pt x="31" y="7"/>
                          <a:pt x="57" y="16"/>
                          <a:pt x="57" y="16"/>
                        </a:cubicBezTo>
                        <a:close/>
                      </a:path>
                    </a:pathLst>
                  </a:custGeom>
                  <a:solidFill>
                    <a:srgbClr val="4140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id-ID"/>
                  </a:p>
                </p:txBody>
              </p:sp>
            </p:grpSp>
          </p:grpSp>
          <p:grpSp>
            <p:nvGrpSpPr>
              <p:cNvPr id="108560" name="Group 25"/>
              <p:cNvGrpSpPr>
                <a:grpSpLocks/>
              </p:cNvGrpSpPr>
              <p:nvPr/>
            </p:nvGrpSpPr>
            <p:grpSpPr bwMode="auto">
              <a:xfrm rot="-173916">
                <a:off x="6168681" y="3912248"/>
                <a:ext cx="239042" cy="525630"/>
                <a:chOff x="8185252" y="1556956"/>
                <a:chExt cx="194844" cy="428443"/>
              </a:xfrm>
            </p:grpSpPr>
            <p:sp>
              <p:nvSpPr>
                <p:cNvPr id="108561" name="Freeform 345"/>
                <p:cNvSpPr>
                  <a:spLocks/>
                </p:cNvSpPr>
                <p:nvPr/>
              </p:nvSpPr>
              <p:spPr bwMode="auto">
                <a:xfrm>
                  <a:off x="8341343" y="1607551"/>
                  <a:ext cx="9688" cy="33371"/>
                </a:xfrm>
                <a:custGeom>
                  <a:avLst/>
                  <a:gdLst>
                    <a:gd name="T0" fmla="*/ 2147483647 w 9"/>
                    <a:gd name="T1" fmla="*/ 0 h 31"/>
                    <a:gd name="T2" fmla="*/ 2147483647 w 9"/>
                    <a:gd name="T3" fmla="*/ 2147483647 h 31"/>
                    <a:gd name="T4" fmla="*/ 0 w 9"/>
                    <a:gd name="T5" fmla="*/ 2147483647 h 31"/>
                    <a:gd name="T6" fmla="*/ 2147483647 w 9"/>
                    <a:gd name="T7" fmla="*/ 2147483647 h 31"/>
                    <a:gd name="T8" fmla="*/ 2147483647 w 9"/>
                    <a:gd name="T9" fmla="*/ 2147483647 h 31"/>
                    <a:gd name="T10" fmla="*/ 2147483647 w 9"/>
                    <a:gd name="T11" fmla="*/ 0 h 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" h="31">
                      <a:moveTo>
                        <a:pt x="7" y="0"/>
                      </a:moveTo>
                      <a:lnTo>
                        <a:pt x="7" y="22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9" y="3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2" name="Freeform 347"/>
                <p:cNvSpPr>
                  <a:spLocks/>
                </p:cNvSpPr>
                <p:nvPr/>
              </p:nvSpPr>
              <p:spPr bwMode="auto">
                <a:xfrm>
                  <a:off x="8185252" y="1612934"/>
                  <a:ext cx="194844" cy="372465"/>
                </a:xfrm>
                <a:custGeom>
                  <a:avLst/>
                  <a:gdLst>
                    <a:gd name="T0" fmla="*/ 2147483647 w 181"/>
                    <a:gd name="T1" fmla="*/ 0 h 346"/>
                    <a:gd name="T2" fmla="*/ 0 w 181"/>
                    <a:gd name="T3" fmla="*/ 2147483647 h 346"/>
                    <a:gd name="T4" fmla="*/ 2147483647 w 181"/>
                    <a:gd name="T5" fmla="*/ 2147483647 h 346"/>
                    <a:gd name="T6" fmla="*/ 2147483647 w 181"/>
                    <a:gd name="T7" fmla="*/ 2147483647 h 346"/>
                    <a:gd name="T8" fmla="*/ 2147483647 w 181"/>
                    <a:gd name="T9" fmla="*/ 2147483647 h 346"/>
                    <a:gd name="T10" fmla="*/ 2147483647 w 181"/>
                    <a:gd name="T11" fmla="*/ 0 h 3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1" h="346">
                      <a:moveTo>
                        <a:pt x="59" y="0"/>
                      </a:moveTo>
                      <a:lnTo>
                        <a:pt x="0" y="240"/>
                      </a:lnTo>
                      <a:lnTo>
                        <a:pt x="85" y="346"/>
                      </a:lnTo>
                      <a:lnTo>
                        <a:pt x="181" y="256"/>
                      </a:lnTo>
                      <a:lnTo>
                        <a:pt x="145" y="5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3" name="Freeform 348"/>
                <p:cNvSpPr>
                  <a:spLocks/>
                </p:cNvSpPr>
                <p:nvPr/>
              </p:nvSpPr>
              <p:spPr bwMode="auto">
                <a:xfrm>
                  <a:off x="8185252" y="1612934"/>
                  <a:ext cx="194844" cy="372465"/>
                </a:xfrm>
                <a:custGeom>
                  <a:avLst/>
                  <a:gdLst>
                    <a:gd name="T0" fmla="*/ 2147483647 w 181"/>
                    <a:gd name="T1" fmla="*/ 0 h 346"/>
                    <a:gd name="T2" fmla="*/ 0 w 181"/>
                    <a:gd name="T3" fmla="*/ 2147483647 h 346"/>
                    <a:gd name="T4" fmla="*/ 2147483647 w 181"/>
                    <a:gd name="T5" fmla="*/ 2147483647 h 346"/>
                    <a:gd name="T6" fmla="*/ 2147483647 w 181"/>
                    <a:gd name="T7" fmla="*/ 2147483647 h 346"/>
                    <a:gd name="T8" fmla="*/ 2147483647 w 181"/>
                    <a:gd name="T9" fmla="*/ 2147483647 h 346"/>
                    <a:gd name="T10" fmla="*/ 2147483647 w 181"/>
                    <a:gd name="T11" fmla="*/ 0 h 3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1" h="346">
                      <a:moveTo>
                        <a:pt x="59" y="0"/>
                      </a:moveTo>
                      <a:lnTo>
                        <a:pt x="0" y="240"/>
                      </a:lnTo>
                      <a:lnTo>
                        <a:pt x="85" y="346"/>
                      </a:lnTo>
                      <a:lnTo>
                        <a:pt x="181" y="256"/>
                      </a:lnTo>
                      <a:lnTo>
                        <a:pt x="145" y="5"/>
                      </a:lnTo>
                      <a:lnTo>
                        <a:pt x="5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4" name="Freeform 349"/>
                <p:cNvSpPr>
                  <a:spLocks/>
                </p:cNvSpPr>
                <p:nvPr/>
              </p:nvSpPr>
              <p:spPr bwMode="auto">
                <a:xfrm>
                  <a:off x="8239077" y="1556956"/>
                  <a:ext cx="115184" cy="74278"/>
                </a:xfrm>
                <a:custGeom>
                  <a:avLst/>
                  <a:gdLst>
                    <a:gd name="T0" fmla="*/ 2147483647 w 107"/>
                    <a:gd name="T1" fmla="*/ 0 h 69"/>
                    <a:gd name="T2" fmla="*/ 0 w 107"/>
                    <a:gd name="T3" fmla="*/ 2147483647 h 69"/>
                    <a:gd name="T4" fmla="*/ 2147483647 w 107"/>
                    <a:gd name="T5" fmla="*/ 2147483647 h 69"/>
                    <a:gd name="T6" fmla="*/ 2147483647 w 107"/>
                    <a:gd name="T7" fmla="*/ 2147483647 h 69"/>
                    <a:gd name="T8" fmla="*/ 2147483647 w 107"/>
                    <a:gd name="T9" fmla="*/ 0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7" h="69">
                      <a:moveTo>
                        <a:pt x="5" y="0"/>
                      </a:moveTo>
                      <a:lnTo>
                        <a:pt x="0" y="52"/>
                      </a:lnTo>
                      <a:lnTo>
                        <a:pt x="102" y="69"/>
                      </a:lnTo>
                      <a:lnTo>
                        <a:pt x="107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5" name="Freeform 350"/>
                <p:cNvSpPr>
                  <a:spLocks/>
                </p:cNvSpPr>
                <p:nvPr/>
              </p:nvSpPr>
              <p:spPr bwMode="auto">
                <a:xfrm>
                  <a:off x="8239077" y="1556956"/>
                  <a:ext cx="115184" cy="74278"/>
                </a:xfrm>
                <a:custGeom>
                  <a:avLst/>
                  <a:gdLst>
                    <a:gd name="T0" fmla="*/ 2147483647 w 107"/>
                    <a:gd name="T1" fmla="*/ 0 h 69"/>
                    <a:gd name="T2" fmla="*/ 0 w 107"/>
                    <a:gd name="T3" fmla="*/ 2147483647 h 69"/>
                    <a:gd name="T4" fmla="*/ 2147483647 w 107"/>
                    <a:gd name="T5" fmla="*/ 2147483647 h 69"/>
                    <a:gd name="T6" fmla="*/ 2147483647 w 107"/>
                    <a:gd name="T7" fmla="*/ 2147483647 h 69"/>
                    <a:gd name="T8" fmla="*/ 2147483647 w 107"/>
                    <a:gd name="T9" fmla="*/ 0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7" h="69">
                      <a:moveTo>
                        <a:pt x="5" y="0"/>
                      </a:moveTo>
                      <a:lnTo>
                        <a:pt x="0" y="52"/>
                      </a:lnTo>
                      <a:lnTo>
                        <a:pt x="102" y="69"/>
                      </a:lnTo>
                      <a:lnTo>
                        <a:pt x="107" y="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6" name="Freeform 351"/>
                <p:cNvSpPr>
                  <a:spLocks/>
                </p:cNvSpPr>
                <p:nvPr/>
              </p:nvSpPr>
              <p:spPr bwMode="auto">
                <a:xfrm>
                  <a:off x="8341343" y="1628004"/>
                  <a:ext cx="2153" cy="12918"/>
                </a:xfrm>
                <a:custGeom>
                  <a:avLst/>
                  <a:gdLst>
                    <a:gd name="T0" fmla="*/ 0 w 2"/>
                    <a:gd name="T1" fmla="*/ 0 h 12"/>
                    <a:gd name="T2" fmla="*/ 2147483647 w 2"/>
                    <a:gd name="T3" fmla="*/ 2147483647 h 12"/>
                    <a:gd name="T4" fmla="*/ 2147483647 w 2"/>
                    <a:gd name="T5" fmla="*/ 2147483647 h 12"/>
                    <a:gd name="T6" fmla="*/ 0 w 2"/>
                    <a:gd name="T7" fmla="*/ 0 h 12"/>
                    <a:gd name="T8" fmla="*/ 0 w 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" h="12">
                      <a:moveTo>
                        <a:pt x="0" y="0"/>
                      </a:moveTo>
                      <a:lnTo>
                        <a:pt x="2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7" name="Freeform 352"/>
                <p:cNvSpPr>
                  <a:spLocks/>
                </p:cNvSpPr>
                <p:nvPr/>
              </p:nvSpPr>
              <p:spPr bwMode="auto">
                <a:xfrm>
                  <a:off x="8341343" y="1628004"/>
                  <a:ext cx="2153" cy="12918"/>
                </a:xfrm>
                <a:custGeom>
                  <a:avLst/>
                  <a:gdLst>
                    <a:gd name="T0" fmla="*/ 0 w 2"/>
                    <a:gd name="T1" fmla="*/ 0 h 12"/>
                    <a:gd name="T2" fmla="*/ 2147483647 w 2"/>
                    <a:gd name="T3" fmla="*/ 2147483647 h 12"/>
                    <a:gd name="T4" fmla="*/ 2147483647 w 2"/>
                    <a:gd name="T5" fmla="*/ 2147483647 h 12"/>
                    <a:gd name="T6" fmla="*/ 0 w 2"/>
                    <a:gd name="T7" fmla="*/ 0 h 12"/>
                    <a:gd name="T8" fmla="*/ 0 w 2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" h="12">
                      <a:moveTo>
                        <a:pt x="0" y="0"/>
                      </a:moveTo>
                      <a:lnTo>
                        <a:pt x="2" y="1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8" name="Freeform 353"/>
                <p:cNvSpPr>
                  <a:spLocks/>
                </p:cNvSpPr>
                <p:nvPr/>
              </p:nvSpPr>
              <p:spPr bwMode="auto">
                <a:xfrm>
                  <a:off x="8244459" y="1618316"/>
                  <a:ext cx="99037" cy="22606"/>
                </a:xfrm>
                <a:custGeom>
                  <a:avLst/>
                  <a:gdLst>
                    <a:gd name="T0" fmla="*/ 2147483647 w 92"/>
                    <a:gd name="T1" fmla="*/ 0 h 21"/>
                    <a:gd name="T2" fmla="*/ 0 w 92"/>
                    <a:gd name="T3" fmla="*/ 2147483647 h 21"/>
                    <a:gd name="T4" fmla="*/ 2147483647 w 92"/>
                    <a:gd name="T5" fmla="*/ 2147483647 h 21"/>
                    <a:gd name="T6" fmla="*/ 2147483647 w 92"/>
                    <a:gd name="T7" fmla="*/ 2147483647 h 21"/>
                    <a:gd name="T8" fmla="*/ 2147483647 w 92"/>
                    <a:gd name="T9" fmla="*/ 0 h 21"/>
                    <a:gd name="T10" fmla="*/ 2147483647 w 92"/>
                    <a:gd name="T11" fmla="*/ 0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21">
                      <a:moveTo>
                        <a:pt x="4" y="0"/>
                      </a:moveTo>
                      <a:lnTo>
                        <a:pt x="0" y="16"/>
                      </a:lnTo>
                      <a:lnTo>
                        <a:pt x="92" y="21"/>
                      </a:lnTo>
                      <a:lnTo>
                        <a:pt x="90" y="9"/>
                      </a:lnTo>
                      <a:lnTo>
                        <a:pt x="28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69" name="Freeform 354"/>
                <p:cNvSpPr>
                  <a:spLocks/>
                </p:cNvSpPr>
                <p:nvPr/>
              </p:nvSpPr>
              <p:spPr bwMode="auto">
                <a:xfrm>
                  <a:off x="8244459" y="1618316"/>
                  <a:ext cx="99037" cy="22606"/>
                </a:xfrm>
                <a:custGeom>
                  <a:avLst/>
                  <a:gdLst>
                    <a:gd name="T0" fmla="*/ 2147483647 w 92"/>
                    <a:gd name="T1" fmla="*/ 0 h 21"/>
                    <a:gd name="T2" fmla="*/ 0 w 92"/>
                    <a:gd name="T3" fmla="*/ 2147483647 h 21"/>
                    <a:gd name="T4" fmla="*/ 2147483647 w 92"/>
                    <a:gd name="T5" fmla="*/ 2147483647 h 21"/>
                    <a:gd name="T6" fmla="*/ 2147483647 w 92"/>
                    <a:gd name="T7" fmla="*/ 2147483647 h 21"/>
                    <a:gd name="T8" fmla="*/ 2147483647 w 92"/>
                    <a:gd name="T9" fmla="*/ 0 h 21"/>
                    <a:gd name="T10" fmla="*/ 2147483647 w 92"/>
                    <a:gd name="T11" fmla="*/ 0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21">
                      <a:moveTo>
                        <a:pt x="4" y="0"/>
                      </a:moveTo>
                      <a:lnTo>
                        <a:pt x="0" y="16"/>
                      </a:lnTo>
                      <a:lnTo>
                        <a:pt x="92" y="21"/>
                      </a:lnTo>
                      <a:lnTo>
                        <a:pt x="90" y="9"/>
                      </a:lnTo>
                      <a:lnTo>
                        <a:pt x="28" y="0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70" name="Freeform 355"/>
                <p:cNvSpPr>
                  <a:spLocks/>
                </p:cNvSpPr>
                <p:nvPr/>
              </p:nvSpPr>
              <p:spPr bwMode="auto">
                <a:xfrm>
                  <a:off x="8274600" y="1618316"/>
                  <a:ext cx="66742" cy="9688"/>
                </a:xfrm>
                <a:custGeom>
                  <a:avLst/>
                  <a:gdLst>
                    <a:gd name="T0" fmla="*/ 0 w 62"/>
                    <a:gd name="T1" fmla="*/ 0 h 9"/>
                    <a:gd name="T2" fmla="*/ 2147483647 w 62"/>
                    <a:gd name="T3" fmla="*/ 2147483647 h 9"/>
                    <a:gd name="T4" fmla="*/ 2147483647 w 62"/>
                    <a:gd name="T5" fmla="*/ 2147483647 h 9"/>
                    <a:gd name="T6" fmla="*/ 2147483647 w 62"/>
                    <a:gd name="T7" fmla="*/ 2147483647 h 9"/>
                    <a:gd name="T8" fmla="*/ 0 w 62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2" h="9">
                      <a:moveTo>
                        <a:pt x="0" y="0"/>
                      </a:moveTo>
                      <a:lnTo>
                        <a:pt x="62" y="9"/>
                      </a:lnTo>
                      <a:lnTo>
                        <a:pt x="62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71" name="Freeform 356"/>
                <p:cNvSpPr>
                  <a:spLocks/>
                </p:cNvSpPr>
                <p:nvPr/>
              </p:nvSpPr>
              <p:spPr bwMode="auto">
                <a:xfrm>
                  <a:off x="8274600" y="1618316"/>
                  <a:ext cx="66742" cy="9688"/>
                </a:xfrm>
                <a:custGeom>
                  <a:avLst/>
                  <a:gdLst>
                    <a:gd name="T0" fmla="*/ 0 w 62"/>
                    <a:gd name="T1" fmla="*/ 0 h 9"/>
                    <a:gd name="T2" fmla="*/ 2147483647 w 62"/>
                    <a:gd name="T3" fmla="*/ 2147483647 h 9"/>
                    <a:gd name="T4" fmla="*/ 2147483647 w 62"/>
                    <a:gd name="T5" fmla="*/ 2147483647 h 9"/>
                    <a:gd name="T6" fmla="*/ 2147483647 w 62"/>
                    <a:gd name="T7" fmla="*/ 2147483647 h 9"/>
                    <a:gd name="T8" fmla="*/ 0 w 62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2" h="9">
                      <a:moveTo>
                        <a:pt x="0" y="0"/>
                      </a:moveTo>
                      <a:lnTo>
                        <a:pt x="62" y="9"/>
                      </a:lnTo>
                      <a:lnTo>
                        <a:pt x="62" y="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72" name="Freeform 357"/>
                <p:cNvSpPr>
                  <a:spLocks/>
                </p:cNvSpPr>
                <p:nvPr/>
              </p:nvSpPr>
              <p:spPr bwMode="auto">
                <a:xfrm>
                  <a:off x="8231541" y="1567721"/>
                  <a:ext cx="132408" cy="67819"/>
                </a:xfrm>
                <a:custGeom>
                  <a:avLst/>
                  <a:gdLst>
                    <a:gd name="T0" fmla="*/ 2147483647 w 123"/>
                    <a:gd name="T1" fmla="*/ 0 h 63"/>
                    <a:gd name="T2" fmla="*/ 0 w 123"/>
                    <a:gd name="T3" fmla="*/ 2147483647 h 63"/>
                    <a:gd name="T4" fmla="*/ 2147483647 w 123"/>
                    <a:gd name="T5" fmla="*/ 2147483647 h 63"/>
                    <a:gd name="T6" fmla="*/ 2147483647 w 123"/>
                    <a:gd name="T7" fmla="*/ 2147483647 h 63"/>
                    <a:gd name="T8" fmla="*/ 2147483647 w 123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3" h="63">
                      <a:moveTo>
                        <a:pt x="4" y="0"/>
                      </a:moveTo>
                      <a:lnTo>
                        <a:pt x="0" y="47"/>
                      </a:lnTo>
                      <a:lnTo>
                        <a:pt x="119" y="63"/>
                      </a:lnTo>
                      <a:lnTo>
                        <a:pt x="123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  <p:sp>
              <p:nvSpPr>
                <p:cNvPr id="108573" name="Freeform 358"/>
                <p:cNvSpPr>
                  <a:spLocks noEditPoints="1"/>
                </p:cNvSpPr>
                <p:nvPr/>
              </p:nvSpPr>
              <p:spPr bwMode="auto">
                <a:xfrm>
                  <a:off x="8200323" y="1651687"/>
                  <a:ext cx="171162" cy="279887"/>
                </a:xfrm>
                <a:custGeom>
                  <a:avLst/>
                  <a:gdLst>
                    <a:gd name="T0" fmla="*/ 2147483647 w 159"/>
                    <a:gd name="T1" fmla="*/ 2147483647 h 260"/>
                    <a:gd name="T2" fmla="*/ 2147483647 w 159"/>
                    <a:gd name="T3" fmla="*/ 0 h 260"/>
                    <a:gd name="T4" fmla="*/ 2147483647 w 159"/>
                    <a:gd name="T5" fmla="*/ 2147483647 h 260"/>
                    <a:gd name="T6" fmla="*/ 2147483647 w 159"/>
                    <a:gd name="T7" fmla="*/ 2147483647 h 260"/>
                    <a:gd name="T8" fmla="*/ 2147483647 w 159"/>
                    <a:gd name="T9" fmla="*/ 2147483647 h 260"/>
                    <a:gd name="T10" fmla="*/ 2147483647 w 159"/>
                    <a:gd name="T11" fmla="*/ 2147483647 h 260"/>
                    <a:gd name="T12" fmla="*/ 0 w 159"/>
                    <a:gd name="T13" fmla="*/ 2147483647 h 260"/>
                    <a:gd name="T14" fmla="*/ 2147483647 w 159"/>
                    <a:gd name="T15" fmla="*/ 2147483647 h 260"/>
                    <a:gd name="T16" fmla="*/ 2147483647 w 159"/>
                    <a:gd name="T17" fmla="*/ 2147483647 h 260"/>
                    <a:gd name="T18" fmla="*/ 2147483647 w 159"/>
                    <a:gd name="T19" fmla="*/ 2147483647 h 2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9" h="260">
                      <a:moveTo>
                        <a:pt x="148" y="97"/>
                      </a:moveTo>
                      <a:lnTo>
                        <a:pt x="38" y="0"/>
                      </a:lnTo>
                      <a:lnTo>
                        <a:pt x="22" y="61"/>
                      </a:lnTo>
                      <a:lnTo>
                        <a:pt x="159" y="166"/>
                      </a:lnTo>
                      <a:lnTo>
                        <a:pt x="148" y="97"/>
                      </a:lnTo>
                      <a:close/>
                      <a:moveTo>
                        <a:pt x="10" y="111"/>
                      </a:moveTo>
                      <a:lnTo>
                        <a:pt x="0" y="147"/>
                      </a:lnTo>
                      <a:lnTo>
                        <a:pt x="124" y="260"/>
                      </a:lnTo>
                      <a:lnTo>
                        <a:pt x="155" y="230"/>
                      </a:lnTo>
                      <a:lnTo>
                        <a:pt x="10" y="111"/>
                      </a:lnTo>
                      <a:close/>
                    </a:path>
                  </a:pathLst>
                </a:custGeom>
                <a:solidFill>
                  <a:srgbClr val="696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173038" y="8937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en-US" altLang="id-ID" b="1"/>
              <a:t>CMM model bertingkat (</a:t>
            </a:r>
            <a:r>
              <a:rPr lang="en-US" altLang="id-ID" b="1" i="1"/>
              <a:t>stage</a:t>
            </a:r>
            <a:r>
              <a:rPr lang="id-ID" altLang="id-ID" b="1" i="1"/>
              <a:t>s</a:t>
            </a:r>
            <a:r>
              <a:rPr lang="en-US" altLang="id-ID" b="1" i="1"/>
              <a:t> model):</a:t>
            </a: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-14288" y="1247775"/>
            <a:ext cx="4572001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id-ID"/>
              <a:t>Setiap langkah dilakukan </a:t>
            </a:r>
            <a:r>
              <a:rPr lang="en-US" altLang="id-ID" b="1"/>
              <a:t>secara berjenjang</a:t>
            </a:r>
            <a:r>
              <a:rPr lang="en-US" altLang="id-ID"/>
              <a:t>,</a:t>
            </a:r>
            <a:r>
              <a:rPr lang="id-ID" altLang="id-ID"/>
              <a:t> </a:t>
            </a:r>
            <a:r>
              <a:rPr lang="en-US" altLang="id-ID"/>
              <a:t>yang artinya setiap tingkat/level dapat </a:t>
            </a:r>
          </a:p>
          <a:p>
            <a:r>
              <a:rPr lang="en-US" altLang="id-ID"/>
              <a:t>	dicapai (bergerak naik dari satu tingkatan ke tingkatan berikutnya).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-6350" y="2751138"/>
            <a:ext cx="38274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id-ID"/>
              <a:t>Karakteristik proses kematangan organisasi tingkat/level dibawahnya harus sudah dilakukan secara bertahap</a:t>
            </a:r>
            <a:r>
              <a:rPr lang="id-ID" altLang="id-ID"/>
              <a:t> </a:t>
            </a:r>
            <a:r>
              <a:rPr lang="en-US" altLang="id-ID"/>
              <a:t>(tanpa</a:t>
            </a:r>
            <a:r>
              <a:rPr lang="id-ID" altLang="id-ID"/>
              <a:t> </a:t>
            </a:r>
            <a:r>
              <a:rPr lang="en-US" altLang="id-ID"/>
              <a:t>melewati salah</a:t>
            </a:r>
            <a:r>
              <a:rPr lang="id-ID" altLang="id-ID"/>
              <a:t> </a:t>
            </a:r>
            <a:r>
              <a:rPr lang="en-US" altLang="id-ID"/>
              <a:t>satu tingkatan).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 rot="19600993">
            <a:off x="4455077" y="2002084"/>
            <a:ext cx="3950552" cy="857250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spcFirstLastPara="1" anchor="ctr">
            <a:prstTxWarp prst="textArchUp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d-ID" sz="1800" dirty="0" smtClean="0"/>
              <a:t>Level Kematangan Organisasi</a:t>
            </a:r>
            <a:endParaRPr lang="en-US" sz="1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200900" y="4084638"/>
            <a:ext cx="1908175" cy="3651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3" name="Oval 2"/>
          <p:cNvSpPr/>
          <p:nvPr/>
        </p:nvSpPr>
        <p:spPr>
          <a:xfrm>
            <a:off x="5219700" y="4248150"/>
            <a:ext cx="2155825" cy="3397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4" name="Oval 3"/>
          <p:cNvSpPr/>
          <p:nvPr/>
        </p:nvSpPr>
        <p:spPr>
          <a:xfrm>
            <a:off x="3414713" y="4443413"/>
            <a:ext cx="2020887" cy="3397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1643063" y="4633913"/>
            <a:ext cx="1873250" cy="3397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-36513" y="4803775"/>
            <a:ext cx="1800226" cy="339725"/>
          </a:xfrm>
          <a:prstGeom prst="ellipse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35496" y="2409608"/>
            <a:ext cx="1610742" cy="2538413"/>
            <a:chOff x="142875" y="3014663"/>
            <a:chExt cx="1682750" cy="3384550"/>
          </a:xfrm>
          <a:scene3d>
            <a:camera prst="perspectiveLeft"/>
            <a:lightRig rig="threePt" dir="t"/>
          </a:scene3d>
        </p:grpSpPr>
        <p:sp>
          <p:nvSpPr>
            <p:cNvPr id="8" name="Rounded Rectangle 7"/>
            <p:cNvSpPr/>
            <p:nvPr/>
          </p:nvSpPr>
          <p:spPr bwMode="auto">
            <a:xfrm>
              <a:off x="241300" y="3014663"/>
              <a:ext cx="1584325" cy="431800"/>
            </a:xfrm>
            <a:prstGeom prst="roundRect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  <a:ln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d-ID" b="1" dirty="0"/>
                <a:t>INITIAL</a:t>
              </a:r>
            </a:p>
          </p:txBody>
        </p:sp>
        <p:sp>
          <p:nvSpPr>
            <p:cNvPr id="9" name="Frame 8"/>
            <p:cNvSpPr/>
            <p:nvPr/>
          </p:nvSpPr>
          <p:spPr bwMode="auto">
            <a:xfrm>
              <a:off x="142875" y="3594100"/>
              <a:ext cx="1679575" cy="2805113"/>
            </a:xfrm>
            <a:prstGeom prst="frame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  <a:ln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1" algn="ctr" eaLnBrk="1" hangingPunct="1">
                <a:defRPr/>
              </a:pPr>
              <a:endParaRPr lang="id-ID" sz="12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  <a:p>
              <a:pPr marL="0" lvl="1" algn="ctr" eaLnBrk="1" hangingPunct="1">
                <a:defRPr/>
              </a:pPr>
              <a:r>
                <a:rPr lang="id-ID" sz="120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Belum ada </a:t>
              </a:r>
              <a:r>
                <a:rPr lang="id-ID" sz="12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organisasi, tata laksana, Sumber Daya Manusia, dan proses manajemen organisasi ULP </a:t>
              </a:r>
              <a:endParaRPr lang="en-US" sz="12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id-ID" sz="12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</a:p>
            <a:p>
              <a:pPr algn="ctr" eaLnBrk="1" hangingPunct="1">
                <a:defRPr/>
              </a:pPr>
              <a:endParaRPr lang="id-ID" sz="12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1691680" y="1847232"/>
            <a:ext cx="1722436" cy="2956768"/>
            <a:chOff x="1979613" y="2366963"/>
            <a:chExt cx="1722436" cy="3816350"/>
          </a:xfrm>
          <a:scene3d>
            <a:camera prst="perspectiveLeft"/>
            <a:lightRig rig="threePt" dir="t"/>
          </a:scene3d>
        </p:grpSpPr>
        <p:sp>
          <p:nvSpPr>
            <p:cNvPr id="11" name="Rounded Rectangle 10"/>
            <p:cNvSpPr/>
            <p:nvPr/>
          </p:nvSpPr>
          <p:spPr bwMode="auto">
            <a:xfrm>
              <a:off x="1979613" y="2366963"/>
              <a:ext cx="1584325" cy="431800"/>
            </a:xfrm>
            <a:prstGeom prst="roundRect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d-ID" b="1" dirty="0"/>
                <a:t>REPEATABLE</a:t>
              </a:r>
            </a:p>
          </p:txBody>
        </p:sp>
        <p:sp>
          <p:nvSpPr>
            <p:cNvPr id="12" name="Frame 11"/>
            <p:cNvSpPr/>
            <p:nvPr/>
          </p:nvSpPr>
          <p:spPr bwMode="auto">
            <a:xfrm>
              <a:off x="1979613" y="2943226"/>
              <a:ext cx="1722436" cy="3240087"/>
            </a:xfrm>
            <a:prstGeom prst="frame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ts val="1400"/>
                </a:lnSpc>
                <a:defRPr/>
              </a:pPr>
              <a:endParaRPr lang="id-ID" sz="12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  <a:p>
              <a:pPr algn="ctr" eaLnBrk="1" hangingPunct="1">
                <a:lnSpc>
                  <a:spcPts val="1400"/>
                </a:lnSpc>
                <a:defRPr/>
              </a:pPr>
              <a:r>
                <a:rPr lang="id-ID" sz="12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ULP sudah memiliki dokumen yang mengatur tentang organisasi, tata laksana, SDM dan manajemen organisasi namun </a:t>
              </a:r>
              <a:r>
                <a:rPr lang="id-ID" sz="120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masih sangat sederhana </a:t>
              </a:r>
              <a:r>
                <a:rPr lang="id-ID" sz="12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dan </a:t>
              </a:r>
              <a:r>
                <a:rPr lang="id-ID" sz="120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belum mengikuti pedoman</a:t>
              </a:r>
            </a:p>
            <a:p>
              <a:pPr algn="ctr" eaLnBrk="1" hangingPunct="1">
                <a:lnSpc>
                  <a:spcPts val="1400"/>
                </a:lnSpc>
                <a:defRPr/>
              </a:pPr>
              <a:endParaRPr lang="id-ID" sz="1200" dirty="0">
                <a:solidFill>
                  <a:schemeClr val="tx1"/>
                </a:solidFill>
                <a:cs typeface="Arial" charset="0"/>
              </a:endParaRPr>
            </a:p>
          </p:txBody>
        </p:sp>
      </p:grp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446623" y="1491630"/>
            <a:ext cx="1804989" cy="3096344"/>
            <a:chOff x="3702049" y="1767517"/>
            <a:chExt cx="1804989" cy="4128458"/>
          </a:xfrm>
          <a:scene3d>
            <a:camera prst="perspectiveLeft"/>
            <a:lightRig rig="threePt" dir="t"/>
          </a:scene3d>
        </p:grpSpPr>
        <p:sp>
          <p:nvSpPr>
            <p:cNvPr id="14" name="Rounded Rectangle 13"/>
            <p:cNvSpPr/>
            <p:nvPr/>
          </p:nvSpPr>
          <p:spPr bwMode="auto">
            <a:xfrm>
              <a:off x="3771900" y="1767517"/>
              <a:ext cx="1584325" cy="433387"/>
            </a:xfrm>
            <a:prstGeom prst="roundRect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d-ID" b="1" dirty="0"/>
                <a:t>DEFINED</a:t>
              </a:r>
            </a:p>
          </p:txBody>
        </p:sp>
        <p:sp>
          <p:nvSpPr>
            <p:cNvPr id="15" name="Frame 14"/>
            <p:cNvSpPr/>
            <p:nvPr/>
          </p:nvSpPr>
          <p:spPr bwMode="auto">
            <a:xfrm>
              <a:off x="3702049" y="2366963"/>
              <a:ext cx="1804989" cy="3529012"/>
            </a:xfrm>
            <a:prstGeom prst="frame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1" algn="ctr" eaLnBrk="1" hangingPunct="1">
                <a:defRPr/>
              </a:pPr>
              <a:endParaRPr lang="id-ID" sz="11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id-ID" sz="11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ULP sudah memiliki dokumen yang mengatur tentang organisasi, tata laksana, SDM dan manajemen organisasi yang  disusun berdasarkan pedoman namun </a:t>
              </a:r>
              <a:r>
                <a:rPr lang="id-ID" sz="110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belum ada mekanisme monitoring-evaluasi </a:t>
              </a:r>
              <a:r>
                <a:rPr lang="id-ID" sz="11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dan </a:t>
              </a:r>
              <a:r>
                <a:rPr lang="id-ID" sz="110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rencana tindak lanjut</a:t>
              </a:r>
              <a:r>
                <a:rPr lang="id-ID" sz="11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.</a:t>
              </a:r>
              <a:endParaRPr lang="en-US" sz="11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  <a:p>
              <a:pPr algn="ctr" eaLnBrk="1" hangingPunct="1">
                <a:defRPr/>
              </a:pPr>
              <a:endParaRPr lang="id-ID" sz="11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16" name="Group 26"/>
          <p:cNvGrpSpPr>
            <a:grpSpLocks/>
          </p:cNvGrpSpPr>
          <p:nvPr/>
        </p:nvGrpSpPr>
        <p:grpSpPr bwMode="auto">
          <a:xfrm>
            <a:off x="5292094" y="1104448"/>
            <a:ext cx="1873125" cy="3339512"/>
            <a:chOff x="5507038" y="1287463"/>
            <a:chExt cx="1647530" cy="4235860"/>
          </a:xfrm>
          <a:scene3d>
            <a:camera prst="perspectiveLeft"/>
            <a:lightRig rig="threePt" dir="t"/>
          </a:scene3d>
        </p:grpSpPr>
        <p:sp>
          <p:nvSpPr>
            <p:cNvPr id="17" name="Rounded Rectangle 16"/>
            <p:cNvSpPr/>
            <p:nvPr/>
          </p:nvSpPr>
          <p:spPr bwMode="auto">
            <a:xfrm>
              <a:off x="5507038" y="1287463"/>
              <a:ext cx="1584325" cy="431800"/>
            </a:xfrm>
            <a:prstGeom prst="roundRect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d-ID" b="1" dirty="0"/>
                <a:t>MANAGED</a:t>
              </a:r>
            </a:p>
          </p:txBody>
        </p:sp>
        <p:sp>
          <p:nvSpPr>
            <p:cNvPr id="18" name="Frame 17"/>
            <p:cNvSpPr/>
            <p:nvPr/>
          </p:nvSpPr>
          <p:spPr bwMode="auto">
            <a:xfrm>
              <a:off x="5508625" y="1863725"/>
              <a:ext cx="1645943" cy="3659598"/>
            </a:xfrm>
            <a:prstGeom prst="frame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1" algn="ctr" eaLnBrk="1" hangingPunct="1">
                <a:defRPr/>
              </a:pPr>
              <a:endParaRPr lang="id-ID" sz="11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id-ID" sz="11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ULP sudah memiliki dokumen yang mengatur tentang organisasi, tata laksana, SDM dan manajemen organisasi yang  disusun berdasarkan pedoman, sudah ada mekanisme monitoring-evaluasi dan rencana tindak lanjut namun </a:t>
              </a:r>
              <a:r>
                <a:rPr lang="id-ID" sz="110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masih belum berbasis teknologi informasi (manual)</a:t>
              </a:r>
              <a:endParaRPr lang="en-US" sz="1100" dirty="0">
                <a:solidFill>
                  <a:srgbClr val="FF0000"/>
                </a:solidFill>
                <a:latin typeface="Arial Narrow" pitchFamily="34" charset="0"/>
                <a:cs typeface="Arial" charset="0"/>
              </a:endParaRPr>
            </a:p>
            <a:p>
              <a:pPr algn="ctr" eaLnBrk="1" hangingPunct="1">
                <a:defRPr/>
              </a:pPr>
              <a:endParaRPr lang="id-ID" sz="110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19" name="Group 27"/>
          <p:cNvGrpSpPr>
            <a:grpSpLocks/>
          </p:cNvGrpSpPr>
          <p:nvPr/>
        </p:nvGrpSpPr>
        <p:grpSpPr bwMode="auto">
          <a:xfrm>
            <a:off x="7236296" y="771550"/>
            <a:ext cx="1763840" cy="3528392"/>
            <a:chOff x="7235823" y="1143000"/>
            <a:chExt cx="1584327" cy="4033133"/>
          </a:xfrm>
          <a:scene3d>
            <a:camera prst="perspectiveLeft"/>
            <a:lightRig rig="threePt" dir="t"/>
          </a:scene3d>
        </p:grpSpPr>
        <p:sp>
          <p:nvSpPr>
            <p:cNvPr id="20" name="Rounded Rectangle 19"/>
            <p:cNvSpPr/>
            <p:nvPr/>
          </p:nvSpPr>
          <p:spPr bwMode="auto">
            <a:xfrm>
              <a:off x="7235825" y="1143000"/>
              <a:ext cx="1584325" cy="431800"/>
            </a:xfrm>
            <a:prstGeom prst="roundRect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d-ID" b="1" dirty="0"/>
                <a:t>OPTIMIZED</a:t>
              </a:r>
            </a:p>
          </p:txBody>
        </p:sp>
        <p:sp>
          <p:nvSpPr>
            <p:cNvPr id="21" name="Frame 20"/>
            <p:cNvSpPr/>
            <p:nvPr/>
          </p:nvSpPr>
          <p:spPr bwMode="auto">
            <a:xfrm>
              <a:off x="7235823" y="1746250"/>
              <a:ext cx="1584326" cy="3429883"/>
            </a:xfrm>
            <a:prstGeom prst="frame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ts val="1300"/>
                </a:lnSpc>
                <a:defRPr/>
              </a:pPr>
              <a:r>
                <a:rPr lang="id-ID" sz="11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ULP sudah memiliki dokumen yang mengatur tentang organisasi, tata laksana, SDM dan manajemen organisasi yang  disusun berdasarkan pedoman, sudah ada mekanisme monitoring-evaluasi dan rencana tindak lanjut dan sudah berbasis teknologi informasi.</a:t>
              </a:r>
            </a:p>
          </p:txBody>
        </p:sp>
      </p:grpSp>
      <p:sp>
        <p:nvSpPr>
          <p:cNvPr id="109580" name="Title 1"/>
          <p:cNvSpPr txBox="1">
            <a:spLocks/>
          </p:cNvSpPr>
          <p:nvPr/>
        </p:nvSpPr>
        <p:spPr bwMode="auto">
          <a:xfrm>
            <a:off x="2203450" y="50800"/>
            <a:ext cx="6905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id-ID" altLang="id-ID" sz="2200" b="1">
                <a:latin typeface="Calibri" panose="020F0502020204030204" pitchFamily="34" charset="0"/>
              </a:rPr>
              <a:t>T</a:t>
            </a:r>
            <a:r>
              <a:rPr lang="en-US" altLang="id-ID" sz="2200" b="1">
                <a:latin typeface="Calibri" panose="020F0502020204030204" pitchFamily="34" charset="0"/>
              </a:rPr>
              <a:t>INGKAT</a:t>
            </a:r>
            <a:r>
              <a:rPr lang="id-ID" altLang="id-ID" sz="2200" b="1">
                <a:latin typeface="Calibri" panose="020F0502020204030204" pitchFamily="34" charset="0"/>
              </a:rPr>
              <a:t> K</a:t>
            </a:r>
            <a:r>
              <a:rPr lang="en-US" altLang="id-ID" sz="2200" b="1">
                <a:latin typeface="Calibri" panose="020F0502020204030204" pitchFamily="34" charset="0"/>
              </a:rPr>
              <a:t>EMATANGAN</a:t>
            </a:r>
            <a:r>
              <a:rPr lang="id-ID" altLang="id-ID" sz="2200" b="1">
                <a:latin typeface="Calibri" panose="020F0502020204030204" pitchFamily="34" charset="0"/>
              </a:rPr>
              <a:t> </a:t>
            </a:r>
            <a:r>
              <a:rPr lang="en-US" altLang="id-ID" sz="2200" b="1">
                <a:latin typeface="Calibri" panose="020F0502020204030204" pitchFamily="34" charset="0"/>
              </a:rPr>
              <a:t>ULP/UKPBJ</a:t>
            </a:r>
          </a:p>
        </p:txBody>
      </p:sp>
      <p:sp>
        <p:nvSpPr>
          <p:cNvPr id="23" name="Shape 22"/>
          <p:cNvSpPr/>
          <p:nvPr/>
        </p:nvSpPr>
        <p:spPr>
          <a:xfrm rot="21374637">
            <a:off x="658813" y="2336800"/>
            <a:ext cx="7472362" cy="1677988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0B0F0">
              <a:alpha val="2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2051050" y="-69850"/>
            <a:ext cx="7119938" cy="857250"/>
          </a:xfrm>
        </p:spPr>
        <p:txBody>
          <a:bodyPr/>
          <a:lstStyle/>
          <a:p>
            <a:pPr algn="r"/>
            <a:r>
              <a:rPr lang="id-ID" altLang="id-ID" sz="2200" b="1" smtClean="0"/>
              <a:t>VARIABEL DAN SUB VARIABEL DALAM PENGUKURAN </a:t>
            </a:r>
            <a:br>
              <a:rPr lang="id-ID" altLang="id-ID" sz="2200" b="1" smtClean="0"/>
            </a:br>
            <a:r>
              <a:rPr lang="id-ID" altLang="id-ID" sz="2200" b="1" smtClean="0"/>
              <a:t>TINGKAT KEMATANGAN ULP</a:t>
            </a:r>
            <a:r>
              <a:rPr lang="en-US" altLang="id-ID" sz="2200" b="1" smtClean="0"/>
              <a:t>/UKPBJ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555875" y="1331913"/>
            <a:ext cx="3662363" cy="3349625"/>
            <a:chOff x="-99744" y="1228065"/>
            <a:chExt cx="4883343" cy="4466935"/>
          </a:xfrm>
        </p:grpSpPr>
        <p:sp>
          <p:nvSpPr>
            <p:cNvPr id="4" name="Freeform 3"/>
            <p:cNvSpPr/>
            <p:nvPr/>
          </p:nvSpPr>
          <p:spPr>
            <a:xfrm>
              <a:off x="2292184" y="3575851"/>
              <a:ext cx="1157863" cy="1143197"/>
            </a:xfrm>
            <a:custGeom>
              <a:avLst/>
              <a:gdLst>
                <a:gd name="connsiteX0" fmla="*/ 0 w 1158773"/>
                <a:gd name="connsiteY0" fmla="*/ 0 h 1142941"/>
                <a:gd name="connsiteX1" fmla="*/ 1158773 w 1158773"/>
                <a:gd name="connsiteY1" fmla="*/ 0 h 1142941"/>
                <a:gd name="connsiteX2" fmla="*/ 1153114 w 1158773"/>
                <a:gd name="connsiteY2" fmla="*/ 112081 h 1142941"/>
                <a:gd name="connsiteX3" fmla="*/ 10779 w 1158773"/>
                <a:gd name="connsiteY3" fmla="*/ 1142941 h 1142941"/>
                <a:gd name="connsiteX4" fmla="*/ 0 w 1158773"/>
                <a:gd name="connsiteY4" fmla="*/ 1142397 h 11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8773" h="1142941">
                  <a:moveTo>
                    <a:pt x="0" y="0"/>
                  </a:moveTo>
                  <a:lnTo>
                    <a:pt x="1158773" y="0"/>
                  </a:lnTo>
                  <a:lnTo>
                    <a:pt x="1153114" y="112081"/>
                  </a:lnTo>
                  <a:cubicBezTo>
                    <a:pt x="1094311" y="691100"/>
                    <a:pt x="605312" y="1142941"/>
                    <a:pt x="10779" y="1142941"/>
                  </a:cubicBezTo>
                  <a:lnTo>
                    <a:pt x="0" y="114239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>
              <a:off x="2292184" y="2424187"/>
              <a:ext cx="1157863" cy="1153782"/>
            </a:xfrm>
            <a:custGeom>
              <a:avLst/>
              <a:gdLst>
                <a:gd name="connsiteX0" fmla="*/ 10779 w 1159042"/>
                <a:gd name="connsiteY0" fmla="*/ 0 h 1153585"/>
                <a:gd name="connsiteX1" fmla="*/ 1159042 w 1159042"/>
                <a:gd name="connsiteY1" fmla="*/ 1148263 h 1153585"/>
                <a:gd name="connsiteX2" fmla="*/ 1158773 w 1159042"/>
                <a:gd name="connsiteY2" fmla="*/ 1153585 h 1153585"/>
                <a:gd name="connsiteX3" fmla="*/ 0 w 1159042"/>
                <a:gd name="connsiteY3" fmla="*/ 1153585 h 1153585"/>
                <a:gd name="connsiteX4" fmla="*/ 0 w 1159042"/>
                <a:gd name="connsiteY4" fmla="*/ 544 h 115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042" h="1153585">
                  <a:moveTo>
                    <a:pt x="10779" y="0"/>
                  </a:moveTo>
                  <a:cubicBezTo>
                    <a:pt x="644947" y="0"/>
                    <a:pt x="1159042" y="514095"/>
                    <a:pt x="1159042" y="1148263"/>
                  </a:cubicBezTo>
                  <a:lnTo>
                    <a:pt x="1158773" y="1153585"/>
                  </a:lnTo>
                  <a:lnTo>
                    <a:pt x="0" y="1153585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6" name="Freeform 5"/>
            <p:cNvSpPr/>
            <p:nvPr/>
          </p:nvSpPr>
          <p:spPr>
            <a:xfrm>
              <a:off x="1161839" y="3575851"/>
              <a:ext cx="1136695" cy="1143197"/>
            </a:xfrm>
            <a:custGeom>
              <a:avLst/>
              <a:gdLst>
                <a:gd name="connsiteX0" fmla="*/ 0 w 1137258"/>
                <a:gd name="connsiteY0" fmla="*/ 0 h 1142941"/>
                <a:gd name="connsiteX1" fmla="*/ 1137258 w 1137258"/>
                <a:gd name="connsiteY1" fmla="*/ 0 h 1142941"/>
                <a:gd name="connsiteX2" fmla="*/ 1137258 w 1137258"/>
                <a:gd name="connsiteY2" fmla="*/ 1142941 h 1142941"/>
                <a:gd name="connsiteX3" fmla="*/ 1030634 w 1137258"/>
                <a:gd name="connsiteY3" fmla="*/ 1137557 h 1142941"/>
                <a:gd name="connsiteX4" fmla="*/ 4990 w 1137258"/>
                <a:gd name="connsiteY4" fmla="*/ 105381 h 11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258" h="1142941">
                  <a:moveTo>
                    <a:pt x="0" y="0"/>
                  </a:moveTo>
                  <a:lnTo>
                    <a:pt x="1137258" y="0"/>
                  </a:lnTo>
                  <a:lnTo>
                    <a:pt x="1137258" y="1142941"/>
                  </a:lnTo>
                  <a:lnTo>
                    <a:pt x="1030634" y="1137557"/>
                  </a:lnTo>
                  <a:cubicBezTo>
                    <a:pt x="487804" y="1082429"/>
                    <a:pt x="56751" y="649200"/>
                    <a:pt x="4990" y="105381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>
              <a:off x="1161839" y="2424187"/>
              <a:ext cx="1138812" cy="1151665"/>
            </a:xfrm>
            <a:custGeom>
              <a:avLst/>
              <a:gdLst>
                <a:gd name="connsiteX0" fmla="*/ 1137484 w 1137484"/>
                <a:gd name="connsiteY0" fmla="*/ 0 h 1152497"/>
                <a:gd name="connsiteX1" fmla="*/ 1137484 w 1137484"/>
                <a:gd name="connsiteY1" fmla="*/ 1152497 h 1152497"/>
                <a:gd name="connsiteX2" fmla="*/ 226 w 1137484"/>
                <a:gd name="connsiteY2" fmla="*/ 1152497 h 1152497"/>
                <a:gd name="connsiteX3" fmla="*/ 0 w 1137484"/>
                <a:gd name="connsiteY3" fmla="*/ 1147719 h 1152497"/>
                <a:gd name="connsiteX4" fmla="*/ 1030860 w 1137484"/>
                <a:gd name="connsiteY4" fmla="*/ 5384 h 115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484" h="1152497">
                  <a:moveTo>
                    <a:pt x="1137484" y="0"/>
                  </a:moveTo>
                  <a:lnTo>
                    <a:pt x="1137484" y="1152497"/>
                  </a:lnTo>
                  <a:lnTo>
                    <a:pt x="226" y="1152497"/>
                  </a:lnTo>
                  <a:lnTo>
                    <a:pt x="0" y="1147719"/>
                  </a:lnTo>
                  <a:cubicBezTo>
                    <a:pt x="0" y="553187"/>
                    <a:pt x="451841" y="64187"/>
                    <a:pt x="1030860" y="5384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  <p:grpSp>
          <p:nvGrpSpPr>
            <p:cNvPr id="110614" name="Group 12"/>
            <p:cNvGrpSpPr>
              <a:grpSpLocks/>
            </p:cNvGrpSpPr>
            <p:nvPr/>
          </p:nvGrpSpPr>
          <p:grpSpPr bwMode="auto">
            <a:xfrm flipH="1">
              <a:off x="2603346" y="1228065"/>
              <a:ext cx="2180253" cy="1981541"/>
              <a:chOff x="1020361" y="1729660"/>
              <a:chExt cx="2180253" cy="1981541"/>
            </a:xfrm>
          </p:grpSpPr>
          <p:sp>
            <p:nvSpPr>
              <p:cNvPr id="24" name="Freeform 11"/>
              <p:cNvSpPr>
                <a:spLocks/>
              </p:cNvSpPr>
              <p:nvPr/>
            </p:nvSpPr>
            <p:spPr bwMode="auto">
              <a:xfrm>
                <a:off x="2643909" y="1729660"/>
                <a:ext cx="550355" cy="1981541"/>
              </a:xfrm>
              <a:custGeom>
                <a:avLst/>
                <a:gdLst>
                  <a:gd name="T0" fmla="*/ 17 w 484"/>
                  <a:gd name="T1" fmla="*/ 0 h 1745"/>
                  <a:gd name="T2" fmla="*/ 480 w 484"/>
                  <a:gd name="T3" fmla="*/ 1542 h 1745"/>
                  <a:gd name="T4" fmla="*/ 484 w 484"/>
                  <a:gd name="T5" fmla="*/ 1745 h 1745"/>
                  <a:gd name="T6" fmla="*/ 0 w 484"/>
                  <a:gd name="T7" fmla="*/ 1380 h 1745"/>
                  <a:gd name="T8" fmla="*/ 17 w 484"/>
                  <a:gd name="T9" fmla="*/ 0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4" h="1745">
                    <a:moveTo>
                      <a:pt x="17" y="0"/>
                    </a:moveTo>
                    <a:lnTo>
                      <a:pt x="480" y="1542"/>
                    </a:lnTo>
                    <a:lnTo>
                      <a:pt x="484" y="1745"/>
                    </a:lnTo>
                    <a:lnTo>
                      <a:pt x="0" y="138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12"/>
              <p:cNvSpPr>
                <a:spLocks/>
              </p:cNvSpPr>
              <p:nvPr/>
            </p:nvSpPr>
            <p:spPr bwMode="auto">
              <a:xfrm>
                <a:off x="1020361" y="3296263"/>
                <a:ext cx="2180253" cy="414938"/>
              </a:xfrm>
              <a:custGeom>
                <a:avLst/>
                <a:gdLst>
                  <a:gd name="T0" fmla="*/ 1436 w 1920"/>
                  <a:gd name="T1" fmla="*/ 0 h 365"/>
                  <a:gd name="T2" fmla="*/ 1920 w 1920"/>
                  <a:gd name="T3" fmla="*/ 363 h 365"/>
                  <a:gd name="T4" fmla="*/ 1703 w 1920"/>
                  <a:gd name="T5" fmla="*/ 365 h 365"/>
                  <a:gd name="T6" fmla="*/ 0 w 1920"/>
                  <a:gd name="T7" fmla="*/ 38 h 365"/>
                  <a:gd name="T8" fmla="*/ 1436 w 1920"/>
                  <a:gd name="T9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0" h="365">
                    <a:moveTo>
                      <a:pt x="1436" y="0"/>
                    </a:moveTo>
                    <a:lnTo>
                      <a:pt x="1920" y="363"/>
                    </a:lnTo>
                    <a:lnTo>
                      <a:pt x="1703" y="365"/>
                    </a:lnTo>
                    <a:lnTo>
                      <a:pt x="0" y="38"/>
                    </a:lnTo>
                    <a:lnTo>
                      <a:pt x="143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20" name="Freeform 13"/>
              <p:cNvSpPr>
                <a:spLocks/>
              </p:cNvSpPr>
              <p:nvPr/>
            </p:nvSpPr>
            <p:spPr bwMode="auto">
              <a:xfrm>
                <a:off x="1020361" y="1731776"/>
                <a:ext cx="1648949" cy="1611061"/>
              </a:xfrm>
              <a:custGeom>
                <a:avLst/>
                <a:gdLst>
                  <a:gd name="T0" fmla="*/ 2147483647 w 1453"/>
                  <a:gd name="T1" fmla="*/ 0 h 1419"/>
                  <a:gd name="T2" fmla="*/ 2147483647 w 1453"/>
                  <a:gd name="T3" fmla="*/ 2147483647 h 1419"/>
                  <a:gd name="T4" fmla="*/ 0 w 1453"/>
                  <a:gd name="T5" fmla="*/ 2147483647 h 1419"/>
                  <a:gd name="T6" fmla="*/ 2147483647 w 1453"/>
                  <a:gd name="T7" fmla="*/ 2147483647 h 1419"/>
                  <a:gd name="T8" fmla="*/ 2147483647 w 1453"/>
                  <a:gd name="T9" fmla="*/ 0 h 14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53" h="1419">
                    <a:moveTo>
                      <a:pt x="1453" y="0"/>
                    </a:moveTo>
                    <a:lnTo>
                      <a:pt x="1436" y="1380"/>
                    </a:lnTo>
                    <a:lnTo>
                      <a:pt x="0" y="1419"/>
                    </a:lnTo>
                    <a:lnTo>
                      <a:pt x="115" y="152"/>
                    </a:lnTo>
                    <a:lnTo>
                      <a:pt x="1453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264172" y="2137728"/>
                <a:ext cx="1263215" cy="861923"/>
              </a:xfrm>
              <a:prstGeom prst="rect">
                <a:avLst/>
              </a:prstGeom>
              <a:noFill/>
              <a:scene3d>
                <a:camera prst="perspectiveRight"/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id-ID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Tata </a:t>
                </a:r>
              </a:p>
              <a:p>
                <a:pPr algn="ctr">
                  <a:defRPr/>
                </a:pPr>
                <a:r>
                  <a:rPr lang="id-ID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Laksana</a:t>
                </a:r>
                <a:endParaRPr lang="en-US" b="1" dirty="0">
                  <a:solidFill>
                    <a:schemeClr val="bg1"/>
                  </a:solidFill>
                  <a:latin typeface="+mj-lt"/>
                  <a:ea typeface="Fira Sans SemiBold Italic" panose="00000700000000000000" pitchFamily="50" charset="0"/>
                  <a:cs typeface="Clear Sans" panose="020B0503030202020304" pitchFamily="34" charset="0"/>
                </a:endParaRPr>
              </a:p>
            </p:txBody>
          </p:sp>
        </p:grpSp>
        <p:grpSp>
          <p:nvGrpSpPr>
            <p:cNvPr id="110615" name="Group 13"/>
            <p:cNvGrpSpPr>
              <a:grpSpLocks/>
            </p:cNvGrpSpPr>
            <p:nvPr/>
          </p:nvGrpSpPr>
          <p:grpSpPr bwMode="auto">
            <a:xfrm flipH="1">
              <a:off x="-99744" y="1228065"/>
              <a:ext cx="2173903" cy="1977306"/>
              <a:chOff x="3729801" y="1729660"/>
              <a:chExt cx="2173903" cy="1977306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729801" y="3103613"/>
                <a:ext cx="2173903" cy="603355"/>
              </a:xfrm>
              <a:custGeom>
                <a:avLst/>
                <a:gdLst>
                  <a:gd name="T0" fmla="*/ 1514 w 1514"/>
                  <a:gd name="T1" fmla="*/ 27 h 484"/>
                  <a:gd name="T2" fmla="*/ 214 w 1514"/>
                  <a:gd name="T3" fmla="*/ 484 h 484"/>
                  <a:gd name="T4" fmla="*/ 0 w 1514"/>
                  <a:gd name="T5" fmla="*/ 482 h 484"/>
                  <a:gd name="T6" fmla="*/ 597 w 1514"/>
                  <a:gd name="T7" fmla="*/ 0 h 484"/>
                  <a:gd name="T8" fmla="*/ 1514 w 1514"/>
                  <a:gd name="T9" fmla="*/ 27 h 484"/>
                  <a:gd name="connsiteX0" fmla="*/ 10000 w 10000"/>
                  <a:gd name="connsiteY0" fmla="*/ 1552 h 10994"/>
                  <a:gd name="connsiteX1" fmla="*/ 1413 w 10000"/>
                  <a:gd name="connsiteY1" fmla="*/ 10994 h 10994"/>
                  <a:gd name="connsiteX2" fmla="*/ 0 w 10000"/>
                  <a:gd name="connsiteY2" fmla="*/ 10953 h 10994"/>
                  <a:gd name="connsiteX3" fmla="*/ 3106 w 10000"/>
                  <a:gd name="connsiteY3" fmla="*/ 0 h 10994"/>
                  <a:gd name="connsiteX4" fmla="*/ 10000 w 10000"/>
                  <a:gd name="connsiteY4" fmla="*/ 1552 h 10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994">
                    <a:moveTo>
                      <a:pt x="10000" y="1552"/>
                    </a:moveTo>
                    <a:lnTo>
                      <a:pt x="1413" y="10994"/>
                    </a:lnTo>
                    <a:lnTo>
                      <a:pt x="0" y="10953"/>
                    </a:lnTo>
                    <a:lnTo>
                      <a:pt x="3106" y="0"/>
                    </a:lnTo>
                    <a:lnTo>
                      <a:pt x="10000" y="155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3734035" y="1731776"/>
                <a:ext cx="687944" cy="1973073"/>
              </a:xfrm>
              <a:custGeom>
                <a:avLst/>
                <a:gdLst>
                  <a:gd name="T0" fmla="*/ 597 w 597"/>
                  <a:gd name="T1" fmla="*/ 872 h 1354"/>
                  <a:gd name="T2" fmla="*/ 0 w 597"/>
                  <a:gd name="T3" fmla="*/ 1354 h 1354"/>
                  <a:gd name="T4" fmla="*/ 2 w 597"/>
                  <a:gd name="T5" fmla="*/ 1153 h 1354"/>
                  <a:gd name="T6" fmla="*/ 586 w 597"/>
                  <a:gd name="T7" fmla="*/ 0 h 1354"/>
                  <a:gd name="T8" fmla="*/ 597 w 597"/>
                  <a:gd name="T9" fmla="*/ 872 h 1354"/>
                  <a:gd name="connsiteX0" fmla="*/ 10170 w 10170"/>
                  <a:gd name="connsiteY0" fmla="*/ 6964 h 10000"/>
                  <a:gd name="connsiteX1" fmla="*/ 0 w 10170"/>
                  <a:gd name="connsiteY1" fmla="*/ 10000 h 10000"/>
                  <a:gd name="connsiteX2" fmla="*/ 34 w 10170"/>
                  <a:gd name="connsiteY2" fmla="*/ 8516 h 10000"/>
                  <a:gd name="connsiteX3" fmla="*/ 9816 w 10170"/>
                  <a:gd name="connsiteY3" fmla="*/ 0 h 10000"/>
                  <a:gd name="connsiteX4" fmla="*/ 10170 w 10170"/>
                  <a:gd name="connsiteY4" fmla="*/ 696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0" h="10000">
                    <a:moveTo>
                      <a:pt x="10170" y="6964"/>
                    </a:moveTo>
                    <a:lnTo>
                      <a:pt x="0" y="10000"/>
                    </a:lnTo>
                    <a:cubicBezTo>
                      <a:pt x="11" y="9505"/>
                      <a:pt x="23" y="9011"/>
                      <a:pt x="34" y="8516"/>
                    </a:cubicBezTo>
                    <a:lnTo>
                      <a:pt x="9816" y="0"/>
                    </a:lnTo>
                    <a:lnTo>
                      <a:pt x="10170" y="6964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4394461" y="1729660"/>
                <a:ext cx="1509243" cy="1460752"/>
              </a:xfrm>
              <a:custGeom>
                <a:avLst/>
                <a:gdLst>
                  <a:gd name="T0" fmla="*/ 889 w 929"/>
                  <a:gd name="T1" fmla="*/ 61 h 898"/>
                  <a:gd name="T2" fmla="*/ 929 w 929"/>
                  <a:gd name="T3" fmla="*/ 898 h 898"/>
                  <a:gd name="T4" fmla="*/ 12 w 929"/>
                  <a:gd name="T5" fmla="*/ 872 h 898"/>
                  <a:gd name="T6" fmla="*/ 0 w 929"/>
                  <a:gd name="T7" fmla="*/ 0 h 898"/>
                  <a:gd name="T8" fmla="*/ 889 w 929"/>
                  <a:gd name="T9" fmla="*/ 61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9" h="898">
                    <a:moveTo>
                      <a:pt x="889" y="61"/>
                    </a:moveTo>
                    <a:lnTo>
                      <a:pt x="929" y="898"/>
                    </a:lnTo>
                    <a:lnTo>
                      <a:pt x="12" y="872"/>
                    </a:lnTo>
                    <a:lnTo>
                      <a:pt x="0" y="0"/>
                    </a:lnTo>
                    <a:lnTo>
                      <a:pt x="889" y="6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342930" y="2095923"/>
                <a:ext cx="1560404" cy="492528"/>
              </a:xfrm>
              <a:prstGeom prst="rect">
                <a:avLst/>
              </a:prstGeom>
              <a:noFill/>
              <a:scene3d>
                <a:camera prst="perspectiveLeft"/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d-ID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Organisasi</a:t>
                </a:r>
                <a:endParaRPr lang="en-US" b="1" dirty="0">
                  <a:solidFill>
                    <a:schemeClr val="bg1"/>
                  </a:solidFill>
                  <a:latin typeface="+mj-lt"/>
                  <a:ea typeface="Fira Sans SemiBold Italic" panose="00000700000000000000" pitchFamily="50" charset="0"/>
                  <a:cs typeface="Clear Sans" panose="020B0503030202020304" pitchFamily="34" charset="0"/>
                </a:endParaRPr>
              </a:p>
            </p:txBody>
          </p:sp>
        </p:grpSp>
        <p:grpSp>
          <p:nvGrpSpPr>
            <p:cNvPr id="110616" name="Group 14"/>
            <p:cNvGrpSpPr>
              <a:grpSpLocks/>
            </p:cNvGrpSpPr>
            <p:nvPr/>
          </p:nvGrpSpPr>
          <p:grpSpPr bwMode="auto">
            <a:xfrm flipH="1">
              <a:off x="71714" y="3825661"/>
              <a:ext cx="2021495" cy="1869339"/>
              <a:chOff x="3710751" y="4327256"/>
              <a:chExt cx="2021495" cy="1869339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3714984" y="4331490"/>
                <a:ext cx="385248" cy="1865105"/>
              </a:xfrm>
              <a:custGeom>
                <a:avLst/>
                <a:gdLst>
                  <a:gd name="T0" fmla="*/ 330 w 339"/>
                  <a:gd name="T1" fmla="*/ 1643 h 1643"/>
                  <a:gd name="T2" fmla="*/ 2 w 339"/>
                  <a:gd name="T3" fmla="*/ 201 h 1643"/>
                  <a:gd name="T4" fmla="*/ 0 w 339"/>
                  <a:gd name="T5" fmla="*/ 0 h 1643"/>
                  <a:gd name="T6" fmla="*/ 339 w 339"/>
                  <a:gd name="T7" fmla="*/ 263 h 1643"/>
                  <a:gd name="T8" fmla="*/ 330 w 339"/>
                  <a:gd name="T9" fmla="*/ 1643 h 1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1643">
                    <a:moveTo>
                      <a:pt x="330" y="1643"/>
                    </a:moveTo>
                    <a:lnTo>
                      <a:pt x="2" y="201"/>
                    </a:lnTo>
                    <a:lnTo>
                      <a:pt x="0" y="0"/>
                    </a:lnTo>
                    <a:lnTo>
                      <a:pt x="339" y="263"/>
                    </a:lnTo>
                    <a:lnTo>
                      <a:pt x="330" y="1643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3710751" y="4327256"/>
                <a:ext cx="2017262" cy="300618"/>
              </a:xfrm>
              <a:custGeom>
                <a:avLst/>
                <a:gdLst>
                  <a:gd name="T0" fmla="*/ 339 w 1779"/>
                  <a:gd name="T1" fmla="*/ 265 h 265"/>
                  <a:gd name="T2" fmla="*/ 0 w 1779"/>
                  <a:gd name="T3" fmla="*/ 2 h 265"/>
                  <a:gd name="T4" fmla="*/ 215 w 1779"/>
                  <a:gd name="T5" fmla="*/ 0 h 265"/>
                  <a:gd name="T6" fmla="*/ 1779 w 1779"/>
                  <a:gd name="T7" fmla="*/ 233 h 265"/>
                  <a:gd name="T8" fmla="*/ 339 w 1779"/>
                  <a:gd name="T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9" h="265">
                    <a:moveTo>
                      <a:pt x="339" y="265"/>
                    </a:moveTo>
                    <a:lnTo>
                      <a:pt x="0" y="2"/>
                    </a:lnTo>
                    <a:lnTo>
                      <a:pt x="215" y="0"/>
                    </a:lnTo>
                    <a:lnTo>
                      <a:pt x="1779" y="233"/>
                    </a:lnTo>
                    <a:lnTo>
                      <a:pt x="339" y="26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8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4083299" y="4589768"/>
                <a:ext cx="1648947" cy="1606827"/>
              </a:xfrm>
              <a:custGeom>
                <a:avLst/>
                <a:gdLst>
                  <a:gd name="T0" fmla="*/ 1450 w 1450"/>
                  <a:gd name="T1" fmla="*/ 0 h 1412"/>
                  <a:gd name="T2" fmla="*/ 1328 w 1450"/>
                  <a:gd name="T3" fmla="*/ 1250 h 1412"/>
                  <a:gd name="T4" fmla="*/ 0 w 1450"/>
                  <a:gd name="T5" fmla="*/ 1412 h 1412"/>
                  <a:gd name="T6" fmla="*/ 10 w 1450"/>
                  <a:gd name="T7" fmla="*/ 32 h 1412"/>
                  <a:gd name="T8" fmla="*/ 1450 w 1450"/>
                  <a:gd name="T9" fmla="*/ 0 h 1412"/>
                  <a:gd name="connsiteX0" fmla="*/ 10000 w 10000"/>
                  <a:gd name="connsiteY0" fmla="*/ 173 h 9773"/>
                  <a:gd name="connsiteX1" fmla="*/ 9159 w 10000"/>
                  <a:gd name="connsiteY1" fmla="*/ 8626 h 9773"/>
                  <a:gd name="connsiteX2" fmla="*/ 0 w 10000"/>
                  <a:gd name="connsiteY2" fmla="*/ 9773 h 9773"/>
                  <a:gd name="connsiteX3" fmla="*/ 69 w 10000"/>
                  <a:gd name="connsiteY3" fmla="*/ 0 h 9773"/>
                  <a:gd name="connsiteX4" fmla="*/ 10000 w 10000"/>
                  <a:gd name="connsiteY4" fmla="*/ 173 h 9773"/>
                  <a:gd name="connsiteX0" fmla="*/ 10020 w 10020"/>
                  <a:gd name="connsiteY0" fmla="*/ 0 h 10254"/>
                  <a:gd name="connsiteX1" fmla="*/ 9159 w 10020"/>
                  <a:gd name="connsiteY1" fmla="*/ 9080 h 10254"/>
                  <a:gd name="connsiteX2" fmla="*/ 0 w 10020"/>
                  <a:gd name="connsiteY2" fmla="*/ 10254 h 10254"/>
                  <a:gd name="connsiteX3" fmla="*/ 69 w 10020"/>
                  <a:gd name="connsiteY3" fmla="*/ 254 h 10254"/>
                  <a:gd name="connsiteX4" fmla="*/ 10020 w 10020"/>
                  <a:gd name="connsiteY4" fmla="*/ 0 h 10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0" h="10254">
                    <a:moveTo>
                      <a:pt x="10020" y="0"/>
                    </a:moveTo>
                    <a:cubicBezTo>
                      <a:pt x="9740" y="2883"/>
                      <a:pt x="9439" y="6197"/>
                      <a:pt x="9159" y="9080"/>
                    </a:cubicBezTo>
                    <a:lnTo>
                      <a:pt x="0" y="10254"/>
                    </a:lnTo>
                    <a:cubicBezTo>
                      <a:pt x="23" y="6920"/>
                      <a:pt x="46" y="3588"/>
                      <a:pt x="69" y="254"/>
                    </a:cubicBezTo>
                    <a:lnTo>
                      <a:pt x="1002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  <a:alpha val="8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161174" y="4725641"/>
                <a:ext cx="1344865" cy="1231319"/>
              </a:xfrm>
              <a:prstGeom prst="rect">
                <a:avLst/>
              </a:prstGeom>
              <a:noFill/>
              <a:scene3d>
                <a:camera prst="perspectiveBelow"/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d-ID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Sumber </a:t>
                </a:r>
              </a:p>
              <a:p>
                <a:pPr>
                  <a:defRPr/>
                </a:pPr>
                <a:r>
                  <a:rPr lang="id-ID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Daya </a:t>
                </a:r>
              </a:p>
              <a:p>
                <a:pPr>
                  <a:defRPr/>
                </a:pPr>
                <a:r>
                  <a:rPr lang="id-ID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Manusia</a:t>
                </a:r>
                <a:endParaRPr lang="en-US" b="1" dirty="0">
                  <a:solidFill>
                    <a:schemeClr val="bg1"/>
                  </a:solidFill>
                  <a:latin typeface="+mj-lt"/>
                  <a:ea typeface="Fira Sans SemiBold Italic" panose="00000700000000000000" pitchFamily="50" charset="0"/>
                  <a:cs typeface="Clear Sans" panose="020B0503030202020304" pitchFamily="34" charset="0"/>
                </a:endParaRPr>
              </a:p>
            </p:txBody>
          </p:sp>
        </p:grpSp>
        <p:grpSp>
          <p:nvGrpSpPr>
            <p:cNvPr id="110617" name="Group 15"/>
            <p:cNvGrpSpPr>
              <a:grpSpLocks/>
            </p:cNvGrpSpPr>
            <p:nvPr/>
          </p:nvGrpSpPr>
          <p:grpSpPr bwMode="auto">
            <a:xfrm flipH="1">
              <a:off x="2603346" y="3821427"/>
              <a:ext cx="1936481" cy="1860871"/>
              <a:chOff x="1264133" y="4323022"/>
              <a:chExt cx="1936481" cy="1860871"/>
            </a:xfrm>
          </p:grpSpPr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2811132" y="4323022"/>
                <a:ext cx="370432" cy="1860871"/>
              </a:xfrm>
              <a:custGeom>
                <a:avLst/>
                <a:gdLst>
                  <a:gd name="T0" fmla="*/ 0 w 326"/>
                  <a:gd name="T1" fmla="*/ 203 h 932"/>
                  <a:gd name="T2" fmla="*/ 326 w 326"/>
                  <a:gd name="T3" fmla="*/ 0 h 932"/>
                  <a:gd name="T4" fmla="*/ 324 w 326"/>
                  <a:gd name="T5" fmla="*/ 205 h 932"/>
                  <a:gd name="T6" fmla="*/ 0 w 326"/>
                  <a:gd name="T7" fmla="*/ 932 h 932"/>
                  <a:gd name="T8" fmla="*/ 0 w 326"/>
                  <a:gd name="T9" fmla="*/ 203 h 932"/>
                  <a:gd name="connsiteX0" fmla="*/ 0 w 10000"/>
                  <a:gd name="connsiteY0" fmla="*/ 1445 h 10000"/>
                  <a:gd name="connsiteX1" fmla="*/ 10000 w 10000"/>
                  <a:gd name="connsiteY1" fmla="*/ 0 h 10000"/>
                  <a:gd name="connsiteX2" fmla="*/ 9939 w 10000"/>
                  <a:gd name="connsiteY2" fmla="*/ 2200 h 10000"/>
                  <a:gd name="connsiteX3" fmla="*/ 0 w 10000"/>
                  <a:gd name="connsiteY3" fmla="*/ 10000 h 10000"/>
                  <a:gd name="connsiteX4" fmla="*/ 0 w 10000"/>
                  <a:gd name="connsiteY4" fmla="*/ 144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445"/>
                    </a:moveTo>
                    <a:lnTo>
                      <a:pt x="10000" y="0"/>
                    </a:lnTo>
                    <a:cubicBezTo>
                      <a:pt x="9980" y="733"/>
                      <a:pt x="9959" y="1467"/>
                      <a:pt x="9939" y="2200"/>
                    </a:cubicBezTo>
                    <a:lnTo>
                      <a:pt x="0" y="10000"/>
                    </a:lnTo>
                    <a:lnTo>
                      <a:pt x="0" y="144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auto">
              <a:xfrm>
                <a:off x="1274372" y="4325140"/>
                <a:ext cx="1926242" cy="290033"/>
              </a:xfrm>
              <a:custGeom>
                <a:avLst/>
                <a:gdLst>
                  <a:gd name="T0" fmla="*/ 0 w 1092"/>
                  <a:gd name="T1" fmla="*/ 190 h 203"/>
                  <a:gd name="T2" fmla="*/ 875 w 1092"/>
                  <a:gd name="T3" fmla="*/ 0 h 203"/>
                  <a:gd name="T4" fmla="*/ 1092 w 1092"/>
                  <a:gd name="T5" fmla="*/ 0 h 203"/>
                  <a:gd name="T6" fmla="*/ 766 w 1092"/>
                  <a:gd name="T7" fmla="*/ 203 h 203"/>
                  <a:gd name="T8" fmla="*/ 0 w 1092"/>
                  <a:gd name="T9" fmla="*/ 190 h 203"/>
                  <a:gd name="connsiteX0" fmla="*/ 0 w 10000"/>
                  <a:gd name="connsiteY0" fmla="*/ 9360 h 10397"/>
                  <a:gd name="connsiteX1" fmla="*/ 8013 w 10000"/>
                  <a:gd name="connsiteY1" fmla="*/ 0 h 10397"/>
                  <a:gd name="connsiteX2" fmla="*/ 10000 w 10000"/>
                  <a:gd name="connsiteY2" fmla="*/ 0 h 10397"/>
                  <a:gd name="connsiteX3" fmla="*/ 7840 w 10000"/>
                  <a:gd name="connsiteY3" fmla="*/ 10397 h 10397"/>
                  <a:gd name="connsiteX4" fmla="*/ 0 w 10000"/>
                  <a:gd name="connsiteY4" fmla="*/ 9360 h 10397"/>
                  <a:gd name="connsiteX0" fmla="*/ 0 w 10225"/>
                  <a:gd name="connsiteY0" fmla="*/ 7374 h 10397"/>
                  <a:gd name="connsiteX1" fmla="*/ 8238 w 10225"/>
                  <a:gd name="connsiteY1" fmla="*/ 0 h 10397"/>
                  <a:gd name="connsiteX2" fmla="*/ 10225 w 10225"/>
                  <a:gd name="connsiteY2" fmla="*/ 0 h 10397"/>
                  <a:gd name="connsiteX3" fmla="*/ 8065 w 10225"/>
                  <a:gd name="connsiteY3" fmla="*/ 10397 h 10397"/>
                  <a:gd name="connsiteX4" fmla="*/ 0 w 10225"/>
                  <a:gd name="connsiteY4" fmla="*/ 7374 h 10397"/>
                  <a:gd name="connsiteX0" fmla="*/ 0 w 10225"/>
                  <a:gd name="connsiteY0" fmla="*/ 7374 h 8411"/>
                  <a:gd name="connsiteX1" fmla="*/ 8238 w 10225"/>
                  <a:gd name="connsiteY1" fmla="*/ 0 h 8411"/>
                  <a:gd name="connsiteX2" fmla="*/ 10225 w 10225"/>
                  <a:gd name="connsiteY2" fmla="*/ 0 h 8411"/>
                  <a:gd name="connsiteX3" fmla="*/ 7915 w 10225"/>
                  <a:gd name="connsiteY3" fmla="*/ 8411 h 8411"/>
                  <a:gd name="connsiteX4" fmla="*/ 0 w 10225"/>
                  <a:gd name="connsiteY4" fmla="*/ 7374 h 8411"/>
                  <a:gd name="connsiteX0" fmla="*/ 0 w 10073"/>
                  <a:gd name="connsiteY0" fmla="*/ 10184 h 10184"/>
                  <a:gd name="connsiteX1" fmla="*/ 8130 w 10073"/>
                  <a:gd name="connsiteY1" fmla="*/ 0 h 10184"/>
                  <a:gd name="connsiteX2" fmla="*/ 10073 w 10073"/>
                  <a:gd name="connsiteY2" fmla="*/ 0 h 10184"/>
                  <a:gd name="connsiteX3" fmla="*/ 7814 w 10073"/>
                  <a:gd name="connsiteY3" fmla="*/ 10000 h 10184"/>
                  <a:gd name="connsiteX4" fmla="*/ 0 w 10073"/>
                  <a:gd name="connsiteY4" fmla="*/ 10184 h 10184"/>
                  <a:gd name="connsiteX0" fmla="*/ 0 w 10278"/>
                  <a:gd name="connsiteY0" fmla="*/ 10184 h 10184"/>
                  <a:gd name="connsiteX1" fmla="*/ 8335 w 10278"/>
                  <a:gd name="connsiteY1" fmla="*/ 0 h 10184"/>
                  <a:gd name="connsiteX2" fmla="*/ 10278 w 10278"/>
                  <a:gd name="connsiteY2" fmla="*/ 0 h 10184"/>
                  <a:gd name="connsiteX3" fmla="*/ 8019 w 10278"/>
                  <a:gd name="connsiteY3" fmla="*/ 10000 h 10184"/>
                  <a:gd name="connsiteX4" fmla="*/ 0 w 10278"/>
                  <a:gd name="connsiteY4" fmla="*/ 10184 h 10184"/>
                  <a:gd name="connsiteX0" fmla="*/ 0 w 10483"/>
                  <a:gd name="connsiteY0" fmla="*/ 10184 h 10184"/>
                  <a:gd name="connsiteX1" fmla="*/ 8540 w 10483"/>
                  <a:gd name="connsiteY1" fmla="*/ 0 h 10184"/>
                  <a:gd name="connsiteX2" fmla="*/ 10483 w 10483"/>
                  <a:gd name="connsiteY2" fmla="*/ 0 h 10184"/>
                  <a:gd name="connsiteX3" fmla="*/ 8224 w 10483"/>
                  <a:gd name="connsiteY3" fmla="*/ 10000 h 10184"/>
                  <a:gd name="connsiteX4" fmla="*/ 0 w 10483"/>
                  <a:gd name="connsiteY4" fmla="*/ 10184 h 10184"/>
                  <a:gd name="connsiteX0" fmla="*/ 0 w 10483"/>
                  <a:gd name="connsiteY0" fmla="*/ 10184 h 10184"/>
                  <a:gd name="connsiteX1" fmla="*/ 8540 w 10483"/>
                  <a:gd name="connsiteY1" fmla="*/ 0 h 10184"/>
                  <a:gd name="connsiteX2" fmla="*/ 10483 w 10483"/>
                  <a:gd name="connsiteY2" fmla="*/ 0 h 10184"/>
                  <a:gd name="connsiteX3" fmla="*/ 8497 w 10483"/>
                  <a:gd name="connsiteY3" fmla="*/ 10000 h 10184"/>
                  <a:gd name="connsiteX4" fmla="*/ 0 w 10483"/>
                  <a:gd name="connsiteY4" fmla="*/ 10184 h 10184"/>
                  <a:gd name="connsiteX0" fmla="*/ 0 w 10415"/>
                  <a:gd name="connsiteY0" fmla="*/ 10184 h 10184"/>
                  <a:gd name="connsiteX1" fmla="*/ 8472 w 10415"/>
                  <a:gd name="connsiteY1" fmla="*/ 0 h 10184"/>
                  <a:gd name="connsiteX2" fmla="*/ 10415 w 10415"/>
                  <a:gd name="connsiteY2" fmla="*/ 0 h 10184"/>
                  <a:gd name="connsiteX3" fmla="*/ 8429 w 10415"/>
                  <a:gd name="connsiteY3" fmla="*/ 10000 h 10184"/>
                  <a:gd name="connsiteX4" fmla="*/ 0 w 10415"/>
                  <a:gd name="connsiteY4" fmla="*/ 10184 h 10184"/>
                  <a:gd name="connsiteX0" fmla="*/ 0 w 10347"/>
                  <a:gd name="connsiteY0" fmla="*/ 8866 h 10000"/>
                  <a:gd name="connsiteX1" fmla="*/ 8404 w 10347"/>
                  <a:gd name="connsiteY1" fmla="*/ 0 h 10000"/>
                  <a:gd name="connsiteX2" fmla="*/ 10347 w 10347"/>
                  <a:gd name="connsiteY2" fmla="*/ 0 h 10000"/>
                  <a:gd name="connsiteX3" fmla="*/ 8361 w 10347"/>
                  <a:gd name="connsiteY3" fmla="*/ 10000 h 10000"/>
                  <a:gd name="connsiteX4" fmla="*/ 0 w 10347"/>
                  <a:gd name="connsiteY4" fmla="*/ 886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7" h="10000">
                    <a:moveTo>
                      <a:pt x="0" y="8866"/>
                    </a:moveTo>
                    <a:lnTo>
                      <a:pt x="8404" y="0"/>
                    </a:lnTo>
                    <a:lnTo>
                      <a:pt x="10347" y="0"/>
                    </a:lnTo>
                    <a:lnTo>
                      <a:pt x="8361" y="10000"/>
                    </a:lnTo>
                    <a:lnTo>
                      <a:pt x="0" y="886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9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08" name="Freeform 16"/>
              <p:cNvSpPr>
                <a:spLocks/>
              </p:cNvSpPr>
              <p:nvPr/>
            </p:nvSpPr>
            <p:spPr bwMode="auto">
              <a:xfrm>
                <a:off x="1263789" y="4574949"/>
                <a:ext cx="1547343" cy="1592007"/>
              </a:xfrm>
              <a:custGeom>
                <a:avLst/>
                <a:gdLst>
                  <a:gd name="T0" fmla="*/ 2147483647 w 766"/>
                  <a:gd name="T1" fmla="*/ 2147483647 h 742"/>
                  <a:gd name="T2" fmla="*/ 2147483647 w 766"/>
                  <a:gd name="T3" fmla="*/ 2147483647 h 742"/>
                  <a:gd name="T4" fmla="*/ 2147483647 w 766"/>
                  <a:gd name="T5" fmla="*/ 2147483647 h 742"/>
                  <a:gd name="T6" fmla="*/ 0 w 766"/>
                  <a:gd name="T7" fmla="*/ 0 h 742"/>
                  <a:gd name="T8" fmla="*/ 2147483647 w 766"/>
                  <a:gd name="T9" fmla="*/ 2147483647 h 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6" h="742">
                    <a:moveTo>
                      <a:pt x="766" y="13"/>
                    </a:moveTo>
                    <a:lnTo>
                      <a:pt x="766" y="742"/>
                    </a:lnTo>
                    <a:lnTo>
                      <a:pt x="21" y="702"/>
                    </a:lnTo>
                    <a:lnTo>
                      <a:pt x="0" y="0"/>
                    </a:lnTo>
                    <a:lnTo>
                      <a:pt x="766" y="13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  <a:alpha val="9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64133" y="5029397"/>
                <a:ext cx="1599218" cy="447378"/>
              </a:xfrm>
              <a:prstGeom prst="rect">
                <a:avLst/>
              </a:prstGeom>
              <a:noFill/>
              <a:scene3d>
                <a:camera prst="perspectiveAbove"/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d-ID" sz="1580" b="1" dirty="0">
                    <a:solidFill>
                      <a:schemeClr val="bg1"/>
                    </a:solidFill>
                    <a:latin typeface="+mj-lt"/>
                    <a:ea typeface="Fira Sans SemiBold Italic" panose="00000700000000000000" pitchFamily="50" charset="0"/>
                    <a:cs typeface="Clear Sans" panose="020B0503030202020304" pitchFamily="34" charset="0"/>
                  </a:rPr>
                  <a:t>Manajemen</a:t>
                </a:r>
                <a:endParaRPr lang="en-US" sz="1580" b="1" dirty="0">
                  <a:solidFill>
                    <a:schemeClr val="bg1"/>
                  </a:solidFill>
                  <a:latin typeface="+mj-lt"/>
                  <a:ea typeface="Fira Sans SemiBold Italic" panose="00000700000000000000" pitchFamily="50" charset="0"/>
                  <a:cs typeface="Clear Sans" panose="020B0503030202020304" pitchFamily="34" charset="0"/>
                </a:endParaRPr>
              </a:p>
            </p:txBody>
          </p:sp>
        </p:grp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227763" y="1200150"/>
            <a:ext cx="2805112" cy="1227138"/>
            <a:chOff x="8180995" y="2133583"/>
            <a:chExt cx="3740080" cy="1636248"/>
          </a:xfrm>
        </p:grpSpPr>
        <p:sp>
          <p:nvSpPr>
            <p:cNvPr id="29" name="Text Placeholder 60"/>
            <p:cNvSpPr txBox="1">
              <a:spLocks/>
            </p:cNvSpPr>
            <p:nvPr/>
          </p:nvSpPr>
          <p:spPr>
            <a:xfrm>
              <a:off x="8180995" y="2133583"/>
              <a:ext cx="3505135" cy="292111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sz="1600" b="1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Sub Variabel Tata Laksana</a:t>
              </a:r>
              <a:endParaRPr lang="en-AU" sz="16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10609" name="Text Placeholder 62"/>
            <p:cNvSpPr txBox="1">
              <a:spLocks/>
            </p:cNvSpPr>
            <p:nvPr/>
          </p:nvSpPr>
          <p:spPr bwMode="auto">
            <a:xfrm>
              <a:off x="8277006" y="2424191"/>
              <a:ext cx="3644069" cy="134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42875" indent="-1428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Pemilihan Penyedia Barang/Jasa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en-US" altLang="id-ID" sz="1200">
                  <a:latin typeface="Calibri" panose="020F0502020204030204" pitchFamily="34" charset="0"/>
                </a:rPr>
                <a:t>Penyimpanan Dokumen Asli Pemilihan Penyedia</a:t>
              </a:r>
              <a:endParaRPr lang="id-ID" altLang="id-ID" sz="1200">
                <a:latin typeface="Calibri" panose="020F0502020204030204" pitchFamily="34" charset="0"/>
              </a:endParaRP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Pelayanan Pelaksanaan Pemilihan Penyedia Barang/Jasa kepada Unit Kerja/SKPD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Penyusunan Laporan Pelaksanaan Pemilihan Penyedia Barang/Jasa</a:t>
              </a:r>
              <a:endParaRPr lang="en-US" altLang="id-ID" sz="1200">
                <a:latin typeface="Calibri" panose="020F0502020204030204" pitchFamily="34" charset="0"/>
              </a:endParaRPr>
            </a:p>
            <a:p>
              <a:pPr defTabSz="914400" eaLnBrk="1" hangingPunct="1">
                <a:buFont typeface="Arial" panose="020B0604020202020204" pitchFamily="34" charset="0"/>
                <a:buNone/>
              </a:pPr>
              <a:endParaRPr lang="en-AU" altLang="id-ID" sz="1200"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300788" y="3314700"/>
            <a:ext cx="2627312" cy="912813"/>
            <a:chOff x="8277006" y="1849618"/>
            <a:chExt cx="2338188" cy="895062"/>
          </a:xfrm>
        </p:grpSpPr>
        <p:sp>
          <p:nvSpPr>
            <p:cNvPr id="32" name="Text Placeholder 60"/>
            <p:cNvSpPr txBox="1">
              <a:spLocks/>
            </p:cNvSpPr>
            <p:nvPr/>
          </p:nvSpPr>
          <p:spPr>
            <a:xfrm>
              <a:off x="8277006" y="1849618"/>
              <a:ext cx="2338188" cy="29264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sz="1600" b="1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Sub Variabel Manajemen</a:t>
              </a:r>
              <a:endParaRPr lang="en-AU" sz="16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10607" name="Text Placeholder 62"/>
            <p:cNvSpPr txBox="1">
              <a:spLocks/>
            </p:cNvSpPr>
            <p:nvPr/>
          </p:nvSpPr>
          <p:spPr bwMode="auto">
            <a:xfrm>
              <a:off x="8277006" y="2062943"/>
              <a:ext cx="2338188" cy="68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42875" indent="-1428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Manajemen Resiko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Manajemen Informasi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Perencanaan Kegiatan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Pengawasan Kegiatan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Sarana Prasarana</a:t>
              </a:r>
              <a:endParaRPr lang="en-AU" altLang="id-ID" sz="1200">
                <a:latin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36550" y="3321050"/>
            <a:ext cx="2651125" cy="1411288"/>
            <a:chOff x="8447709" y="2008813"/>
            <a:chExt cx="2338189" cy="830788"/>
          </a:xfrm>
        </p:grpSpPr>
        <p:sp>
          <p:nvSpPr>
            <p:cNvPr id="35" name="Text Placeholder 60"/>
            <p:cNvSpPr txBox="1">
              <a:spLocks/>
            </p:cNvSpPr>
            <p:nvPr/>
          </p:nvSpPr>
          <p:spPr>
            <a:xfrm>
              <a:off x="8447709" y="2008813"/>
              <a:ext cx="2167375" cy="15513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sz="1600" b="1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Sub Variabel SDM</a:t>
              </a:r>
              <a:endParaRPr lang="en-AU" sz="1600" b="1" dirty="0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10605" name="Text Placeholder 62"/>
            <p:cNvSpPr txBox="1">
              <a:spLocks/>
            </p:cNvSpPr>
            <p:nvPr/>
          </p:nvSpPr>
          <p:spPr bwMode="auto">
            <a:xfrm>
              <a:off x="8447710" y="2157864"/>
              <a:ext cx="2338188" cy="68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42875" indent="-1428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Status Kepegawaian Anggota ULP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Pengembangan Kompetensi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Kinerja Pegawai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Kinerja Organisasi/ULP</a:t>
              </a:r>
              <a:endParaRPr lang="en-AU" altLang="id-ID" sz="1200">
                <a:latin typeface="Calibri" panose="020F0502020204030204" pitchFamily="34" charset="0"/>
              </a:endParaRP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-107950" y="1203325"/>
            <a:ext cx="2519363" cy="481013"/>
            <a:chOff x="7319378" y="1878773"/>
            <a:chExt cx="3358876" cy="288455"/>
          </a:xfrm>
        </p:grpSpPr>
        <p:sp>
          <p:nvSpPr>
            <p:cNvPr id="38" name="Text Placeholder 60"/>
            <p:cNvSpPr txBox="1">
              <a:spLocks/>
            </p:cNvSpPr>
            <p:nvPr/>
          </p:nvSpPr>
          <p:spPr>
            <a:xfrm>
              <a:off x="7319378" y="1878773"/>
              <a:ext cx="3358876" cy="14565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id-ID" sz="16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Sub Variabel Organisasi</a:t>
              </a:r>
              <a:endParaRPr lang="en-AU" sz="16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10603" name="Text Placeholder 62"/>
            <p:cNvSpPr txBox="1">
              <a:spLocks/>
            </p:cNvSpPr>
            <p:nvPr/>
          </p:nvSpPr>
          <p:spPr bwMode="auto">
            <a:xfrm>
              <a:off x="8148046" y="2048270"/>
              <a:ext cx="2338188" cy="118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42875" indent="-1428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Struktur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Tugas &amp; Fungsi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1200">
                  <a:latin typeface="Calibri" panose="020F0502020204030204" pitchFamily="34" charset="0"/>
                </a:rPr>
                <a:t>Budaya</a:t>
              </a:r>
              <a:endParaRPr lang="en-AU" altLang="id-ID" sz="1200">
                <a:latin typeface="Calibri" panose="020F0502020204030204" pitchFamily="34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3516313" y="2874963"/>
            <a:ext cx="1703387" cy="344487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52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d-ID" sz="1600" b="1" dirty="0"/>
              <a:t>Variabel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771525"/>
            <a:ext cx="9144000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4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16 </a:t>
            </a:r>
            <a:r>
              <a:rPr lang="id-ID" b="1" dirty="0"/>
              <a:t>S</a:t>
            </a:r>
            <a:r>
              <a:rPr lang="en-US" b="1" dirty="0" err="1"/>
              <a:t>ub</a:t>
            </a:r>
            <a:r>
              <a:rPr lang="en-US" b="1" dirty="0"/>
              <a:t> </a:t>
            </a:r>
            <a:r>
              <a:rPr lang="id-ID" b="1" dirty="0"/>
              <a:t>V</a:t>
            </a:r>
            <a:r>
              <a:rPr lang="en-US" b="1" dirty="0" err="1"/>
              <a:t>ariabel</a:t>
            </a:r>
            <a:endParaRPr lang="en-US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 eaLnBrk="1" hangingPunct="1"/>
            <a:r>
              <a:rPr lang="en-US" altLang="id-ID" sz="2200" b="1" smtClean="0"/>
              <a:t>PROSES PENGADAAN BARANG/JASA PEMERINTAH</a:t>
            </a:r>
          </a:p>
        </p:txBody>
      </p:sp>
      <p:sp>
        <p:nvSpPr>
          <p:cNvPr id="93187" name="AutoShape 4"/>
          <p:cNvSpPr>
            <a:spLocks noChangeArrowheads="1"/>
          </p:cNvSpPr>
          <p:nvPr/>
        </p:nvSpPr>
        <p:spPr bwMode="auto">
          <a:xfrm>
            <a:off x="107950" y="1903413"/>
            <a:ext cx="1574800" cy="128587"/>
          </a:xfrm>
          <a:prstGeom prst="leftRightArrow">
            <a:avLst>
              <a:gd name="adj1" fmla="val 50000"/>
              <a:gd name="adj2" fmla="val 179849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582863" y="1903413"/>
            <a:ext cx="2193925" cy="128587"/>
          </a:xfrm>
          <a:prstGeom prst="leftRightArrow">
            <a:avLst>
              <a:gd name="adj1" fmla="val 50000"/>
              <a:gd name="adj2" fmla="val 299799"/>
            </a:avLst>
          </a:prstGeom>
          <a:solidFill>
            <a:schemeClr val="accent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pPr eaLnBrk="1" hangingPunct="1">
              <a:defRPr/>
            </a:pPr>
            <a:endParaRPr lang="id-ID" altLang="id-ID" b="1">
              <a:latin typeface="Arial Narrow" pitchFamily="34" charset="0"/>
            </a:endParaRPr>
          </a:p>
        </p:txBody>
      </p:sp>
      <p:sp>
        <p:nvSpPr>
          <p:cNvPr id="93189" name="AutoShape 7"/>
          <p:cNvSpPr>
            <a:spLocks noChangeArrowheads="1"/>
          </p:cNvSpPr>
          <p:nvPr/>
        </p:nvSpPr>
        <p:spPr bwMode="auto">
          <a:xfrm>
            <a:off x="4784725" y="1903413"/>
            <a:ext cx="1903413" cy="128587"/>
          </a:xfrm>
          <a:prstGeom prst="leftRightArrow">
            <a:avLst>
              <a:gd name="adj1" fmla="val 50000"/>
              <a:gd name="adj2" fmla="val 2999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6350" y="1125538"/>
            <a:ext cx="2555875" cy="26828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 err="1">
                <a:latin typeface="Arial Narrow" pitchFamily="34" charset="0"/>
              </a:rPr>
              <a:t>Perencanaan</a:t>
            </a:r>
            <a:r>
              <a:rPr lang="en-US" sz="1500" b="1" dirty="0">
                <a:latin typeface="Arial Narrow" pitchFamily="34" charset="0"/>
              </a:rPr>
              <a:t> PBJ</a:t>
            </a:r>
          </a:p>
        </p:txBody>
      </p:sp>
      <p:sp>
        <p:nvSpPr>
          <p:cNvPr id="93191" name="AutoShape 13"/>
          <p:cNvSpPr>
            <a:spLocks noChangeArrowheads="1"/>
          </p:cNvSpPr>
          <p:nvPr/>
        </p:nvSpPr>
        <p:spPr bwMode="auto">
          <a:xfrm>
            <a:off x="107950" y="2468563"/>
            <a:ext cx="1468438" cy="746125"/>
          </a:xfrm>
          <a:prstGeom prst="wedgeRoundRectCallout">
            <a:avLst>
              <a:gd name="adj1" fmla="val 5028"/>
              <a:gd name="adj2" fmla="val -105991"/>
              <a:gd name="adj3" fmla="val 16667"/>
            </a:avLst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7279" tIns="43640" rIns="87279" bIns="4364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1200" b="1">
                <a:latin typeface="Arial Narrow" panose="020B0606020202030204" pitchFamily="34" charset="0"/>
              </a:rPr>
              <a:t>- Ident. kebutuhan</a:t>
            </a:r>
          </a:p>
          <a:p>
            <a:pPr eaLnBrk="1" hangingPunct="1"/>
            <a:r>
              <a:rPr lang="en-US" altLang="id-ID" sz="1200" b="1">
                <a:latin typeface="Arial Narrow" panose="020B0606020202030204" pitchFamily="34" charset="0"/>
              </a:rPr>
              <a:t>- </a:t>
            </a:r>
            <a:r>
              <a:rPr lang="id-ID" altLang="id-ID" sz="1200" b="1">
                <a:latin typeface="Arial Narrow" panose="020B0606020202030204" pitchFamily="34" charset="0"/>
              </a:rPr>
              <a:t>Kebi</a:t>
            </a:r>
            <a:r>
              <a:rPr lang="en-US" altLang="id-ID" sz="1200" b="1">
                <a:latin typeface="Arial Narrow" panose="020B0606020202030204" pitchFamily="34" charset="0"/>
              </a:rPr>
              <a:t>jak</a:t>
            </a:r>
            <a:r>
              <a:rPr lang="id-ID" altLang="id-ID" sz="1200" b="1">
                <a:latin typeface="Arial Narrow" panose="020B0606020202030204" pitchFamily="34" charset="0"/>
              </a:rPr>
              <a:t>an</a:t>
            </a:r>
            <a:r>
              <a:rPr lang="en-US" altLang="id-ID" sz="1200" b="1">
                <a:latin typeface="Arial Narrow" panose="020B0606020202030204" pitchFamily="34" charset="0"/>
              </a:rPr>
              <a:t> um</a:t>
            </a:r>
            <a:r>
              <a:rPr lang="id-ID" altLang="id-ID" sz="1200" b="1">
                <a:latin typeface="Arial Narrow" panose="020B0606020202030204" pitchFamily="34" charset="0"/>
              </a:rPr>
              <a:t>um</a:t>
            </a:r>
            <a:r>
              <a:rPr lang="en-US" altLang="id-ID" sz="1200" b="1">
                <a:latin typeface="Arial Narrow" panose="020B0606020202030204" pitchFamily="34" charset="0"/>
              </a:rPr>
              <a:t>  </a:t>
            </a:r>
          </a:p>
          <a:p>
            <a:pPr eaLnBrk="1" hangingPunct="1"/>
            <a:r>
              <a:rPr lang="en-US" altLang="id-ID" sz="1200" b="1">
                <a:latin typeface="Arial Narrow" panose="020B0606020202030204" pitchFamily="34" charset="0"/>
              </a:rPr>
              <a:t>- KAK</a:t>
            </a:r>
          </a:p>
        </p:txBody>
      </p:sp>
      <p:sp>
        <p:nvSpPr>
          <p:cNvPr id="93192" name="AutoShape 14"/>
          <p:cNvSpPr>
            <a:spLocks noChangeArrowheads="1"/>
          </p:cNvSpPr>
          <p:nvPr/>
        </p:nvSpPr>
        <p:spPr bwMode="auto">
          <a:xfrm>
            <a:off x="4916488" y="2246313"/>
            <a:ext cx="1706562" cy="1138237"/>
          </a:xfrm>
          <a:prstGeom prst="wedgeRoundRectCallout">
            <a:avLst>
              <a:gd name="adj1" fmla="val 5255"/>
              <a:gd name="adj2" fmla="val -69597"/>
              <a:gd name="adj3" fmla="val 16667"/>
            </a:avLst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7279" tIns="43640" rIns="87279" bIns="4364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SPPBJ &amp; Kontrak</a:t>
            </a:r>
          </a:p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Kelola Pelaks. Kontrak</a:t>
            </a:r>
          </a:p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  (kualitas, kuantitas, waktu)</a:t>
            </a:r>
          </a:p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Akuntabilitas  </a:t>
            </a:r>
          </a:p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Sanksi denda/putus? </a:t>
            </a:r>
          </a:p>
        </p:txBody>
      </p:sp>
      <p:sp>
        <p:nvSpPr>
          <p:cNvPr id="93193" name="AutoShape 17"/>
          <p:cNvSpPr>
            <a:spLocks noChangeArrowheads="1"/>
          </p:cNvSpPr>
          <p:nvPr/>
        </p:nvSpPr>
        <p:spPr bwMode="auto">
          <a:xfrm>
            <a:off x="-69850" y="4075113"/>
            <a:ext cx="777875" cy="4572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194" name="AutoShape 18"/>
          <p:cNvSpPr>
            <a:spLocks noChangeArrowheads="1"/>
          </p:cNvSpPr>
          <p:nvPr/>
        </p:nvSpPr>
        <p:spPr bwMode="auto">
          <a:xfrm>
            <a:off x="8112125" y="4075113"/>
            <a:ext cx="776288" cy="4572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cxnSp>
        <p:nvCxnSpPr>
          <p:cNvPr id="93195" name="AutoShape 19"/>
          <p:cNvCxnSpPr>
            <a:cxnSpLocks noChangeShapeType="1"/>
          </p:cNvCxnSpPr>
          <p:nvPr/>
        </p:nvCxnSpPr>
        <p:spPr bwMode="auto">
          <a:xfrm flipH="1">
            <a:off x="34925" y="4659313"/>
            <a:ext cx="9063038" cy="539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6" name="AutoShape 9"/>
          <p:cNvSpPr>
            <a:spLocks noChangeArrowheads="1"/>
          </p:cNvSpPr>
          <p:nvPr/>
        </p:nvSpPr>
        <p:spPr bwMode="auto">
          <a:xfrm>
            <a:off x="468313" y="1543050"/>
            <a:ext cx="712787" cy="17145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b="1">
                <a:latin typeface="Arial Narrow" panose="020B0606020202030204" pitchFamily="34" charset="0"/>
              </a:rPr>
              <a:t>PA/KPA</a:t>
            </a:r>
          </a:p>
        </p:txBody>
      </p:sp>
      <p:sp>
        <p:nvSpPr>
          <p:cNvPr id="93197" name="AutoShape 9"/>
          <p:cNvSpPr>
            <a:spLocks noChangeArrowheads="1"/>
          </p:cNvSpPr>
          <p:nvPr/>
        </p:nvSpPr>
        <p:spPr bwMode="auto">
          <a:xfrm>
            <a:off x="777875" y="1703388"/>
            <a:ext cx="584200" cy="17145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endParaRPr lang="id-ID" altLang="id-ID" sz="1400" b="1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93198" name="AutoShape 5"/>
          <p:cNvSpPr>
            <a:spLocks noChangeArrowheads="1"/>
          </p:cNvSpPr>
          <p:nvPr/>
        </p:nvSpPr>
        <p:spPr bwMode="auto">
          <a:xfrm>
            <a:off x="1682750" y="1903413"/>
            <a:ext cx="879475" cy="128587"/>
          </a:xfrm>
          <a:prstGeom prst="leftRightArrow">
            <a:avLst>
              <a:gd name="adj1" fmla="val 50000"/>
              <a:gd name="adj2" fmla="val 15993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199" name="AutoShape 9"/>
          <p:cNvSpPr>
            <a:spLocks noChangeArrowheads="1"/>
          </p:cNvSpPr>
          <p:nvPr/>
        </p:nvSpPr>
        <p:spPr bwMode="auto">
          <a:xfrm>
            <a:off x="1943100" y="1563688"/>
            <a:ext cx="714375" cy="188912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PPK</a:t>
            </a:r>
          </a:p>
        </p:txBody>
      </p:sp>
      <p:sp>
        <p:nvSpPr>
          <p:cNvPr id="93200" name="AutoShape 21"/>
          <p:cNvSpPr>
            <a:spLocks noChangeArrowheads="1"/>
          </p:cNvSpPr>
          <p:nvPr/>
        </p:nvSpPr>
        <p:spPr bwMode="auto">
          <a:xfrm>
            <a:off x="714375" y="3251200"/>
            <a:ext cx="260350" cy="171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201" name="AutoShape 13"/>
          <p:cNvSpPr>
            <a:spLocks noChangeArrowheads="1"/>
          </p:cNvSpPr>
          <p:nvPr/>
        </p:nvSpPr>
        <p:spPr bwMode="auto">
          <a:xfrm>
            <a:off x="1724025" y="2465388"/>
            <a:ext cx="815975" cy="857250"/>
          </a:xfrm>
          <a:prstGeom prst="wedgeRoundRectCallout">
            <a:avLst>
              <a:gd name="adj1" fmla="val -12241"/>
              <a:gd name="adj2" fmla="val -98088"/>
              <a:gd name="adj3" fmla="val 16667"/>
            </a:avLst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7279" tIns="43640" rIns="87279" bIns="4364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id-ID" sz="1000" b="1">
                <a:latin typeface="Arial Narrow" panose="020B0606020202030204" pitchFamily="34" charset="0"/>
              </a:rPr>
              <a:t> SpekTek</a:t>
            </a:r>
          </a:p>
          <a:p>
            <a:pPr eaLnBrk="1" hangingPunct="1">
              <a:buFontTx/>
              <a:buChar char="-"/>
            </a:pPr>
            <a:r>
              <a:rPr lang="en-US" altLang="id-ID" sz="1000" b="1">
                <a:latin typeface="Arial Narrow" panose="020B0606020202030204" pitchFamily="34" charset="0"/>
              </a:rPr>
              <a:t> HPS</a:t>
            </a:r>
          </a:p>
          <a:p>
            <a:pPr eaLnBrk="1" hangingPunct="1">
              <a:buFontTx/>
              <a:buChar char="-"/>
            </a:pPr>
            <a:r>
              <a:rPr lang="en-US" altLang="id-ID" sz="1000" b="1">
                <a:latin typeface="Arial Narrow" panose="020B0606020202030204" pitchFamily="34" charset="0"/>
              </a:rPr>
              <a:t> Ranc. Kontrak</a:t>
            </a:r>
          </a:p>
        </p:txBody>
      </p:sp>
      <p:sp>
        <p:nvSpPr>
          <p:cNvPr id="93202" name="AutoShape 9"/>
          <p:cNvSpPr>
            <a:spLocks noChangeArrowheads="1"/>
          </p:cNvSpPr>
          <p:nvPr/>
        </p:nvSpPr>
        <p:spPr bwMode="auto">
          <a:xfrm>
            <a:off x="3498850" y="1538288"/>
            <a:ext cx="712788" cy="17145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ULP/PP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2884488" y="2465388"/>
            <a:ext cx="1627187" cy="1189037"/>
          </a:xfrm>
          <a:prstGeom prst="wedgeRoundRectCallout">
            <a:avLst>
              <a:gd name="adj1" fmla="val -8030"/>
              <a:gd name="adj2" fmla="val -87310"/>
              <a:gd name="adj3" fmla="val 16667"/>
            </a:avLst>
          </a:prstGeom>
          <a:noFill/>
          <a:ln w="12700">
            <a:solidFill>
              <a:schemeClr val="accent4"/>
            </a:solidFill>
            <a:miter lim="800000"/>
            <a:headEnd/>
            <a:tailEnd/>
          </a:ln>
        </p:spPr>
        <p:txBody>
          <a:bodyPr lIns="87279" tIns="43640" rIns="87279" bIns="43640"/>
          <a:lstStyle/>
          <a:p>
            <a:pPr eaLnBrk="1" hangingPunct="1">
              <a:buFontTx/>
              <a:buChar char="-"/>
              <a:defRPr/>
            </a:pP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Dok</a:t>
            </a: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Pengadaan</a:t>
            </a:r>
            <a:r>
              <a:rPr lang="en-US" altLang="id-ID" sz="1100" b="1" dirty="0">
                <a:latin typeface="Arial Narrow" pitchFamily="34" charset="0"/>
              </a:rPr>
              <a:t> (</a:t>
            </a:r>
            <a:r>
              <a:rPr lang="en-US" altLang="id-ID" sz="1100" b="1" dirty="0" err="1">
                <a:latin typeface="Arial Narrow" pitchFamily="34" charset="0"/>
              </a:rPr>
              <a:t>Dok</a:t>
            </a: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Kualifikasi</a:t>
            </a:r>
            <a:r>
              <a:rPr lang="en-US" altLang="id-ID" sz="1100" b="1" dirty="0">
                <a:latin typeface="Arial Narrow" pitchFamily="34" charset="0"/>
              </a:rPr>
              <a:t> &amp; </a:t>
            </a:r>
            <a:r>
              <a:rPr lang="en-US" altLang="id-ID" sz="1100" b="1" dirty="0" err="1">
                <a:latin typeface="Arial Narrow" pitchFamily="34" charset="0"/>
              </a:rPr>
              <a:t>Dok</a:t>
            </a: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Pemilihan</a:t>
            </a:r>
            <a:r>
              <a:rPr lang="en-US" altLang="id-ID" sz="1100" b="1" dirty="0">
                <a:latin typeface="Arial Narrow" pitchFamily="34" charset="0"/>
              </a:rPr>
              <a:t>)</a:t>
            </a:r>
          </a:p>
          <a:p>
            <a:pPr eaLnBrk="1" hangingPunct="1">
              <a:buFontTx/>
              <a:buChar char="-"/>
              <a:defRPr/>
            </a:pP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Pemilihan</a:t>
            </a: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Penyedia</a:t>
            </a:r>
            <a:r>
              <a:rPr lang="en-US" altLang="id-ID" sz="1100" b="1" dirty="0">
                <a:latin typeface="Arial Narrow" pitchFamily="34" charset="0"/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Sanggah</a:t>
            </a:r>
            <a:endParaRPr lang="en-US" altLang="id-ID" sz="1100" b="1" dirty="0">
              <a:latin typeface="Arial Narrow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Penetapan</a:t>
            </a:r>
            <a:r>
              <a:rPr lang="en-US" altLang="id-ID" sz="1100" b="1" dirty="0">
                <a:latin typeface="Arial Narrow" pitchFamily="34" charset="0"/>
              </a:rPr>
              <a:t> </a:t>
            </a:r>
            <a:r>
              <a:rPr lang="en-US" altLang="id-ID" sz="1100" b="1" dirty="0" err="1">
                <a:latin typeface="Arial Narrow" pitchFamily="34" charset="0"/>
              </a:rPr>
              <a:t>Penyedia</a:t>
            </a:r>
            <a:endParaRPr lang="en-US" altLang="id-ID" sz="1100" b="1" dirty="0">
              <a:latin typeface="Arial Narrow" pitchFamily="34" charset="0"/>
            </a:endParaRPr>
          </a:p>
        </p:txBody>
      </p:sp>
      <p:sp>
        <p:nvSpPr>
          <p:cNvPr id="93204" name="AutoShape 9"/>
          <p:cNvSpPr>
            <a:spLocks noChangeArrowheads="1"/>
          </p:cNvSpPr>
          <p:nvPr/>
        </p:nvSpPr>
        <p:spPr bwMode="auto">
          <a:xfrm>
            <a:off x="2582863" y="1125538"/>
            <a:ext cx="2193925" cy="268287"/>
          </a:xfrm>
          <a:prstGeom prst="flowChartAlternateProcess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Pemilihan Penyedia PBJ</a:t>
            </a:r>
          </a:p>
        </p:txBody>
      </p:sp>
      <p:sp>
        <p:nvSpPr>
          <p:cNvPr id="93205" name="AutoShape 9"/>
          <p:cNvSpPr>
            <a:spLocks noChangeArrowheads="1"/>
          </p:cNvSpPr>
          <p:nvPr/>
        </p:nvSpPr>
        <p:spPr bwMode="auto">
          <a:xfrm>
            <a:off x="5273675" y="1509713"/>
            <a:ext cx="1169988" cy="2286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PPK</a:t>
            </a:r>
          </a:p>
        </p:txBody>
      </p:sp>
      <p:sp>
        <p:nvSpPr>
          <p:cNvPr id="93206" name="AutoShape 9"/>
          <p:cNvSpPr>
            <a:spLocks noChangeArrowheads="1"/>
          </p:cNvSpPr>
          <p:nvPr/>
        </p:nvSpPr>
        <p:spPr bwMode="auto">
          <a:xfrm>
            <a:off x="4784725" y="1125538"/>
            <a:ext cx="2840038" cy="268287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Pelaksanaan Kontrak PBJ</a:t>
            </a:r>
          </a:p>
        </p:txBody>
      </p:sp>
      <p:sp>
        <p:nvSpPr>
          <p:cNvPr id="93207" name="AutoShape 4"/>
          <p:cNvSpPr>
            <a:spLocks noChangeArrowheads="1"/>
          </p:cNvSpPr>
          <p:nvPr/>
        </p:nvSpPr>
        <p:spPr bwMode="auto">
          <a:xfrm>
            <a:off x="6705600" y="1903413"/>
            <a:ext cx="906463" cy="128587"/>
          </a:xfrm>
          <a:prstGeom prst="leftRightArrow">
            <a:avLst>
              <a:gd name="adj1" fmla="val 50000"/>
              <a:gd name="adj2" fmla="val 15991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208" name="AutoShape 13"/>
          <p:cNvSpPr>
            <a:spLocks noChangeArrowheads="1"/>
          </p:cNvSpPr>
          <p:nvPr/>
        </p:nvSpPr>
        <p:spPr bwMode="auto">
          <a:xfrm>
            <a:off x="6780213" y="2357438"/>
            <a:ext cx="831850" cy="965200"/>
          </a:xfrm>
          <a:prstGeom prst="wedgeRoundRectCallout">
            <a:avLst>
              <a:gd name="adj1" fmla="val 1671"/>
              <a:gd name="adj2" fmla="val -84907"/>
              <a:gd name="adj3" fmla="val 16667"/>
            </a:avLst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7279" tIns="43640" rIns="87279" bIns="4364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Uji hasil Pelaks. Kontrak</a:t>
            </a:r>
          </a:p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Buat BAST</a:t>
            </a:r>
          </a:p>
        </p:txBody>
      </p:sp>
      <p:sp>
        <p:nvSpPr>
          <p:cNvPr id="93209" name="AutoShape 9"/>
          <p:cNvSpPr>
            <a:spLocks noChangeArrowheads="1"/>
          </p:cNvSpPr>
          <p:nvPr/>
        </p:nvSpPr>
        <p:spPr bwMode="auto">
          <a:xfrm>
            <a:off x="6356350" y="1500188"/>
            <a:ext cx="1168400" cy="2286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PPHP</a:t>
            </a:r>
          </a:p>
        </p:txBody>
      </p:sp>
      <p:sp>
        <p:nvSpPr>
          <p:cNvPr id="93210" name="AutoShape 4"/>
          <p:cNvSpPr>
            <a:spLocks noChangeArrowheads="1"/>
          </p:cNvSpPr>
          <p:nvPr/>
        </p:nvSpPr>
        <p:spPr bwMode="auto">
          <a:xfrm>
            <a:off x="7670800" y="1874838"/>
            <a:ext cx="1427163" cy="157162"/>
          </a:xfrm>
          <a:prstGeom prst="leftRightArrow">
            <a:avLst>
              <a:gd name="adj1" fmla="val 50000"/>
              <a:gd name="adj2" fmla="val 129991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665288" y="2017713"/>
            <a:ext cx="17462" cy="2255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7279" tIns="43640" rIns="87279" bIns="436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Berlin Sans FB" pitchFamily="34" charset="0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4799013" y="2017713"/>
            <a:ext cx="0" cy="223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7279" tIns="43640" rIns="87279" bIns="436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Berlin Sans FB" pitchFamily="34" charset="0"/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6688138" y="2032000"/>
            <a:ext cx="17462" cy="220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7279" tIns="43640" rIns="87279" bIns="436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Berlin Sans FB" pitchFamily="34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7667625" y="2017713"/>
            <a:ext cx="22225" cy="2219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7279" tIns="43640" rIns="87279" bIns="436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Berlin Sans FB" pitchFamily="34" charset="0"/>
            </a:endParaRPr>
          </a:p>
        </p:txBody>
      </p:sp>
      <p:sp>
        <p:nvSpPr>
          <p:cNvPr id="93215" name="AutoShape 9"/>
          <p:cNvSpPr>
            <a:spLocks noChangeArrowheads="1"/>
          </p:cNvSpPr>
          <p:nvPr/>
        </p:nvSpPr>
        <p:spPr bwMode="auto">
          <a:xfrm>
            <a:off x="7940675" y="1554163"/>
            <a:ext cx="715963" cy="17145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500" b="1">
                <a:latin typeface="Arial Narrow" panose="020B0606020202030204" pitchFamily="34" charset="0"/>
              </a:rPr>
              <a:t>PA/KPA</a:t>
            </a:r>
          </a:p>
        </p:txBody>
      </p:sp>
      <p:sp>
        <p:nvSpPr>
          <p:cNvPr id="43" name="AutoShape 42"/>
          <p:cNvSpPr>
            <a:spLocks noChangeArrowheads="1"/>
          </p:cNvSpPr>
          <p:nvPr/>
        </p:nvSpPr>
        <p:spPr bwMode="auto">
          <a:xfrm>
            <a:off x="1331913" y="4273550"/>
            <a:ext cx="631825" cy="385763"/>
          </a:xfrm>
          <a:prstGeom prst="flowChart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100" b="1" dirty="0">
                <a:latin typeface="Arial Narrow" pitchFamily="34" charset="0"/>
              </a:rPr>
              <a:t>Lap</a:t>
            </a:r>
            <a:r>
              <a:rPr lang="en-US" sz="1100" b="1" dirty="0" err="1">
                <a:latin typeface="Arial Narrow" pitchFamily="34" charset="0"/>
              </a:rPr>
              <a:t>oran</a:t>
            </a:r>
            <a:endParaRPr lang="id-ID" sz="1100" b="1" dirty="0">
              <a:latin typeface="Arial Narrow" pitchFamily="34" charset="0"/>
            </a:endParaRPr>
          </a:p>
        </p:txBody>
      </p:sp>
      <p:sp>
        <p:nvSpPr>
          <p:cNvPr id="50" name="AutoShape 44"/>
          <p:cNvSpPr>
            <a:spLocks noChangeArrowheads="1"/>
          </p:cNvSpPr>
          <p:nvPr/>
        </p:nvSpPr>
        <p:spPr bwMode="auto">
          <a:xfrm>
            <a:off x="4500563" y="4260850"/>
            <a:ext cx="631825" cy="385763"/>
          </a:xfrm>
          <a:prstGeom prst="flowChart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100" b="1" dirty="0">
                <a:latin typeface="Arial Narrow" pitchFamily="34" charset="0"/>
              </a:rPr>
              <a:t>Lap</a:t>
            </a:r>
            <a:r>
              <a:rPr lang="en-US" sz="1100" b="1" dirty="0" err="1">
                <a:latin typeface="Arial Narrow" pitchFamily="34" charset="0"/>
              </a:rPr>
              <a:t>oran</a:t>
            </a:r>
            <a:endParaRPr lang="id-ID" sz="1100" b="1" dirty="0">
              <a:latin typeface="Arial Narrow" pitchFamily="34" charset="0"/>
            </a:endParaRPr>
          </a:p>
        </p:txBody>
      </p:sp>
      <p:sp>
        <p:nvSpPr>
          <p:cNvPr id="51" name="AutoShape 45"/>
          <p:cNvSpPr>
            <a:spLocks noChangeArrowheads="1"/>
          </p:cNvSpPr>
          <p:nvPr/>
        </p:nvSpPr>
        <p:spPr bwMode="auto">
          <a:xfrm>
            <a:off x="6386513" y="4249738"/>
            <a:ext cx="633412" cy="385762"/>
          </a:xfrm>
          <a:prstGeom prst="flowChart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100" b="1" dirty="0">
                <a:latin typeface="Arial Narrow" pitchFamily="34" charset="0"/>
              </a:rPr>
              <a:t>Lap</a:t>
            </a:r>
            <a:r>
              <a:rPr lang="en-US" sz="1100" b="1" dirty="0" err="1">
                <a:latin typeface="Arial Narrow" pitchFamily="34" charset="0"/>
              </a:rPr>
              <a:t>oran</a:t>
            </a:r>
            <a:endParaRPr lang="id-ID" sz="1100" b="1" dirty="0">
              <a:latin typeface="Arial Narrow" pitchFamily="34" charset="0"/>
            </a:endParaRPr>
          </a:p>
        </p:txBody>
      </p:sp>
      <p:sp>
        <p:nvSpPr>
          <p:cNvPr id="52" name="AutoShape 42"/>
          <p:cNvSpPr>
            <a:spLocks noChangeArrowheads="1"/>
          </p:cNvSpPr>
          <p:nvPr/>
        </p:nvSpPr>
        <p:spPr bwMode="auto">
          <a:xfrm>
            <a:off x="7373938" y="4249738"/>
            <a:ext cx="633412" cy="385762"/>
          </a:xfrm>
          <a:prstGeom prst="flowChart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100" b="1" dirty="0">
                <a:latin typeface="Arial Narrow" pitchFamily="34" charset="0"/>
              </a:rPr>
              <a:t>Lap</a:t>
            </a:r>
            <a:r>
              <a:rPr lang="en-US" sz="1100" b="1" dirty="0" err="1">
                <a:latin typeface="Arial Narrow" pitchFamily="34" charset="0"/>
              </a:rPr>
              <a:t>oran</a:t>
            </a:r>
            <a:endParaRPr lang="id-ID" sz="1100" b="1" dirty="0">
              <a:latin typeface="Arial Narrow" pitchFamily="34" charset="0"/>
            </a:endParaRPr>
          </a:p>
        </p:txBody>
      </p:sp>
      <p:sp>
        <p:nvSpPr>
          <p:cNvPr id="93220" name="AutoShape 13"/>
          <p:cNvSpPr>
            <a:spLocks noChangeArrowheads="1"/>
          </p:cNvSpPr>
          <p:nvPr/>
        </p:nvSpPr>
        <p:spPr bwMode="auto">
          <a:xfrm>
            <a:off x="7885113" y="2519363"/>
            <a:ext cx="1150937" cy="830262"/>
          </a:xfrm>
          <a:prstGeom prst="wedgeRoundRectCallout">
            <a:avLst>
              <a:gd name="adj1" fmla="val -12931"/>
              <a:gd name="adj2" fmla="val -110486"/>
              <a:gd name="adj3" fmla="val 16667"/>
            </a:avLst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7279" tIns="43640" rIns="87279" bIns="4364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Memanfaatkan hasil</a:t>
            </a:r>
          </a:p>
          <a:p>
            <a:pPr eaLnBrk="1" hangingPunct="1"/>
            <a:r>
              <a:rPr lang="en-US" altLang="id-ID" sz="1100" b="1">
                <a:latin typeface="Arial Narrow" panose="020B0606020202030204" pitchFamily="34" charset="0"/>
              </a:rPr>
              <a:t>- Kelola Aset BMN/BMD</a:t>
            </a:r>
          </a:p>
        </p:txBody>
      </p:sp>
      <p:sp>
        <p:nvSpPr>
          <p:cNvPr id="54" name="AutoShape 42"/>
          <p:cNvSpPr>
            <a:spLocks noChangeArrowheads="1"/>
          </p:cNvSpPr>
          <p:nvPr/>
        </p:nvSpPr>
        <p:spPr bwMode="auto">
          <a:xfrm>
            <a:off x="531813" y="3468688"/>
            <a:ext cx="631825" cy="385762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Arial Narrow" pitchFamily="34" charset="0"/>
              </a:rPr>
              <a:t>RUP</a:t>
            </a:r>
            <a:endParaRPr lang="id-ID" sz="15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3222" name="AutoShape 9"/>
          <p:cNvSpPr>
            <a:spLocks noChangeArrowheads="1"/>
          </p:cNvSpPr>
          <p:nvPr/>
        </p:nvSpPr>
        <p:spPr bwMode="auto">
          <a:xfrm>
            <a:off x="7670800" y="1017588"/>
            <a:ext cx="1427163" cy="468312"/>
          </a:xfrm>
          <a:prstGeom prst="flowChartAlternateProcess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200" b="1">
                <a:latin typeface="Arial Narrow" panose="020B0606020202030204" pitchFamily="34" charset="0"/>
              </a:rPr>
              <a:t>Manajemen Informasi</a:t>
            </a:r>
          </a:p>
          <a:p>
            <a:pPr algn="ctr" eaLnBrk="1" hangingPunct="1"/>
            <a:r>
              <a:rPr lang="en-US" altLang="id-ID" sz="1200" b="1">
                <a:latin typeface="Arial Narrow" panose="020B0606020202030204" pitchFamily="34" charset="0"/>
              </a:rPr>
              <a:t> Aset</a:t>
            </a:r>
          </a:p>
        </p:txBody>
      </p:sp>
      <p:sp>
        <p:nvSpPr>
          <p:cNvPr id="57" name="AutoShape 42"/>
          <p:cNvSpPr>
            <a:spLocks noChangeArrowheads="1"/>
          </p:cNvSpPr>
          <p:nvPr/>
        </p:nvSpPr>
        <p:spPr bwMode="auto">
          <a:xfrm>
            <a:off x="3379788" y="3919538"/>
            <a:ext cx="723900" cy="668337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Dok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Hasil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Pelelangan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Seleksi</a:t>
            </a:r>
            <a:endParaRPr lang="id-ID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8" name="AutoShape 42"/>
          <p:cNvSpPr>
            <a:spLocks noChangeArrowheads="1"/>
          </p:cNvSpPr>
          <p:nvPr/>
        </p:nvSpPr>
        <p:spPr bwMode="auto">
          <a:xfrm>
            <a:off x="8489950" y="4237038"/>
            <a:ext cx="633413" cy="385762"/>
          </a:xfrm>
          <a:prstGeom prst="flowChart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100" b="1" dirty="0">
                <a:latin typeface="Arial Narrow" pitchFamily="34" charset="0"/>
              </a:rPr>
              <a:t>Lap</a:t>
            </a:r>
            <a:r>
              <a:rPr lang="en-US" sz="1100" b="1" dirty="0" err="1">
                <a:latin typeface="Arial Narrow" pitchFamily="34" charset="0"/>
              </a:rPr>
              <a:t>oran</a:t>
            </a:r>
            <a:endParaRPr lang="id-ID" sz="1100" b="1" dirty="0">
              <a:latin typeface="Arial Narrow" pitchFamily="34" charset="0"/>
            </a:endParaRPr>
          </a:p>
        </p:txBody>
      </p:sp>
      <p:sp>
        <p:nvSpPr>
          <p:cNvPr id="59" name="AutoShape 42"/>
          <p:cNvSpPr>
            <a:spLocks noChangeArrowheads="1"/>
          </p:cNvSpPr>
          <p:nvPr/>
        </p:nvSpPr>
        <p:spPr bwMode="auto">
          <a:xfrm>
            <a:off x="5410200" y="3648075"/>
            <a:ext cx="709613" cy="688975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Dok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Hasil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Pelaks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Kontrak</a:t>
            </a:r>
            <a:endParaRPr lang="id-ID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0" name="AutoShape 42"/>
          <p:cNvSpPr>
            <a:spLocks noChangeArrowheads="1"/>
          </p:cNvSpPr>
          <p:nvPr/>
        </p:nvSpPr>
        <p:spPr bwMode="auto">
          <a:xfrm>
            <a:off x="6891338" y="3568700"/>
            <a:ext cx="633412" cy="385763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Dok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. BAST</a:t>
            </a:r>
            <a:endParaRPr lang="id-ID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3227" name="AutoShape 21"/>
          <p:cNvSpPr>
            <a:spLocks noChangeArrowheads="1"/>
          </p:cNvSpPr>
          <p:nvPr/>
        </p:nvSpPr>
        <p:spPr bwMode="auto">
          <a:xfrm>
            <a:off x="107950" y="1492250"/>
            <a:ext cx="327025" cy="23971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endParaRPr lang="id-ID" altLang="id-ID" sz="1700">
              <a:latin typeface="Calibri" panose="020F0502020204030204" pitchFamily="34" charset="0"/>
            </a:endParaRPr>
          </a:p>
        </p:txBody>
      </p:sp>
      <p:sp>
        <p:nvSpPr>
          <p:cNvPr id="93228" name="AutoShape 21"/>
          <p:cNvSpPr>
            <a:spLocks noChangeArrowheads="1"/>
          </p:cNvSpPr>
          <p:nvPr/>
        </p:nvSpPr>
        <p:spPr bwMode="auto">
          <a:xfrm>
            <a:off x="3171825" y="1538288"/>
            <a:ext cx="327025" cy="241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endParaRPr lang="id-ID" altLang="id-ID" sz="1700">
              <a:latin typeface="Calibri" panose="020F0502020204030204" pitchFamily="34" charset="0"/>
            </a:endParaRPr>
          </a:p>
        </p:txBody>
      </p:sp>
      <p:sp>
        <p:nvSpPr>
          <p:cNvPr id="93229" name="AutoShape 21"/>
          <p:cNvSpPr>
            <a:spLocks noChangeArrowheads="1"/>
          </p:cNvSpPr>
          <p:nvPr/>
        </p:nvSpPr>
        <p:spPr bwMode="auto">
          <a:xfrm>
            <a:off x="5297488" y="1492250"/>
            <a:ext cx="327025" cy="23971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endParaRPr lang="id-ID" altLang="id-ID" sz="1700">
              <a:latin typeface="Calibri" panose="020F0502020204030204" pitchFamily="34" charset="0"/>
            </a:endParaRPr>
          </a:p>
        </p:txBody>
      </p:sp>
      <p:sp>
        <p:nvSpPr>
          <p:cNvPr id="93230" name="AutoShape 21"/>
          <p:cNvSpPr>
            <a:spLocks noChangeArrowheads="1"/>
          </p:cNvSpPr>
          <p:nvPr/>
        </p:nvSpPr>
        <p:spPr bwMode="auto">
          <a:xfrm>
            <a:off x="7199313" y="1500188"/>
            <a:ext cx="325437" cy="2413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endParaRPr lang="id-ID" altLang="id-ID" sz="1700">
              <a:latin typeface="Calibri" panose="020F0502020204030204" pitchFamily="34" charset="0"/>
            </a:endParaRPr>
          </a:p>
        </p:txBody>
      </p:sp>
      <p:sp>
        <p:nvSpPr>
          <p:cNvPr id="93231" name="AutoShape 21"/>
          <p:cNvSpPr>
            <a:spLocks noChangeArrowheads="1"/>
          </p:cNvSpPr>
          <p:nvPr/>
        </p:nvSpPr>
        <p:spPr bwMode="auto">
          <a:xfrm>
            <a:off x="8709025" y="1539875"/>
            <a:ext cx="327025" cy="23971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endParaRPr lang="id-ID" altLang="id-ID" sz="1700">
              <a:latin typeface="Calibri" panose="020F0502020204030204" pitchFamily="34" charset="0"/>
            </a:endParaRPr>
          </a:p>
        </p:txBody>
      </p:sp>
      <p:sp>
        <p:nvSpPr>
          <p:cNvPr id="93232" name="AutoShape 21"/>
          <p:cNvSpPr>
            <a:spLocks noChangeArrowheads="1"/>
          </p:cNvSpPr>
          <p:nvPr/>
        </p:nvSpPr>
        <p:spPr bwMode="auto">
          <a:xfrm>
            <a:off x="1979613" y="3357563"/>
            <a:ext cx="260350" cy="171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233" name="AutoShape 21"/>
          <p:cNvSpPr>
            <a:spLocks noChangeArrowheads="1"/>
          </p:cNvSpPr>
          <p:nvPr/>
        </p:nvSpPr>
        <p:spPr bwMode="auto">
          <a:xfrm>
            <a:off x="3578225" y="3695700"/>
            <a:ext cx="260350" cy="171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234" name="AutoShape 21"/>
          <p:cNvSpPr>
            <a:spLocks noChangeArrowheads="1"/>
          </p:cNvSpPr>
          <p:nvPr/>
        </p:nvSpPr>
        <p:spPr bwMode="auto">
          <a:xfrm>
            <a:off x="5562600" y="3414713"/>
            <a:ext cx="260350" cy="171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235" name="AutoShape 21"/>
          <p:cNvSpPr>
            <a:spLocks noChangeArrowheads="1"/>
          </p:cNvSpPr>
          <p:nvPr/>
        </p:nvSpPr>
        <p:spPr bwMode="auto">
          <a:xfrm>
            <a:off x="7069138" y="3362325"/>
            <a:ext cx="260350" cy="171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93236" name="AutoShape 21"/>
          <p:cNvSpPr>
            <a:spLocks noChangeArrowheads="1"/>
          </p:cNvSpPr>
          <p:nvPr/>
        </p:nvSpPr>
        <p:spPr bwMode="auto">
          <a:xfrm>
            <a:off x="8286750" y="3384550"/>
            <a:ext cx="260350" cy="1714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endParaRPr lang="id-ID" altLang="id-ID" b="1">
              <a:latin typeface="Arial Narrow" panose="020B0606020202030204" pitchFamily="34" charset="0"/>
            </a:endParaRPr>
          </a:p>
        </p:txBody>
      </p:sp>
      <p:sp>
        <p:nvSpPr>
          <p:cNvPr id="71" name="AutoShape 42"/>
          <p:cNvSpPr>
            <a:spLocks noChangeArrowheads="1"/>
          </p:cNvSpPr>
          <p:nvPr/>
        </p:nvSpPr>
        <p:spPr bwMode="auto">
          <a:xfrm>
            <a:off x="8101013" y="3597275"/>
            <a:ext cx="633412" cy="385763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Dok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. </a:t>
            </a: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Aset</a:t>
            </a:r>
            <a:endParaRPr lang="id-ID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2" name="Line 39"/>
          <p:cNvSpPr>
            <a:spLocks noChangeShapeType="1"/>
          </p:cNvSpPr>
          <p:nvPr/>
        </p:nvSpPr>
        <p:spPr bwMode="auto">
          <a:xfrm>
            <a:off x="9097963" y="2017713"/>
            <a:ext cx="11112" cy="2219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7279" tIns="43640" rIns="87279" bIns="436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Berlin Sans FB" pitchFamily="34" charset="0"/>
            </a:endParaRPr>
          </a:p>
        </p:txBody>
      </p:sp>
      <p:sp>
        <p:nvSpPr>
          <p:cNvPr id="93239" name="AutoShape 21"/>
          <p:cNvSpPr>
            <a:spLocks noChangeArrowheads="1"/>
          </p:cNvSpPr>
          <p:nvPr/>
        </p:nvSpPr>
        <p:spPr bwMode="auto">
          <a:xfrm>
            <a:off x="1773238" y="1552575"/>
            <a:ext cx="327025" cy="239713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7279" tIns="43640" rIns="87279" bIns="436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/>
            <a:endParaRPr lang="id-ID" altLang="id-ID" sz="1700">
              <a:latin typeface="Calibri" panose="020F0502020204030204" pitchFamily="34" charset="0"/>
            </a:endParaRPr>
          </a:p>
        </p:txBody>
      </p:sp>
      <p:sp>
        <p:nvSpPr>
          <p:cNvPr id="74" name="Line 35"/>
          <p:cNvSpPr>
            <a:spLocks noChangeShapeType="1"/>
          </p:cNvSpPr>
          <p:nvPr/>
        </p:nvSpPr>
        <p:spPr bwMode="auto">
          <a:xfrm flipH="1">
            <a:off x="2582863" y="2016125"/>
            <a:ext cx="3175" cy="225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7279" tIns="43640" rIns="87279" bIns="436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>
              <a:latin typeface="Berlin Sans FB" pitchFamily="34" charset="0"/>
            </a:endParaRPr>
          </a:p>
        </p:txBody>
      </p:sp>
      <p:sp>
        <p:nvSpPr>
          <p:cNvPr id="75" name="AutoShape 42"/>
          <p:cNvSpPr>
            <a:spLocks noChangeArrowheads="1"/>
          </p:cNvSpPr>
          <p:nvPr/>
        </p:nvSpPr>
        <p:spPr bwMode="auto">
          <a:xfrm>
            <a:off x="2252663" y="4273550"/>
            <a:ext cx="631825" cy="385763"/>
          </a:xfrm>
          <a:prstGeom prst="flowChartDocumen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100" b="1" dirty="0">
                <a:latin typeface="Arial Narrow" pitchFamily="34" charset="0"/>
              </a:rPr>
              <a:t>Lap</a:t>
            </a:r>
            <a:r>
              <a:rPr lang="en-US" sz="1100" b="1" dirty="0" err="1">
                <a:latin typeface="Arial Narrow" pitchFamily="34" charset="0"/>
              </a:rPr>
              <a:t>oran</a:t>
            </a:r>
            <a:endParaRPr lang="id-ID" sz="1100" b="1" dirty="0">
              <a:latin typeface="Arial Narrow" pitchFamily="34" charset="0"/>
            </a:endParaRPr>
          </a:p>
        </p:txBody>
      </p:sp>
      <p:sp>
        <p:nvSpPr>
          <p:cNvPr id="56" name="AutoShape 42"/>
          <p:cNvSpPr>
            <a:spLocks noChangeArrowheads="1"/>
          </p:cNvSpPr>
          <p:nvPr/>
        </p:nvSpPr>
        <p:spPr bwMode="auto">
          <a:xfrm>
            <a:off x="1835150" y="3600450"/>
            <a:ext cx="633413" cy="385763"/>
          </a:xfrm>
          <a:prstGeom prst="flowChartDocumen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lIns="87279" tIns="43640" rIns="87279" bIns="4364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bg1"/>
                </a:solidFill>
                <a:latin typeface="Arial Narrow" pitchFamily="34" charset="0"/>
              </a:rPr>
              <a:t>Renlak</a:t>
            </a: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Arial Narrow" pitchFamily="34" charset="0"/>
              </a:rPr>
              <a:t>PBJ</a:t>
            </a:r>
            <a:endParaRPr lang="id-ID" sz="1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>
            <a:grpSpLocks/>
          </p:cNvGrpSpPr>
          <p:nvPr/>
        </p:nvGrpSpPr>
        <p:grpSpPr bwMode="auto">
          <a:xfrm flipH="1" flipV="1">
            <a:off x="3013075" y="1651000"/>
            <a:ext cx="962025" cy="641350"/>
            <a:chOff x="1985980" y="2906793"/>
            <a:chExt cx="999502" cy="854537"/>
          </a:xfrm>
        </p:grpSpPr>
        <p:sp>
          <p:nvSpPr>
            <p:cNvPr id="29" name="Shape 147"/>
            <p:cNvSpPr/>
            <p:nvPr/>
          </p:nvSpPr>
          <p:spPr>
            <a:xfrm rot="16200000">
              <a:off x="2485982" y="2974165"/>
              <a:ext cx="566871" cy="432128"/>
            </a:xfrm>
            <a:custGeom>
              <a:avLst/>
              <a:gdLst>
                <a:gd name="connsiteX0" fmla="*/ 21491 w 21512"/>
                <a:gd name="connsiteY0" fmla="*/ 18617 h 18617"/>
                <a:gd name="connsiteX1" fmla="*/ 21491 w 21512"/>
                <a:gd name="connsiteY1" fmla="*/ 8998 h 18617"/>
                <a:gd name="connsiteX2" fmla="*/ 20624 w 21512"/>
                <a:gd name="connsiteY2" fmla="*/ 2969 h 18617"/>
                <a:gd name="connsiteX3" fmla="*/ 17238 w 21512"/>
                <a:gd name="connsiteY3" fmla="*/ 40 h 18617"/>
                <a:gd name="connsiteX4" fmla="*/ 0 w 21512"/>
                <a:gd name="connsiteY4" fmla="*/ 40 h 18617"/>
                <a:gd name="connsiteX0" fmla="*/ 71254 w 71275"/>
                <a:gd name="connsiteY0" fmla="*/ 18749 h 18749"/>
                <a:gd name="connsiteX1" fmla="*/ 71254 w 71275"/>
                <a:gd name="connsiteY1" fmla="*/ 9130 h 18749"/>
                <a:gd name="connsiteX2" fmla="*/ 70387 w 71275"/>
                <a:gd name="connsiteY2" fmla="*/ 3101 h 18749"/>
                <a:gd name="connsiteX3" fmla="*/ 67001 w 71275"/>
                <a:gd name="connsiteY3" fmla="*/ 172 h 18749"/>
                <a:gd name="connsiteX4" fmla="*/ 0 w 71275"/>
                <a:gd name="connsiteY4" fmla="*/ 0 h 18749"/>
                <a:gd name="connsiteX0" fmla="*/ 11522 w 11543"/>
                <a:gd name="connsiteY0" fmla="*/ 18618 h 18618"/>
                <a:gd name="connsiteX1" fmla="*/ 11522 w 11543"/>
                <a:gd name="connsiteY1" fmla="*/ 8999 h 18618"/>
                <a:gd name="connsiteX2" fmla="*/ 10655 w 11543"/>
                <a:gd name="connsiteY2" fmla="*/ 2970 h 18618"/>
                <a:gd name="connsiteX3" fmla="*/ 7269 w 11543"/>
                <a:gd name="connsiteY3" fmla="*/ 41 h 18618"/>
                <a:gd name="connsiteX4" fmla="*/ 0 w 11543"/>
                <a:gd name="connsiteY4" fmla="*/ 41 h 18618"/>
                <a:gd name="connsiteX0" fmla="*/ 15199 w 15220"/>
                <a:gd name="connsiteY0" fmla="*/ 18618 h 18618"/>
                <a:gd name="connsiteX1" fmla="*/ 15199 w 15220"/>
                <a:gd name="connsiteY1" fmla="*/ 8999 h 18618"/>
                <a:gd name="connsiteX2" fmla="*/ 14332 w 15220"/>
                <a:gd name="connsiteY2" fmla="*/ 2970 h 18618"/>
                <a:gd name="connsiteX3" fmla="*/ 10946 w 15220"/>
                <a:gd name="connsiteY3" fmla="*/ 41 h 18618"/>
                <a:gd name="connsiteX4" fmla="*/ 0 w 15220"/>
                <a:gd name="connsiteY4" fmla="*/ 41 h 18618"/>
                <a:gd name="connsiteX0" fmla="*/ 15199 w 15220"/>
                <a:gd name="connsiteY0" fmla="*/ 16065 h 16065"/>
                <a:gd name="connsiteX1" fmla="*/ 15199 w 15220"/>
                <a:gd name="connsiteY1" fmla="*/ 8999 h 16065"/>
                <a:gd name="connsiteX2" fmla="*/ 14332 w 15220"/>
                <a:gd name="connsiteY2" fmla="*/ 2970 h 16065"/>
                <a:gd name="connsiteX3" fmla="*/ 10946 w 15220"/>
                <a:gd name="connsiteY3" fmla="*/ 41 h 16065"/>
                <a:gd name="connsiteX4" fmla="*/ 0 w 15220"/>
                <a:gd name="connsiteY4" fmla="*/ 41 h 16065"/>
                <a:gd name="connsiteX0" fmla="*/ 34728 w 34749"/>
                <a:gd name="connsiteY0" fmla="*/ 16194 h 16194"/>
                <a:gd name="connsiteX1" fmla="*/ 34728 w 34749"/>
                <a:gd name="connsiteY1" fmla="*/ 9128 h 16194"/>
                <a:gd name="connsiteX2" fmla="*/ 33861 w 34749"/>
                <a:gd name="connsiteY2" fmla="*/ 3099 h 16194"/>
                <a:gd name="connsiteX3" fmla="*/ 30475 w 34749"/>
                <a:gd name="connsiteY3" fmla="*/ 170 h 16194"/>
                <a:gd name="connsiteX4" fmla="*/ 0 w 34749"/>
                <a:gd name="connsiteY4" fmla="*/ 0 h 16194"/>
                <a:gd name="connsiteX0" fmla="*/ 34728 w 34749"/>
                <a:gd name="connsiteY0" fmla="*/ 16065 h 16065"/>
                <a:gd name="connsiteX1" fmla="*/ 34728 w 34749"/>
                <a:gd name="connsiteY1" fmla="*/ 8999 h 16065"/>
                <a:gd name="connsiteX2" fmla="*/ 33861 w 34749"/>
                <a:gd name="connsiteY2" fmla="*/ 2970 h 16065"/>
                <a:gd name="connsiteX3" fmla="*/ 30475 w 34749"/>
                <a:gd name="connsiteY3" fmla="*/ 41 h 16065"/>
                <a:gd name="connsiteX4" fmla="*/ 0 w 34749"/>
                <a:gd name="connsiteY4" fmla="*/ 382 h 16065"/>
                <a:gd name="connsiteX0" fmla="*/ 34401 w 34422"/>
                <a:gd name="connsiteY0" fmla="*/ 16065 h 16065"/>
                <a:gd name="connsiteX1" fmla="*/ 34401 w 34422"/>
                <a:gd name="connsiteY1" fmla="*/ 8999 h 16065"/>
                <a:gd name="connsiteX2" fmla="*/ 33534 w 34422"/>
                <a:gd name="connsiteY2" fmla="*/ 2970 h 16065"/>
                <a:gd name="connsiteX3" fmla="*/ 30148 w 34422"/>
                <a:gd name="connsiteY3" fmla="*/ 41 h 16065"/>
                <a:gd name="connsiteX4" fmla="*/ 0 w 34422"/>
                <a:gd name="connsiteY4" fmla="*/ 42 h 16065"/>
                <a:gd name="connsiteX0" fmla="*/ 34401 w 34422"/>
                <a:gd name="connsiteY0" fmla="*/ 23043 h 23043"/>
                <a:gd name="connsiteX1" fmla="*/ 34401 w 34422"/>
                <a:gd name="connsiteY1" fmla="*/ 8999 h 23043"/>
                <a:gd name="connsiteX2" fmla="*/ 33534 w 34422"/>
                <a:gd name="connsiteY2" fmla="*/ 2970 h 23043"/>
                <a:gd name="connsiteX3" fmla="*/ 30148 w 34422"/>
                <a:gd name="connsiteY3" fmla="*/ 41 h 23043"/>
                <a:gd name="connsiteX4" fmla="*/ 0 w 34422"/>
                <a:gd name="connsiteY4" fmla="*/ 42 h 23043"/>
                <a:gd name="connsiteX0" fmla="*/ 47182 w 47203"/>
                <a:gd name="connsiteY0" fmla="*/ 23043 h 23043"/>
                <a:gd name="connsiteX1" fmla="*/ 47182 w 47203"/>
                <a:gd name="connsiteY1" fmla="*/ 8999 h 23043"/>
                <a:gd name="connsiteX2" fmla="*/ 46315 w 47203"/>
                <a:gd name="connsiteY2" fmla="*/ 2970 h 23043"/>
                <a:gd name="connsiteX3" fmla="*/ 42929 w 47203"/>
                <a:gd name="connsiteY3" fmla="*/ 41 h 23043"/>
                <a:gd name="connsiteX4" fmla="*/ 0 w 47203"/>
                <a:gd name="connsiteY4" fmla="*/ 42 h 23043"/>
                <a:gd name="connsiteX0" fmla="*/ 39338 w 39359"/>
                <a:gd name="connsiteY0" fmla="*/ 23043 h 23043"/>
                <a:gd name="connsiteX1" fmla="*/ 39338 w 39359"/>
                <a:gd name="connsiteY1" fmla="*/ 8999 h 23043"/>
                <a:gd name="connsiteX2" fmla="*/ 38471 w 39359"/>
                <a:gd name="connsiteY2" fmla="*/ 2970 h 23043"/>
                <a:gd name="connsiteX3" fmla="*/ 35085 w 39359"/>
                <a:gd name="connsiteY3" fmla="*/ 41 h 23043"/>
                <a:gd name="connsiteX4" fmla="*/ 0 w 39359"/>
                <a:gd name="connsiteY4" fmla="*/ 42 h 23043"/>
                <a:gd name="connsiteX0" fmla="*/ 14579 w 14600"/>
                <a:gd name="connsiteY0" fmla="*/ 23171 h 23171"/>
                <a:gd name="connsiteX1" fmla="*/ 14579 w 14600"/>
                <a:gd name="connsiteY1" fmla="*/ 9127 h 23171"/>
                <a:gd name="connsiteX2" fmla="*/ 13712 w 14600"/>
                <a:gd name="connsiteY2" fmla="*/ 3098 h 23171"/>
                <a:gd name="connsiteX3" fmla="*/ 10326 w 14600"/>
                <a:gd name="connsiteY3" fmla="*/ 169 h 23171"/>
                <a:gd name="connsiteX4" fmla="*/ 0 w 14600"/>
                <a:gd name="connsiteY4" fmla="*/ 0 h 2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0" h="23171" extrusionOk="0">
                  <a:moveTo>
                    <a:pt x="14579" y="23171"/>
                  </a:moveTo>
                  <a:lnTo>
                    <a:pt x="14579" y="9127"/>
                  </a:lnTo>
                  <a:cubicBezTo>
                    <a:pt x="14688" y="6953"/>
                    <a:pt x="14375" y="4779"/>
                    <a:pt x="13712" y="3098"/>
                  </a:cubicBezTo>
                  <a:cubicBezTo>
                    <a:pt x="12885" y="997"/>
                    <a:pt x="11616" y="-100"/>
                    <a:pt x="10326" y="169"/>
                  </a:cubicBezTo>
                  <a:lnTo>
                    <a:pt x="0" y="0"/>
                  </a:lnTo>
                </a:path>
              </a:pathLst>
            </a:custGeom>
            <a:ln w="6350" cmpd="sng">
              <a:solidFill>
                <a:schemeClr val="tx2"/>
              </a:solidFill>
              <a:prstDash val="dash"/>
              <a:miter lim="400000"/>
            </a:ln>
          </p:spPr>
          <p:txBody>
            <a:bodyPr lIns="50800" tIns="50800" rIns="50800" bIns="508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2700">
                <a:solidFill>
                  <a:prstClr val="black"/>
                </a:solidFill>
                <a:latin typeface="Source Sans Pro Light" panose="020B0403030403020204" pitchFamily="34" charset="0"/>
                <a:ea typeface="+mn-ea"/>
              </a:endParaRPr>
            </a:p>
          </p:txBody>
        </p:sp>
        <p:sp>
          <p:nvSpPr>
            <p:cNvPr id="30" name="Shape 147"/>
            <p:cNvSpPr/>
            <p:nvPr/>
          </p:nvSpPr>
          <p:spPr>
            <a:xfrm rot="10800000" flipH="1">
              <a:off x="1987629" y="3469434"/>
              <a:ext cx="567374" cy="245362"/>
            </a:xfrm>
            <a:custGeom>
              <a:avLst/>
              <a:gdLst>
                <a:gd name="connsiteX0" fmla="*/ 21491 w 21512"/>
                <a:gd name="connsiteY0" fmla="*/ 18617 h 18617"/>
                <a:gd name="connsiteX1" fmla="*/ 21491 w 21512"/>
                <a:gd name="connsiteY1" fmla="*/ 8998 h 18617"/>
                <a:gd name="connsiteX2" fmla="*/ 20624 w 21512"/>
                <a:gd name="connsiteY2" fmla="*/ 2969 h 18617"/>
                <a:gd name="connsiteX3" fmla="*/ 17238 w 21512"/>
                <a:gd name="connsiteY3" fmla="*/ 40 h 18617"/>
                <a:gd name="connsiteX4" fmla="*/ 0 w 21512"/>
                <a:gd name="connsiteY4" fmla="*/ 40 h 18617"/>
                <a:gd name="connsiteX0" fmla="*/ 71254 w 71275"/>
                <a:gd name="connsiteY0" fmla="*/ 18749 h 18749"/>
                <a:gd name="connsiteX1" fmla="*/ 71254 w 71275"/>
                <a:gd name="connsiteY1" fmla="*/ 9130 h 18749"/>
                <a:gd name="connsiteX2" fmla="*/ 70387 w 71275"/>
                <a:gd name="connsiteY2" fmla="*/ 3101 h 18749"/>
                <a:gd name="connsiteX3" fmla="*/ 67001 w 71275"/>
                <a:gd name="connsiteY3" fmla="*/ 172 h 18749"/>
                <a:gd name="connsiteX4" fmla="*/ 0 w 71275"/>
                <a:gd name="connsiteY4" fmla="*/ 0 h 18749"/>
                <a:gd name="connsiteX0" fmla="*/ 11522 w 11543"/>
                <a:gd name="connsiteY0" fmla="*/ 18618 h 18618"/>
                <a:gd name="connsiteX1" fmla="*/ 11522 w 11543"/>
                <a:gd name="connsiteY1" fmla="*/ 8999 h 18618"/>
                <a:gd name="connsiteX2" fmla="*/ 10655 w 11543"/>
                <a:gd name="connsiteY2" fmla="*/ 2970 h 18618"/>
                <a:gd name="connsiteX3" fmla="*/ 7269 w 11543"/>
                <a:gd name="connsiteY3" fmla="*/ 41 h 18618"/>
                <a:gd name="connsiteX4" fmla="*/ 0 w 11543"/>
                <a:gd name="connsiteY4" fmla="*/ 41 h 18618"/>
                <a:gd name="connsiteX0" fmla="*/ 15199 w 15220"/>
                <a:gd name="connsiteY0" fmla="*/ 18618 h 18618"/>
                <a:gd name="connsiteX1" fmla="*/ 15199 w 15220"/>
                <a:gd name="connsiteY1" fmla="*/ 8999 h 18618"/>
                <a:gd name="connsiteX2" fmla="*/ 14332 w 15220"/>
                <a:gd name="connsiteY2" fmla="*/ 2970 h 18618"/>
                <a:gd name="connsiteX3" fmla="*/ 10946 w 15220"/>
                <a:gd name="connsiteY3" fmla="*/ 41 h 18618"/>
                <a:gd name="connsiteX4" fmla="*/ 0 w 15220"/>
                <a:gd name="connsiteY4" fmla="*/ 41 h 18618"/>
                <a:gd name="connsiteX0" fmla="*/ 15199 w 15220"/>
                <a:gd name="connsiteY0" fmla="*/ 16065 h 16065"/>
                <a:gd name="connsiteX1" fmla="*/ 15199 w 15220"/>
                <a:gd name="connsiteY1" fmla="*/ 8999 h 16065"/>
                <a:gd name="connsiteX2" fmla="*/ 14332 w 15220"/>
                <a:gd name="connsiteY2" fmla="*/ 2970 h 16065"/>
                <a:gd name="connsiteX3" fmla="*/ 10946 w 15220"/>
                <a:gd name="connsiteY3" fmla="*/ 41 h 16065"/>
                <a:gd name="connsiteX4" fmla="*/ 0 w 15220"/>
                <a:gd name="connsiteY4" fmla="*/ 41 h 16065"/>
                <a:gd name="connsiteX0" fmla="*/ 34728 w 34749"/>
                <a:gd name="connsiteY0" fmla="*/ 16194 h 16194"/>
                <a:gd name="connsiteX1" fmla="*/ 34728 w 34749"/>
                <a:gd name="connsiteY1" fmla="*/ 9128 h 16194"/>
                <a:gd name="connsiteX2" fmla="*/ 33861 w 34749"/>
                <a:gd name="connsiteY2" fmla="*/ 3099 h 16194"/>
                <a:gd name="connsiteX3" fmla="*/ 30475 w 34749"/>
                <a:gd name="connsiteY3" fmla="*/ 170 h 16194"/>
                <a:gd name="connsiteX4" fmla="*/ 0 w 34749"/>
                <a:gd name="connsiteY4" fmla="*/ 0 h 16194"/>
                <a:gd name="connsiteX0" fmla="*/ 34728 w 34749"/>
                <a:gd name="connsiteY0" fmla="*/ 16065 h 16065"/>
                <a:gd name="connsiteX1" fmla="*/ 34728 w 34749"/>
                <a:gd name="connsiteY1" fmla="*/ 8999 h 16065"/>
                <a:gd name="connsiteX2" fmla="*/ 33861 w 34749"/>
                <a:gd name="connsiteY2" fmla="*/ 2970 h 16065"/>
                <a:gd name="connsiteX3" fmla="*/ 30475 w 34749"/>
                <a:gd name="connsiteY3" fmla="*/ 41 h 16065"/>
                <a:gd name="connsiteX4" fmla="*/ 0 w 34749"/>
                <a:gd name="connsiteY4" fmla="*/ 382 h 16065"/>
                <a:gd name="connsiteX0" fmla="*/ 34401 w 34422"/>
                <a:gd name="connsiteY0" fmla="*/ 16065 h 16065"/>
                <a:gd name="connsiteX1" fmla="*/ 34401 w 34422"/>
                <a:gd name="connsiteY1" fmla="*/ 8999 h 16065"/>
                <a:gd name="connsiteX2" fmla="*/ 33534 w 34422"/>
                <a:gd name="connsiteY2" fmla="*/ 2970 h 16065"/>
                <a:gd name="connsiteX3" fmla="*/ 30148 w 34422"/>
                <a:gd name="connsiteY3" fmla="*/ 41 h 16065"/>
                <a:gd name="connsiteX4" fmla="*/ 0 w 34422"/>
                <a:gd name="connsiteY4" fmla="*/ 42 h 16065"/>
                <a:gd name="connsiteX0" fmla="*/ 34401 w 34422"/>
                <a:gd name="connsiteY0" fmla="*/ 23043 h 23043"/>
                <a:gd name="connsiteX1" fmla="*/ 34401 w 34422"/>
                <a:gd name="connsiteY1" fmla="*/ 8999 h 23043"/>
                <a:gd name="connsiteX2" fmla="*/ 33534 w 34422"/>
                <a:gd name="connsiteY2" fmla="*/ 2970 h 23043"/>
                <a:gd name="connsiteX3" fmla="*/ 30148 w 34422"/>
                <a:gd name="connsiteY3" fmla="*/ 41 h 23043"/>
                <a:gd name="connsiteX4" fmla="*/ 0 w 34422"/>
                <a:gd name="connsiteY4" fmla="*/ 42 h 23043"/>
                <a:gd name="connsiteX0" fmla="*/ 47182 w 47203"/>
                <a:gd name="connsiteY0" fmla="*/ 23043 h 23043"/>
                <a:gd name="connsiteX1" fmla="*/ 47182 w 47203"/>
                <a:gd name="connsiteY1" fmla="*/ 8999 h 23043"/>
                <a:gd name="connsiteX2" fmla="*/ 46315 w 47203"/>
                <a:gd name="connsiteY2" fmla="*/ 2970 h 23043"/>
                <a:gd name="connsiteX3" fmla="*/ 42929 w 47203"/>
                <a:gd name="connsiteY3" fmla="*/ 41 h 23043"/>
                <a:gd name="connsiteX4" fmla="*/ 0 w 47203"/>
                <a:gd name="connsiteY4" fmla="*/ 42 h 23043"/>
                <a:gd name="connsiteX0" fmla="*/ 39338 w 39359"/>
                <a:gd name="connsiteY0" fmla="*/ 23043 h 23043"/>
                <a:gd name="connsiteX1" fmla="*/ 39338 w 39359"/>
                <a:gd name="connsiteY1" fmla="*/ 8999 h 23043"/>
                <a:gd name="connsiteX2" fmla="*/ 38471 w 39359"/>
                <a:gd name="connsiteY2" fmla="*/ 2970 h 23043"/>
                <a:gd name="connsiteX3" fmla="*/ 35085 w 39359"/>
                <a:gd name="connsiteY3" fmla="*/ 41 h 23043"/>
                <a:gd name="connsiteX4" fmla="*/ 0 w 39359"/>
                <a:gd name="connsiteY4" fmla="*/ 42 h 23043"/>
                <a:gd name="connsiteX0" fmla="*/ 14579 w 14600"/>
                <a:gd name="connsiteY0" fmla="*/ 23171 h 23171"/>
                <a:gd name="connsiteX1" fmla="*/ 14579 w 14600"/>
                <a:gd name="connsiteY1" fmla="*/ 9127 h 23171"/>
                <a:gd name="connsiteX2" fmla="*/ 13712 w 14600"/>
                <a:gd name="connsiteY2" fmla="*/ 3098 h 23171"/>
                <a:gd name="connsiteX3" fmla="*/ 10326 w 14600"/>
                <a:gd name="connsiteY3" fmla="*/ 169 h 23171"/>
                <a:gd name="connsiteX4" fmla="*/ 0 w 14600"/>
                <a:gd name="connsiteY4" fmla="*/ 0 h 23171"/>
                <a:gd name="connsiteX0" fmla="*/ 14579 w 14600"/>
                <a:gd name="connsiteY0" fmla="*/ 13129 h 13129"/>
                <a:gd name="connsiteX1" fmla="*/ 14579 w 14600"/>
                <a:gd name="connsiteY1" fmla="*/ 9127 h 13129"/>
                <a:gd name="connsiteX2" fmla="*/ 13712 w 14600"/>
                <a:gd name="connsiteY2" fmla="*/ 3098 h 13129"/>
                <a:gd name="connsiteX3" fmla="*/ 10326 w 14600"/>
                <a:gd name="connsiteY3" fmla="*/ 169 h 13129"/>
                <a:gd name="connsiteX4" fmla="*/ 0 w 14600"/>
                <a:gd name="connsiteY4" fmla="*/ 0 h 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0" h="13129" extrusionOk="0">
                  <a:moveTo>
                    <a:pt x="14579" y="13129"/>
                  </a:moveTo>
                  <a:lnTo>
                    <a:pt x="14579" y="9127"/>
                  </a:lnTo>
                  <a:cubicBezTo>
                    <a:pt x="14688" y="6953"/>
                    <a:pt x="14375" y="4779"/>
                    <a:pt x="13712" y="3098"/>
                  </a:cubicBezTo>
                  <a:cubicBezTo>
                    <a:pt x="12885" y="997"/>
                    <a:pt x="11616" y="-100"/>
                    <a:pt x="10326" y="169"/>
                  </a:cubicBezTo>
                  <a:lnTo>
                    <a:pt x="0" y="0"/>
                  </a:lnTo>
                </a:path>
              </a:pathLst>
            </a:custGeom>
            <a:ln w="6350" cmpd="sng">
              <a:solidFill>
                <a:schemeClr val="tx2"/>
              </a:solidFill>
              <a:prstDash val="dash"/>
              <a:miter lim="400000"/>
            </a:ln>
          </p:spPr>
          <p:txBody>
            <a:bodyPr lIns="50800" tIns="50800" rIns="50800" bIns="508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2700">
                <a:solidFill>
                  <a:prstClr val="black"/>
                </a:solidFill>
                <a:latin typeface="Source Sans Pro Light" panose="020B0403030403020204" pitchFamily="34" charset="0"/>
                <a:ea typeface="+mn-ea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985980" y="3666146"/>
              <a:ext cx="95662" cy="95184"/>
            </a:xfrm>
            <a:prstGeom prst="ellipse">
              <a:avLst/>
            </a:prstGeom>
            <a:solidFill>
              <a:schemeClr val="bg1"/>
            </a:solidFill>
            <a:ln w="6350" cmpd="sng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>
                <a:solidFill>
                  <a:prstClr val="black"/>
                </a:solidFill>
                <a:latin typeface="Source Sans Pro Light" panose="020B0403030403020204" pitchFamily="34" charset="0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051050" y="71438"/>
            <a:ext cx="7121525" cy="6286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d-ID" sz="2800" b="1" dirty="0" smtClean="0">
                <a:solidFill>
                  <a:prstClr val="black"/>
                </a:solidFill>
              </a:rPr>
              <a:t>CARA PENENTUAN TINGKAT KEMATANGAN ORGANISASI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006600"/>
            <a:ext cx="2954338" cy="20272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354138" y="1897063"/>
            <a:ext cx="2341562" cy="2259012"/>
            <a:chOff x="5814064" y="2222232"/>
            <a:chExt cx="1434962" cy="1384435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5814064" y="2222232"/>
              <a:ext cx="1057494" cy="1384435"/>
            </a:xfrm>
            <a:custGeom>
              <a:avLst/>
              <a:gdLst>
                <a:gd name="T0" fmla="*/ 296 w 296"/>
                <a:gd name="T1" fmla="*/ 366 h 387"/>
                <a:gd name="T2" fmla="*/ 296 w 296"/>
                <a:gd name="T3" fmla="*/ 22 h 387"/>
                <a:gd name="T4" fmla="*/ 274 w 296"/>
                <a:gd name="T5" fmla="*/ 0 h 387"/>
                <a:gd name="T6" fmla="*/ 21 w 296"/>
                <a:gd name="T7" fmla="*/ 0 h 387"/>
                <a:gd name="T8" fmla="*/ 0 w 296"/>
                <a:gd name="T9" fmla="*/ 22 h 387"/>
                <a:gd name="T10" fmla="*/ 0 w 296"/>
                <a:gd name="T11" fmla="*/ 366 h 387"/>
                <a:gd name="T12" fmla="*/ 21 w 296"/>
                <a:gd name="T13" fmla="*/ 387 h 387"/>
                <a:gd name="T14" fmla="*/ 274 w 296"/>
                <a:gd name="T15" fmla="*/ 387 h 387"/>
                <a:gd name="T16" fmla="*/ 296 w 296"/>
                <a:gd name="T17" fmla="*/ 366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387">
                  <a:moveTo>
                    <a:pt x="296" y="366"/>
                  </a:moveTo>
                  <a:cubicBezTo>
                    <a:pt x="296" y="22"/>
                    <a:pt x="296" y="22"/>
                    <a:pt x="296" y="22"/>
                  </a:cubicBezTo>
                  <a:cubicBezTo>
                    <a:pt x="296" y="10"/>
                    <a:pt x="286" y="0"/>
                    <a:pt x="27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78"/>
                    <a:pt x="9" y="387"/>
                    <a:pt x="21" y="387"/>
                  </a:cubicBezTo>
                  <a:cubicBezTo>
                    <a:pt x="274" y="387"/>
                    <a:pt x="274" y="387"/>
                    <a:pt x="274" y="387"/>
                  </a:cubicBezTo>
                  <a:cubicBezTo>
                    <a:pt x="286" y="387"/>
                    <a:pt x="296" y="378"/>
                    <a:pt x="296" y="366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6355944" y="2390543"/>
              <a:ext cx="414437" cy="1054623"/>
            </a:xfrm>
            <a:custGeom>
              <a:avLst/>
              <a:gdLst>
                <a:gd name="T0" fmla="*/ 122 w 123"/>
                <a:gd name="T1" fmla="*/ 246 h 313"/>
                <a:gd name="T2" fmla="*/ 123 w 123"/>
                <a:gd name="T3" fmla="*/ 248 h 313"/>
                <a:gd name="T4" fmla="*/ 123 w 123"/>
                <a:gd name="T5" fmla="*/ 0 h 313"/>
                <a:gd name="T6" fmla="*/ 0 w 123"/>
                <a:gd name="T7" fmla="*/ 0 h 313"/>
                <a:gd name="T8" fmla="*/ 0 w 123"/>
                <a:gd name="T9" fmla="*/ 313 h 313"/>
                <a:gd name="T10" fmla="*/ 56 w 123"/>
                <a:gd name="T11" fmla="*/ 313 h 313"/>
                <a:gd name="T12" fmla="*/ 122 w 123"/>
                <a:gd name="T13" fmla="*/ 246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313">
                  <a:moveTo>
                    <a:pt x="122" y="246"/>
                  </a:moveTo>
                  <a:lnTo>
                    <a:pt x="123" y="248"/>
                  </a:lnTo>
                  <a:lnTo>
                    <a:pt x="123" y="0"/>
                  </a:lnTo>
                  <a:lnTo>
                    <a:pt x="0" y="0"/>
                  </a:lnTo>
                  <a:lnTo>
                    <a:pt x="0" y="313"/>
                  </a:lnTo>
                  <a:lnTo>
                    <a:pt x="56" y="313"/>
                  </a:lnTo>
                  <a:lnTo>
                    <a:pt x="122" y="246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4" name="Rectangle 34"/>
            <p:cNvSpPr>
              <a:spLocks noChangeArrowheads="1"/>
            </p:cNvSpPr>
            <p:nvPr/>
          </p:nvSpPr>
          <p:spPr bwMode="auto">
            <a:xfrm>
              <a:off x="5942481" y="2390543"/>
              <a:ext cx="413463" cy="105462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5" name="Freeform 35"/>
            <p:cNvSpPr>
              <a:spLocks noEditPoints="1"/>
            </p:cNvSpPr>
            <p:nvPr/>
          </p:nvSpPr>
          <p:spPr bwMode="auto">
            <a:xfrm>
              <a:off x="6005716" y="2525776"/>
              <a:ext cx="158576" cy="784157"/>
            </a:xfrm>
            <a:custGeom>
              <a:avLst/>
              <a:gdLst>
                <a:gd name="T0" fmla="*/ 12 w 44"/>
                <a:gd name="T1" fmla="*/ 0 h 220"/>
                <a:gd name="T2" fmla="*/ 0 w 44"/>
                <a:gd name="T3" fmla="*/ 32 h 220"/>
                <a:gd name="T4" fmla="*/ 32 w 44"/>
                <a:gd name="T5" fmla="*/ 44 h 220"/>
                <a:gd name="T6" fmla="*/ 44 w 44"/>
                <a:gd name="T7" fmla="*/ 12 h 220"/>
                <a:gd name="T8" fmla="*/ 37 w 44"/>
                <a:gd name="T9" fmla="*/ 32 h 220"/>
                <a:gd name="T10" fmla="*/ 12 w 44"/>
                <a:gd name="T11" fmla="*/ 37 h 220"/>
                <a:gd name="T12" fmla="*/ 8 w 44"/>
                <a:gd name="T13" fmla="*/ 12 h 220"/>
                <a:gd name="T14" fmla="*/ 32 w 44"/>
                <a:gd name="T15" fmla="*/ 7 h 220"/>
                <a:gd name="T16" fmla="*/ 37 w 44"/>
                <a:gd name="T17" fmla="*/ 32 h 220"/>
                <a:gd name="T18" fmla="*/ 12 w 44"/>
                <a:gd name="T19" fmla="*/ 59 h 220"/>
                <a:gd name="T20" fmla="*/ 0 w 44"/>
                <a:gd name="T21" fmla="*/ 91 h 220"/>
                <a:gd name="T22" fmla="*/ 32 w 44"/>
                <a:gd name="T23" fmla="*/ 103 h 220"/>
                <a:gd name="T24" fmla="*/ 44 w 44"/>
                <a:gd name="T25" fmla="*/ 71 h 220"/>
                <a:gd name="T26" fmla="*/ 37 w 44"/>
                <a:gd name="T27" fmla="*/ 91 h 220"/>
                <a:gd name="T28" fmla="*/ 12 w 44"/>
                <a:gd name="T29" fmla="*/ 95 h 220"/>
                <a:gd name="T30" fmla="*/ 8 w 44"/>
                <a:gd name="T31" fmla="*/ 71 h 220"/>
                <a:gd name="T32" fmla="*/ 32 w 44"/>
                <a:gd name="T33" fmla="*/ 66 h 220"/>
                <a:gd name="T34" fmla="*/ 37 w 44"/>
                <a:gd name="T35" fmla="*/ 91 h 220"/>
                <a:gd name="T36" fmla="*/ 12 w 44"/>
                <a:gd name="T37" fmla="*/ 117 h 220"/>
                <a:gd name="T38" fmla="*/ 0 w 44"/>
                <a:gd name="T39" fmla="*/ 149 h 220"/>
                <a:gd name="T40" fmla="*/ 32 w 44"/>
                <a:gd name="T41" fmla="*/ 161 h 220"/>
                <a:gd name="T42" fmla="*/ 44 w 44"/>
                <a:gd name="T43" fmla="*/ 129 h 220"/>
                <a:gd name="T44" fmla="*/ 37 w 44"/>
                <a:gd name="T45" fmla="*/ 149 h 220"/>
                <a:gd name="T46" fmla="*/ 12 w 44"/>
                <a:gd name="T47" fmla="*/ 154 h 220"/>
                <a:gd name="T48" fmla="*/ 8 w 44"/>
                <a:gd name="T49" fmla="*/ 129 h 220"/>
                <a:gd name="T50" fmla="*/ 32 w 44"/>
                <a:gd name="T51" fmla="*/ 125 h 220"/>
                <a:gd name="T52" fmla="*/ 37 w 44"/>
                <a:gd name="T53" fmla="*/ 149 h 220"/>
                <a:gd name="T54" fmla="*/ 12 w 44"/>
                <a:gd name="T55" fmla="*/ 176 h 220"/>
                <a:gd name="T56" fmla="*/ 0 w 44"/>
                <a:gd name="T57" fmla="*/ 208 h 220"/>
                <a:gd name="T58" fmla="*/ 32 w 44"/>
                <a:gd name="T59" fmla="*/ 220 h 220"/>
                <a:gd name="T60" fmla="*/ 44 w 44"/>
                <a:gd name="T61" fmla="*/ 188 h 220"/>
                <a:gd name="T62" fmla="*/ 37 w 44"/>
                <a:gd name="T63" fmla="*/ 208 h 220"/>
                <a:gd name="T64" fmla="*/ 12 w 44"/>
                <a:gd name="T65" fmla="*/ 213 h 220"/>
                <a:gd name="T66" fmla="*/ 8 w 44"/>
                <a:gd name="T67" fmla="*/ 188 h 220"/>
                <a:gd name="T68" fmla="*/ 32 w 44"/>
                <a:gd name="T69" fmla="*/ 183 h 220"/>
                <a:gd name="T70" fmla="*/ 37 w 44"/>
                <a:gd name="T71" fmla="*/ 2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220">
                  <a:moveTo>
                    <a:pt x="3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4"/>
                    <a:pt x="1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9" y="44"/>
                    <a:pt x="44" y="39"/>
                    <a:pt x="44" y="3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5"/>
                    <a:pt x="39" y="0"/>
                    <a:pt x="32" y="0"/>
                  </a:cubicBezTo>
                  <a:close/>
                  <a:moveTo>
                    <a:pt x="37" y="32"/>
                  </a:moveTo>
                  <a:cubicBezTo>
                    <a:pt x="37" y="35"/>
                    <a:pt x="35" y="37"/>
                    <a:pt x="3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0" y="37"/>
                    <a:pt x="8" y="35"/>
                    <a:pt x="8" y="3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7"/>
                    <a:pt x="1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5" y="7"/>
                    <a:pt x="37" y="9"/>
                    <a:pt x="37" y="12"/>
                  </a:cubicBezTo>
                  <a:lnTo>
                    <a:pt x="37" y="32"/>
                  </a:lnTo>
                  <a:close/>
                  <a:moveTo>
                    <a:pt x="32" y="59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6" y="59"/>
                    <a:pt x="0" y="64"/>
                    <a:pt x="0" y="7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7"/>
                    <a:pt x="6" y="103"/>
                    <a:pt x="1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9" y="103"/>
                    <a:pt x="44" y="97"/>
                    <a:pt x="44" y="9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4" y="64"/>
                    <a:pt x="39" y="59"/>
                    <a:pt x="32" y="59"/>
                  </a:cubicBezTo>
                  <a:close/>
                  <a:moveTo>
                    <a:pt x="37" y="91"/>
                  </a:moveTo>
                  <a:cubicBezTo>
                    <a:pt x="37" y="93"/>
                    <a:pt x="35" y="95"/>
                    <a:pt x="32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0" y="95"/>
                    <a:pt x="8" y="93"/>
                    <a:pt x="8" y="9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68"/>
                    <a:pt x="10" y="66"/>
                    <a:pt x="1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5" y="66"/>
                    <a:pt x="37" y="68"/>
                    <a:pt x="37" y="71"/>
                  </a:cubicBezTo>
                  <a:lnTo>
                    <a:pt x="37" y="91"/>
                  </a:lnTo>
                  <a:close/>
                  <a:moveTo>
                    <a:pt x="32" y="117"/>
                  </a:moveTo>
                  <a:cubicBezTo>
                    <a:pt x="12" y="117"/>
                    <a:pt x="12" y="117"/>
                    <a:pt x="12" y="117"/>
                  </a:cubicBezTo>
                  <a:cubicBezTo>
                    <a:pt x="6" y="117"/>
                    <a:pt x="0" y="123"/>
                    <a:pt x="0" y="12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56"/>
                    <a:pt x="6" y="161"/>
                    <a:pt x="12" y="161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9" y="161"/>
                    <a:pt x="44" y="156"/>
                    <a:pt x="44" y="14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4" y="123"/>
                    <a:pt x="39" y="117"/>
                    <a:pt x="32" y="117"/>
                  </a:cubicBezTo>
                  <a:close/>
                  <a:moveTo>
                    <a:pt x="37" y="149"/>
                  </a:moveTo>
                  <a:cubicBezTo>
                    <a:pt x="37" y="152"/>
                    <a:pt x="35" y="154"/>
                    <a:pt x="32" y="154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0" y="154"/>
                    <a:pt x="8" y="152"/>
                    <a:pt x="8" y="1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7"/>
                    <a:pt x="10" y="125"/>
                    <a:pt x="12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5" y="125"/>
                    <a:pt x="37" y="127"/>
                    <a:pt x="37" y="129"/>
                  </a:cubicBezTo>
                  <a:lnTo>
                    <a:pt x="37" y="149"/>
                  </a:lnTo>
                  <a:close/>
                  <a:moveTo>
                    <a:pt x="32" y="176"/>
                  </a:moveTo>
                  <a:cubicBezTo>
                    <a:pt x="12" y="176"/>
                    <a:pt x="12" y="176"/>
                    <a:pt x="12" y="176"/>
                  </a:cubicBezTo>
                  <a:cubicBezTo>
                    <a:pt x="6" y="176"/>
                    <a:pt x="0" y="181"/>
                    <a:pt x="0" y="18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15"/>
                    <a:pt x="6" y="220"/>
                    <a:pt x="12" y="220"/>
                  </a:cubicBezTo>
                  <a:cubicBezTo>
                    <a:pt x="32" y="220"/>
                    <a:pt x="32" y="220"/>
                    <a:pt x="32" y="220"/>
                  </a:cubicBezTo>
                  <a:cubicBezTo>
                    <a:pt x="39" y="220"/>
                    <a:pt x="44" y="215"/>
                    <a:pt x="44" y="20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81"/>
                    <a:pt x="39" y="176"/>
                    <a:pt x="32" y="176"/>
                  </a:cubicBezTo>
                  <a:close/>
                  <a:moveTo>
                    <a:pt x="37" y="208"/>
                  </a:moveTo>
                  <a:cubicBezTo>
                    <a:pt x="37" y="211"/>
                    <a:pt x="35" y="213"/>
                    <a:pt x="32" y="213"/>
                  </a:cubicBezTo>
                  <a:cubicBezTo>
                    <a:pt x="12" y="213"/>
                    <a:pt x="12" y="213"/>
                    <a:pt x="12" y="213"/>
                  </a:cubicBezTo>
                  <a:cubicBezTo>
                    <a:pt x="10" y="213"/>
                    <a:pt x="8" y="211"/>
                    <a:pt x="8" y="208"/>
                  </a:cubicBezTo>
                  <a:cubicBezTo>
                    <a:pt x="8" y="188"/>
                    <a:pt x="8" y="188"/>
                    <a:pt x="8" y="188"/>
                  </a:cubicBezTo>
                  <a:cubicBezTo>
                    <a:pt x="8" y="185"/>
                    <a:pt x="10" y="183"/>
                    <a:pt x="1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5" y="183"/>
                    <a:pt x="37" y="185"/>
                    <a:pt x="37" y="188"/>
                  </a:cubicBezTo>
                  <a:lnTo>
                    <a:pt x="37" y="20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6" name="Freeform 36"/>
            <p:cNvSpPr>
              <a:spLocks noEditPoints="1"/>
            </p:cNvSpPr>
            <p:nvPr/>
          </p:nvSpPr>
          <p:spPr bwMode="auto">
            <a:xfrm>
              <a:off x="6224609" y="2663928"/>
              <a:ext cx="455297" cy="639194"/>
            </a:xfrm>
            <a:custGeom>
              <a:avLst/>
              <a:gdLst>
                <a:gd name="T0" fmla="*/ 135 w 135"/>
                <a:gd name="T1" fmla="*/ 0 h 190"/>
                <a:gd name="T2" fmla="*/ 135 w 135"/>
                <a:gd name="T3" fmla="*/ 3 h 190"/>
                <a:gd name="T4" fmla="*/ 0 w 135"/>
                <a:gd name="T5" fmla="*/ 3 h 190"/>
                <a:gd name="T6" fmla="*/ 0 w 135"/>
                <a:gd name="T7" fmla="*/ 0 h 190"/>
                <a:gd name="T8" fmla="*/ 135 w 135"/>
                <a:gd name="T9" fmla="*/ 0 h 190"/>
                <a:gd name="T10" fmla="*/ 0 w 135"/>
                <a:gd name="T11" fmla="*/ 66 h 190"/>
                <a:gd name="T12" fmla="*/ 135 w 135"/>
                <a:gd name="T13" fmla="*/ 66 h 190"/>
                <a:gd name="T14" fmla="*/ 135 w 135"/>
                <a:gd name="T15" fmla="*/ 62 h 190"/>
                <a:gd name="T16" fmla="*/ 0 w 135"/>
                <a:gd name="T17" fmla="*/ 62 h 190"/>
                <a:gd name="T18" fmla="*/ 0 w 135"/>
                <a:gd name="T19" fmla="*/ 66 h 190"/>
                <a:gd name="T20" fmla="*/ 0 w 135"/>
                <a:gd name="T21" fmla="*/ 127 h 190"/>
                <a:gd name="T22" fmla="*/ 135 w 135"/>
                <a:gd name="T23" fmla="*/ 127 h 190"/>
                <a:gd name="T24" fmla="*/ 135 w 135"/>
                <a:gd name="T25" fmla="*/ 124 h 190"/>
                <a:gd name="T26" fmla="*/ 0 w 135"/>
                <a:gd name="T27" fmla="*/ 124 h 190"/>
                <a:gd name="T28" fmla="*/ 0 w 135"/>
                <a:gd name="T29" fmla="*/ 127 h 190"/>
                <a:gd name="T30" fmla="*/ 0 w 135"/>
                <a:gd name="T31" fmla="*/ 190 h 190"/>
                <a:gd name="T32" fmla="*/ 135 w 135"/>
                <a:gd name="T33" fmla="*/ 190 h 190"/>
                <a:gd name="T34" fmla="*/ 135 w 135"/>
                <a:gd name="T35" fmla="*/ 186 h 190"/>
                <a:gd name="T36" fmla="*/ 0 w 135"/>
                <a:gd name="T37" fmla="*/ 186 h 190"/>
                <a:gd name="T38" fmla="*/ 0 w 135"/>
                <a:gd name="T3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90">
                  <a:moveTo>
                    <a:pt x="135" y="0"/>
                  </a:moveTo>
                  <a:lnTo>
                    <a:pt x="135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5" y="0"/>
                  </a:lnTo>
                  <a:close/>
                  <a:moveTo>
                    <a:pt x="0" y="66"/>
                  </a:moveTo>
                  <a:lnTo>
                    <a:pt x="135" y="66"/>
                  </a:lnTo>
                  <a:lnTo>
                    <a:pt x="135" y="62"/>
                  </a:lnTo>
                  <a:lnTo>
                    <a:pt x="0" y="62"/>
                  </a:lnTo>
                  <a:lnTo>
                    <a:pt x="0" y="66"/>
                  </a:lnTo>
                  <a:close/>
                  <a:moveTo>
                    <a:pt x="0" y="127"/>
                  </a:moveTo>
                  <a:lnTo>
                    <a:pt x="135" y="127"/>
                  </a:lnTo>
                  <a:lnTo>
                    <a:pt x="135" y="124"/>
                  </a:lnTo>
                  <a:lnTo>
                    <a:pt x="0" y="124"/>
                  </a:lnTo>
                  <a:lnTo>
                    <a:pt x="0" y="127"/>
                  </a:lnTo>
                  <a:close/>
                  <a:moveTo>
                    <a:pt x="0" y="190"/>
                  </a:moveTo>
                  <a:lnTo>
                    <a:pt x="135" y="190"/>
                  </a:lnTo>
                  <a:lnTo>
                    <a:pt x="135" y="186"/>
                  </a:lnTo>
                  <a:lnTo>
                    <a:pt x="0" y="186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7" name="Freeform 37"/>
            <p:cNvSpPr>
              <a:spLocks/>
            </p:cNvSpPr>
            <p:nvPr/>
          </p:nvSpPr>
          <p:spPr bwMode="auto">
            <a:xfrm>
              <a:off x="6544678" y="3219453"/>
              <a:ext cx="222784" cy="225713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0 h 67"/>
                <a:gd name="T4" fmla="*/ 0 w 66"/>
                <a:gd name="T5" fmla="*/ 67 h 67"/>
                <a:gd name="T6" fmla="*/ 66 w 66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Freeform 40"/>
            <p:cNvSpPr>
              <a:spLocks/>
            </p:cNvSpPr>
            <p:nvPr/>
          </p:nvSpPr>
          <p:spPr bwMode="auto">
            <a:xfrm>
              <a:off x="6443501" y="3189294"/>
              <a:ext cx="43779" cy="80750"/>
            </a:xfrm>
            <a:custGeom>
              <a:avLst/>
              <a:gdLst>
                <a:gd name="T0" fmla="*/ 4 w 13"/>
                <a:gd name="T1" fmla="*/ 0 h 24"/>
                <a:gd name="T2" fmla="*/ 0 w 13"/>
                <a:gd name="T3" fmla="*/ 24 h 24"/>
                <a:gd name="T4" fmla="*/ 13 w 13"/>
                <a:gd name="T5" fmla="*/ 10 h 24"/>
                <a:gd name="T6" fmla="*/ 4 w 13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4">
                  <a:moveTo>
                    <a:pt x="4" y="0"/>
                  </a:moveTo>
                  <a:lnTo>
                    <a:pt x="0" y="24"/>
                  </a:lnTo>
                  <a:lnTo>
                    <a:pt x="13" y="1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6945495" y="2457674"/>
              <a:ext cx="243214" cy="229604"/>
            </a:xfrm>
            <a:custGeom>
              <a:avLst/>
              <a:gdLst>
                <a:gd name="T0" fmla="*/ 72 w 72"/>
                <a:gd name="T1" fmla="*/ 19 h 68"/>
                <a:gd name="T2" fmla="*/ 54 w 72"/>
                <a:gd name="T3" fmla="*/ 0 h 68"/>
                <a:gd name="T4" fmla="*/ 46 w 72"/>
                <a:gd name="T5" fmla="*/ 0 h 68"/>
                <a:gd name="T6" fmla="*/ 0 w 72"/>
                <a:gd name="T7" fmla="*/ 46 h 68"/>
                <a:gd name="T8" fmla="*/ 22 w 72"/>
                <a:gd name="T9" fmla="*/ 68 h 68"/>
                <a:gd name="T10" fmla="*/ 72 w 72"/>
                <a:gd name="T11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68">
                  <a:moveTo>
                    <a:pt x="72" y="19"/>
                  </a:moveTo>
                  <a:lnTo>
                    <a:pt x="54" y="0"/>
                  </a:lnTo>
                  <a:lnTo>
                    <a:pt x="46" y="0"/>
                  </a:lnTo>
                  <a:lnTo>
                    <a:pt x="0" y="46"/>
                  </a:lnTo>
                  <a:lnTo>
                    <a:pt x="22" y="68"/>
                  </a:lnTo>
                  <a:lnTo>
                    <a:pt x="72" y="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7020405" y="2521885"/>
              <a:ext cx="228621" cy="242252"/>
            </a:xfrm>
            <a:custGeom>
              <a:avLst/>
              <a:gdLst>
                <a:gd name="T0" fmla="*/ 23 w 68"/>
                <a:gd name="T1" fmla="*/ 72 h 72"/>
                <a:gd name="T2" fmla="*/ 68 w 68"/>
                <a:gd name="T3" fmla="*/ 26 h 72"/>
                <a:gd name="T4" fmla="*/ 68 w 68"/>
                <a:gd name="T5" fmla="*/ 18 h 72"/>
                <a:gd name="T6" fmla="*/ 50 w 68"/>
                <a:gd name="T7" fmla="*/ 0 h 72"/>
                <a:gd name="T8" fmla="*/ 0 w 68"/>
                <a:gd name="T9" fmla="*/ 49 h 72"/>
                <a:gd name="T10" fmla="*/ 23 w 68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2">
                  <a:moveTo>
                    <a:pt x="23" y="72"/>
                  </a:moveTo>
                  <a:lnTo>
                    <a:pt x="68" y="26"/>
                  </a:lnTo>
                  <a:lnTo>
                    <a:pt x="68" y="18"/>
                  </a:lnTo>
                  <a:lnTo>
                    <a:pt x="50" y="0"/>
                  </a:lnTo>
                  <a:lnTo>
                    <a:pt x="0" y="49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6" name="Freeform 46"/>
            <p:cNvSpPr>
              <a:spLocks/>
            </p:cNvSpPr>
            <p:nvPr/>
          </p:nvSpPr>
          <p:spPr bwMode="auto">
            <a:xfrm>
              <a:off x="6926038" y="2613337"/>
              <a:ext cx="94367" cy="97290"/>
            </a:xfrm>
            <a:custGeom>
              <a:avLst/>
              <a:gdLst>
                <a:gd name="T0" fmla="*/ 28 w 28"/>
                <a:gd name="T1" fmla="*/ 22 h 29"/>
                <a:gd name="T2" fmla="*/ 6 w 28"/>
                <a:gd name="T3" fmla="*/ 0 h 29"/>
                <a:gd name="T4" fmla="*/ 0 w 28"/>
                <a:gd name="T5" fmla="*/ 7 h 29"/>
                <a:gd name="T6" fmla="*/ 22 w 28"/>
                <a:gd name="T7" fmla="*/ 29 h 29"/>
                <a:gd name="T8" fmla="*/ 28 w 28"/>
                <a:gd name="T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2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22" y="29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7" name="Freeform 47"/>
            <p:cNvSpPr>
              <a:spLocks/>
            </p:cNvSpPr>
            <p:nvPr/>
          </p:nvSpPr>
          <p:spPr bwMode="auto">
            <a:xfrm>
              <a:off x="6999975" y="2687278"/>
              <a:ext cx="97286" cy="97290"/>
            </a:xfrm>
            <a:custGeom>
              <a:avLst/>
              <a:gdLst>
                <a:gd name="T0" fmla="*/ 0 w 29"/>
                <a:gd name="T1" fmla="*/ 7 h 29"/>
                <a:gd name="T2" fmla="*/ 22 w 29"/>
                <a:gd name="T3" fmla="*/ 29 h 29"/>
                <a:gd name="T4" fmla="*/ 29 w 29"/>
                <a:gd name="T5" fmla="*/ 23 h 29"/>
                <a:gd name="T6" fmla="*/ 6 w 29"/>
                <a:gd name="T7" fmla="*/ 0 h 29"/>
                <a:gd name="T8" fmla="*/ 0 w 29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0" y="7"/>
                  </a:moveTo>
                  <a:lnTo>
                    <a:pt x="22" y="29"/>
                  </a:lnTo>
                  <a:lnTo>
                    <a:pt x="29" y="23"/>
                  </a:lnTo>
                  <a:lnTo>
                    <a:pt x="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9" name="Freeform 39"/>
            <p:cNvSpPr>
              <a:spLocks/>
            </p:cNvSpPr>
            <p:nvPr/>
          </p:nvSpPr>
          <p:spPr bwMode="auto">
            <a:xfrm>
              <a:off x="6487280" y="3145513"/>
              <a:ext cx="151766" cy="107019"/>
            </a:xfrm>
            <a:custGeom>
              <a:avLst/>
              <a:gdLst>
                <a:gd name="T0" fmla="*/ 35 w 42"/>
                <a:gd name="T1" fmla="*/ 7 h 30"/>
                <a:gd name="T2" fmla="*/ 18 w 42"/>
                <a:gd name="T3" fmla="*/ 3 h 30"/>
                <a:gd name="T4" fmla="*/ 0 w 42"/>
                <a:gd name="T5" fmla="*/ 21 h 30"/>
                <a:gd name="T6" fmla="*/ 9 w 42"/>
                <a:gd name="T7" fmla="*/ 30 h 30"/>
                <a:gd name="T8" fmla="*/ 39 w 42"/>
                <a:gd name="T9" fmla="*/ 24 h 30"/>
                <a:gd name="T10" fmla="*/ 35 w 42"/>
                <a:gd name="T1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0">
                  <a:moveTo>
                    <a:pt x="35" y="7"/>
                  </a:moveTo>
                  <a:cubicBezTo>
                    <a:pt x="29" y="1"/>
                    <a:pt x="22" y="0"/>
                    <a:pt x="18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2" y="20"/>
                    <a:pt x="41" y="13"/>
                    <a:pt x="35" y="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6443501" y="3222372"/>
              <a:ext cx="77828" cy="47672"/>
            </a:xfrm>
            <a:custGeom>
              <a:avLst/>
              <a:gdLst>
                <a:gd name="T0" fmla="*/ 13 w 23"/>
                <a:gd name="T1" fmla="*/ 0 h 14"/>
                <a:gd name="T2" fmla="*/ 0 w 23"/>
                <a:gd name="T3" fmla="*/ 14 h 14"/>
                <a:gd name="T4" fmla="*/ 23 w 23"/>
                <a:gd name="T5" fmla="*/ 9 h 14"/>
                <a:gd name="T6" fmla="*/ 13 w 2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13" y="0"/>
                  </a:moveTo>
                  <a:lnTo>
                    <a:pt x="0" y="14"/>
                  </a:lnTo>
                  <a:lnTo>
                    <a:pt x="23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6477552" y="2636687"/>
              <a:ext cx="522423" cy="522446"/>
            </a:xfrm>
            <a:custGeom>
              <a:avLst/>
              <a:gdLst>
                <a:gd name="T0" fmla="*/ 125 w 146"/>
                <a:gd name="T1" fmla="*/ 0 h 146"/>
                <a:gd name="T2" fmla="*/ 0 w 146"/>
                <a:gd name="T3" fmla="*/ 126 h 146"/>
                <a:gd name="T4" fmla="*/ 17 w 146"/>
                <a:gd name="T5" fmla="*/ 129 h 146"/>
                <a:gd name="T6" fmla="*/ 21 w 146"/>
                <a:gd name="T7" fmla="*/ 146 h 146"/>
                <a:gd name="T8" fmla="*/ 146 w 146"/>
                <a:gd name="T9" fmla="*/ 21 h 146"/>
                <a:gd name="T10" fmla="*/ 125 w 146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6">
                  <a:moveTo>
                    <a:pt x="125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4" y="122"/>
                    <a:pt x="11" y="123"/>
                    <a:pt x="17" y="129"/>
                  </a:cubicBezTo>
                  <a:cubicBezTo>
                    <a:pt x="23" y="135"/>
                    <a:pt x="25" y="143"/>
                    <a:pt x="21" y="146"/>
                  </a:cubicBezTo>
                  <a:cubicBezTo>
                    <a:pt x="146" y="21"/>
                    <a:pt x="146" y="21"/>
                    <a:pt x="146" y="21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6551489" y="2710627"/>
              <a:ext cx="522423" cy="522446"/>
            </a:xfrm>
            <a:custGeom>
              <a:avLst/>
              <a:gdLst>
                <a:gd name="T0" fmla="*/ 125 w 146"/>
                <a:gd name="T1" fmla="*/ 0 h 146"/>
                <a:gd name="T2" fmla="*/ 0 w 146"/>
                <a:gd name="T3" fmla="*/ 125 h 146"/>
                <a:gd name="T4" fmla="*/ 17 w 146"/>
                <a:gd name="T5" fmla="*/ 129 h 146"/>
                <a:gd name="T6" fmla="*/ 21 w 146"/>
                <a:gd name="T7" fmla="*/ 146 h 146"/>
                <a:gd name="T8" fmla="*/ 146 w 146"/>
                <a:gd name="T9" fmla="*/ 21 h 146"/>
                <a:gd name="T10" fmla="*/ 125 w 146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6">
                  <a:moveTo>
                    <a:pt x="125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4" y="122"/>
                    <a:pt x="11" y="123"/>
                    <a:pt x="17" y="129"/>
                  </a:cubicBezTo>
                  <a:cubicBezTo>
                    <a:pt x="23" y="135"/>
                    <a:pt x="24" y="142"/>
                    <a:pt x="21" y="146"/>
                  </a:cubicBezTo>
                  <a:cubicBezTo>
                    <a:pt x="146" y="21"/>
                    <a:pt x="146" y="21"/>
                    <a:pt x="146" y="21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8" name="Freeform 38"/>
            <p:cNvSpPr>
              <a:spLocks/>
            </p:cNvSpPr>
            <p:nvPr/>
          </p:nvSpPr>
          <p:spPr bwMode="auto">
            <a:xfrm>
              <a:off x="6457121" y="3070600"/>
              <a:ext cx="111879" cy="151772"/>
            </a:xfrm>
            <a:custGeom>
              <a:avLst/>
              <a:gdLst>
                <a:gd name="T0" fmla="*/ 23 w 31"/>
                <a:gd name="T1" fmla="*/ 7 h 42"/>
                <a:gd name="T2" fmla="*/ 6 w 31"/>
                <a:gd name="T3" fmla="*/ 4 h 42"/>
                <a:gd name="T4" fmla="*/ 0 w 31"/>
                <a:gd name="T5" fmla="*/ 33 h 42"/>
                <a:gd name="T6" fmla="*/ 9 w 31"/>
                <a:gd name="T7" fmla="*/ 42 h 42"/>
                <a:gd name="T8" fmla="*/ 27 w 31"/>
                <a:gd name="T9" fmla="*/ 24 h 42"/>
                <a:gd name="T10" fmla="*/ 23 w 31"/>
                <a:gd name="T1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42">
                  <a:moveTo>
                    <a:pt x="23" y="7"/>
                  </a:moveTo>
                  <a:cubicBezTo>
                    <a:pt x="17" y="1"/>
                    <a:pt x="10" y="0"/>
                    <a:pt x="6" y="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1"/>
                    <a:pt x="29" y="13"/>
                    <a:pt x="23" y="7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 flipH="1">
            <a:off x="3059113" y="3490913"/>
            <a:ext cx="881062" cy="560387"/>
            <a:chOff x="1985980" y="2906793"/>
            <a:chExt cx="999502" cy="854537"/>
          </a:xfrm>
        </p:grpSpPr>
        <p:sp>
          <p:nvSpPr>
            <p:cNvPr id="33" name="Shape 147"/>
            <p:cNvSpPr/>
            <p:nvPr/>
          </p:nvSpPr>
          <p:spPr>
            <a:xfrm rot="16200000">
              <a:off x="2486142" y="2973917"/>
              <a:ext cx="566464" cy="432217"/>
            </a:xfrm>
            <a:custGeom>
              <a:avLst/>
              <a:gdLst>
                <a:gd name="connsiteX0" fmla="*/ 21491 w 21512"/>
                <a:gd name="connsiteY0" fmla="*/ 18617 h 18617"/>
                <a:gd name="connsiteX1" fmla="*/ 21491 w 21512"/>
                <a:gd name="connsiteY1" fmla="*/ 8998 h 18617"/>
                <a:gd name="connsiteX2" fmla="*/ 20624 w 21512"/>
                <a:gd name="connsiteY2" fmla="*/ 2969 h 18617"/>
                <a:gd name="connsiteX3" fmla="*/ 17238 w 21512"/>
                <a:gd name="connsiteY3" fmla="*/ 40 h 18617"/>
                <a:gd name="connsiteX4" fmla="*/ 0 w 21512"/>
                <a:gd name="connsiteY4" fmla="*/ 40 h 18617"/>
                <a:gd name="connsiteX0" fmla="*/ 71254 w 71275"/>
                <a:gd name="connsiteY0" fmla="*/ 18749 h 18749"/>
                <a:gd name="connsiteX1" fmla="*/ 71254 w 71275"/>
                <a:gd name="connsiteY1" fmla="*/ 9130 h 18749"/>
                <a:gd name="connsiteX2" fmla="*/ 70387 w 71275"/>
                <a:gd name="connsiteY2" fmla="*/ 3101 h 18749"/>
                <a:gd name="connsiteX3" fmla="*/ 67001 w 71275"/>
                <a:gd name="connsiteY3" fmla="*/ 172 h 18749"/>
                <a:gd name="connsiteX4" fmla="*/ 0 w 71275"/>
                <a:gd name="connsiteY4" fmla="*/ 0 h 18749"/>
                <a:gd name="connsiteX0" fmla="*/ 11522 w 11543"/>
                <a:gd name="connsiteY0" fmla="*/ 18618 h 18618"/>
                <a:gd name="connsiteX1" fmla="*/ 11522 w 11543"/>
                <a:gd name="connsiteY1" fmla="*/ 8999 h 18618"/>
                <a:gd name="connsiteX2" fmla="*/ 10655 w 11543"/>
                <a:gd name="connsiteY2" fmla="*/ 2970 h 18618"/>
                <a:gd name="connsiteX3" fmla="*/ 7269 w 11543"/>
                <a:gd name="connsiteY3" fmla="*/ 41 h 18618"/>
                <a:gd name="connsiteX4" fmla="*/ 0 w 11543"/>
                <a:gd name="connsiteY4" fmla="*/ 41 h 18618"/>
                <a:gd name="connsiteX0" fmla="*/ 15199 w 15220"/>
                <a:gd name="connsiteY0" fmla="*/ 18618 h 18618"/>
                <a:gd name="connsiteX1" fmla="*/ 15199 w 15220"/>
                <a:gd name="connsiteY1" fmla="*/ 8999 h 18618"/>
                <a:gd name="connsiteX2" fmla="*/ 14332 w 15220"/>
                <a:gd name="connsiteY2" fmla="*/ 2970 h 18618"/>
                <a:gd name="connsiteX3" fmla="*/ 10946 w 15220"/>
                <a:gd name="connsiteY3" fmla="*/ 41 h 18618"/>
                <a:gd name="connsiteX4" fmla="*/ 0 w 15220"/>
                <a:gd name="connsiteY4" fmla="*/ 41 h 18618"/>
                <a:gd name="connsiteX0" fmla="*/ 15199 w 15220"/>
                <a:gd name="connsiteY0" fmla="*/ 16065 h 16065"/>
                <a:gd name="connsiteX1" fmla="*/ 15199 w 15220"/>
                <a:gd name="connsiteY1" fmla="*/ 8999 h 16065"/>
                <a:gd name="connsiteX2" fmla="*/ 14332 w 15220"/>
                <a:gd name="connsiteY2" fmla="*/ 2970 h 16065"/>
                <a:gd name="connsiteX3" fmla="*/ 10946 w 15220"/>
                <a:gd name="connsiteY3" fmla="*/ 41 h 16065"/>
                <a:gd name="connsiteX4" fmla="*/ 0 w 15220"/>
                <a:gd name="connsiteY4" fmla="*/ 41 h 16065"/>
                <a:gd name="connsiteX0" fmla="*/ 34728 w 34749"/>
                <a:gd name="connsiteY0" fmla="*/ 16194 h 16194"/>
                <a:gd name="connsiteX1" fmla="*/ 34728 w 34749"/>
                <a:gd name="connsiteY1" fmla="*/ 9128 h 16194"/>
                <a:gd name="connsiteX2" fmla="*/ 33861 w 34749"/>
                <a:gd name="connsiteY2" fmla="*/ 3099 h 16194"/>
                <a:gd name="connsiteX3" fmla="*/ 30475 w 34749"/>
                <a:gd name="connsiteY3" fmla="*/ 170 h 16194"/>
                <a:gd name="connsiteX4" fmla="*/ 0 w 34749"/>
                <a:gd name="connsiteY4" fmla="*/ 0 h 16194"/>
                <a:gd name="connsiteX0" fmla="*/ 34728 w 34749"/>
                <a:gd name="connsiteY0" fmla="*/ 16065 h 16065"/>
                <a:gd name="connsiteX1" fmla="*/ 34728 w 34749"/>
                <a:gd name="connsiteY1" fmla="*/ 8999 h 16065"/>
                <a:gd name="connsiteX2" fmla="*/ 33861 w 34749"/>
                <a:gd name="connsiteY2" fmla="*/ 2970 h 16065"/>
                <a:gd name="connsiteX3" fmla="*/ 30475 w 34749"/>
                <a:gd name="connsiteY3" fmla="*/ 41 h 16065"/>
                <a:gd name="connsiteX4" fmla="*/ 0 w 34749"/>
                <a:gd name="connsiteY4" fmla="*/ 382 h 16065"/>
                <a:gd name="connsiteX0" fmla="*/ 34401 w 34422"/>
                <a:gd name="connsiteY0" fmla="*/ 16065 h 16065"/>
                <a:gd name="connsiteX1" fmla="*/ 34401 w 34422"/>
                <a:gd name="connsiteY1" fmla="*/ 8999 h 16065"/>
                <a:gd name="connsiteX2" fmla="*/ 33534 w 34422"/>
                <a:gd name="connsiteY2" fmla="*/ 2970 h 16065"/>
                <a:gd name="connsiteX3" fmla="*/ 30148 w 34422"/>
                <a:gd name="connsiteY3" fmla="*/ 41 h 16065"/>
                <a:gd name="connsiteX4" fmla="*/ 0 w 34422"/>
                <a:gd name="connsiteY4" fmla="*/ 42 h 16065"/>
                <a:gd name="connsiteX0" fmla="*/ 34401 w 34422"/>
                <a:gd name="connsiteY0" fmla="*/ 23043 h 23043"/>
                <a:gd name="connsiteX1" fmla="*/ 34401 w 34422"/>
                <a:gd name="connsiteY1" fmla="*/ 8999 h 23043"/>
                <a:gd name="connsiteX2" fmla="*/ 33534 w 34422"/>
                <a:gd name="connsiteY2" fmla="*/ 2970 h 23043"/>
                <a:gd name="connsiteX3" fmla="*/ 30148 w 34422"/>
                <a:gd name="connsiteY3" fmla="*/ 41 h 23043"/>
                <a:gd name="connsiteX4" fmla="*/ 0 w 34422"/>
                <a:gd name="connsiteY4" fmla="*/ 42 h 23043"/>
                <a:gd name="connsiteX0" fmla="*/ 47182 w 47203"/>
                <a:gd name="connsiteY0" fmla="*/ 23043 h 23043"/>
                <a:gd name="connsiteX1" fmla="*/ 47182 w 47203"/>
                <a:gd name="connsiteY1" fmla="*/ 8999 h 23043"/>
                <a:gd name="connsiteX2" fmla="*/ 46315 w 47203"/>
                <a:gd name="connsiteY2" fmla="*/ 2970 h 23043"/>
                <a:gd name="connsiteX3" fmla="*/ 42929 w 47203"/>
                <a:gd name="connsiteY3" fmla="*/ 41 h 23043"/>
                <a:gd name="connsiteX4" fmla="*/ 0 w 47203"/>
                <a:gd name="connsiteY4" fmla="*/ 42 h 23043"/>
                <a:gd name="connsiteX0" fmla="*/ 39338 w 39359"/>
                <a:gd name="connsiteY0" fmla="*/ 23043 h 23043"/>
                <a:gd name="connsiteX1" fmla="*/ 39338 w 39359"/>
                <a:gd name="connsiteY1" fmla="*/ 8999 h 23043"/>
                <a:gd name="connsiteX2" fmla="*/ 38471 w 39359"/>
                <a:gd name="connsiteY2" fmla="*/ 2970 h 23043"/>
                <a:gd name="connsiteX3" fmla="*/ 35085 w 39359"/>
                <a:gd name="connsiteY3" fmla="*/ 41 h 23043"/>
                <a:gd name="connsiteX4" fmla="*/ 0 w 39359"/>
                <a:gd name="connsiteY4" fmla="*/ 42 h 23043"/>
                <a:gd name="connsiteX0" fmla="*/ 14579 w 14600"/>
                <a:gd name="connsiteY0" fmla="*/ 23171 h 23171"/>
                <a:gd name="connsiteX1" fmla="*/ 14579 w 14600"/>
                <a:gd name="connsiteY1" fmla="*/ 9127 h 23171"/>
                <a:gd name="connsiteX2" fmla="*/ 13712 w 14600"/>
                <a:gd name="connsiteY2" fmla="*/ 3098 h 23171"/>
                <a:gd name="connsiteX3" fmla="*/ 10326 w 14600"/>
                <a:gd name="connsiteY3" fmla="*/ 169 h 23171"/>
                <a:gd name="connsiteX4" fmla="*/ 0 w 14600"/>
                <a:gd name="connsiteY4" fmla="*/ 0 h 2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0" h="23171" extrusionOk="0">
                  <a:moveTo>
                    <a:pt x="14579" y="23171"/>
                  </a:moveTo>
                  <a:lnTo>
                    <a:pt x="14579" y="9127"/>
                  </a:lnTo>
                  <a:cubicBezTo>
                    <a:pt x="14688" y="6953"/>
                    <a:pt x="14375" y="4779"/>
                    <a:pt x="13712" y="3098"/>
                  </a:cubicBezTo>
                  <a:cubicBezTo>
                    <a:pt x="12885" y="997"/>
                    <a:pt x="11616" y="-100"/>
                    <a:pt x="10326" y="169"/>
                  </a:cubicBezTo>
                  <a:lnTo>
                    <a:pt x="0" y="0"/>
                  </a:lnTo>
                </a:path>
              </a:pathLst>
            </a:custGeom>
            <a:ln w="6350" cmpd="sng">
              <a:solidFill>
                <a:schemeClr val="tx2"/>
              </a:solidFill>
              <a:prstDash val="dash"/>
              <a:miter lim="400000"/>
            </a:ln>
          </p:spPr>
          <p:txBody>
            <a:bodyPr lIns="50800" tIns="50800" rIns="50800" bIns="508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2700">
                <a:solidFill>
                  <a:prstClr val="black"/>
                </a:solidFill>
                <a:latin typeface="Source Sans Pro Light" panose="020B0403030403020204" pitchFamily="34" charset="0"/>
                <a:ea typeface="+mn-ea"/>
              </a:endParaRPr>
            </a:p>
          </p:txBody>
        </p:sp>
        <p:sp>
          <p:nvSpPr>
            <p:cNvPr id="34" name="Shape 147"/>
            <p:cNvSpPr/>
            <p:nvPr/>
          </p:nvSpPr>
          <p:spPr>
            <a:xfrm rot="10800000" flipH="1">
              <a:off x="1987780" y="3468416"/>
              <a:ext cx="567286" cy="246920"/>
            </a:xfrm>
            <a:custGeom>
              <a:avLst/>
              <a:gdLst>
                <a:gd name="connsiteX0" fmla="*/ 21491 w 21512"/>
                <a:gd name="connsiteY0" fmla="*/ 18617 h 18617"/>
                <a:gd name="connsiteX1" fmla="*/ 21491 w 21512"/>
                <a:gd name="connsiteY1" fmla="*/ 8998 h 18617"/>
                <a:gd name="connsiteX2" fmla="*/ 20624 w 21512"/>
                <a:gd name="connsiteY2" fmla="*/ 2969 h 18617"/>
                <a:gd name="connsiteX3" fmla="*/ 17238 w 21512"/>
                <a:gd name="connsiteY3" fmla="*/ 40 h 18617"/>
                <a:gd name="connsiteX4" fmla="*/ 0 w 21512"/>
                <a:gd name="connsiteY4" fmla="*/ 40 h 18617"/>
                <a:gd name="connsiteX0" fmla="*/ 71254 w 71275"/>
                <a:gd name="connsiteY0" fmla="*/ 18749 h 18749"/>
                <a:gd name="connsiteX1" fmla="*/ 71254 w 71275"/>
                <a:gd name="connsiteY1" fmla="*/ 9130 h 18749"/>
                <a:gd name="connsiteX2" fmla="*/ 70387 w 71275"/>
                <a:gd name="connsiteY2" fmla="*/ 3101 h 18749"/>
                <a:gd name="connsiteX3" fmla="*/ 67001 w 71275"/>
                <a:gd name="connsiteY3" fmla="*/ 172 h 18749"/>
                <a:gd name="connsiteX4" fmla="*/ 0 w 71275"/>
                <a:gd name="connsiteY4" fmla="*/ 0 h 18749"/>
                <a:gd name="connsiteX0" fmla="*/ 11522 w 11543"/>
                <a:gd name="connsiteY0" fmla="*/ 18618 h 18618"/>
                <a:gd name="connsiteX1" fmla="*/ 11522 w 11543"/>
                <a:gd name="connsiteY1" fmla="*/ 8999 h 18618"/>
                <a:gd name="connsiteX2" fmla="*/ 10655 w 11543"/>
                <a:gd name="connsiteY2" fmla="*/ 2970 h 18618"/>
                <a:gd name="connsiteX3" fmla="*/ 7269 w 11543"/>
                <a:gd name="connsiteY3" fmla="*/ 41 h 18618"/>
                <a:gd name="connsiteX4" fmla="*/ 0 w 11543"/>
                <a:gd name="connsiteY4" fmla="*/ 41 h 18618"/>
                <a:gd name="connsiteX0" fmla="*/ 15199 w 15220"/>
                <a:gd name="connsiteY0" fmla="*/ 18618 h 18618"/>
                <a:gd name="connsiteX1" fmla="*/ 15199 w 15220"/>
                <a:gd name="connsiteY1" fmla="*/ 8999 h 18618"/>
                <a:gd name="connsiteX2" fmla="*/ 14332 w 15220"/>
                <a:gd name="connsiteY2" fmla="*/ 2970 h 18618"/>
                <a:gd name="connsiteX3" fmla="*/ 10946 w 15220"/>
                <a:gd name="connsiteY3" fmla="*/ 41 h 18618"/>
                <a:gd name="connsiteX4" fmla="*/ 0 w 15220"/>
                <a:gd name="connsiteY4" fmla="*/ 41 h 18618"/>
                <a:gd name="connsiteX0" fmla="*/ 15199 w 15220"/>
                <a:gd name="connsiteY0" fmla="*/ 16065 h 16065"/>
                <a:gd name="connsiteX1" fmla="*/ 15199 w 15220"/>
                <a:gd name="connsiteY1" fmla="*/ 8999 h 16065"/>
                <a:gd name="connsiteX2" fmla="*/ 14332 w 15220"/>
                <a:gd name="connsiteY2" fmla="*/ 2970 h 16065"/>
                <a:gd name="connsiteX3" fmla="*/ 10946 w 15220"/>
                <a:gd name="connsiteY3" fmla="*/ 41 h 16065"/>
                <a:gd name="connsiteX4" fmla="*/ 0 w 15220"/>
                <a:gd name="connsiteY4" fmla="*/ 41 h 16065"/>
                <a:gd name="connsiteX0" fmla="*/ 34728 w 34749"/>
                <a:gd name="connsiteY0" fmla="*/ 16194 h 16194"/>
                <a:gd name="connsiteX1" fmla="*/ 34728 w 34749"/>
                <a:gd name="connsiteY1" fmla="*/ 9128 h 16194"/>
                <a:gd name="connsiteX2" fmla="*/ 33861 w 34749"/>
                <a:gd name="connsiteY2" fmla="*/ 3099 h 16194"/>
                <a:gd name="connsiteX3" fmla="*/ 30475 w 34749"/>
                <a:gd name="connsiteY3" fmla="*/ 170 h 16194"/>
                <a:gd name="connsiteX4" fmla="*/ 0 w 34749"/>
                <a:gd name="connsiteY4" fmla="*/ 0 h 16194"/>
                <a:gd name="connsiteX0" fmla="*/ 34728 w 34749"/>
                <a:gd name="connsiteY0" fmla="*/ 16065 h 16065"/>
                <a:gd name="connsiteX1" fmla="*/ 34728 w 34749"/>
                <a:gd name="connsiteY1" fmla="*/ 8999 h 16065"/>
                <a:gd name="connsiteX2" fmla="*/ 33861 w 34749"/>
                <a:gd name="connsiteY2" fmla="*/ 2970 h 16065"/>
                <a:gd name="connsiteX3" fmla="*/ 30475 w 34749"/>
                <a:gd name="connsiteY3" fmla="*/ 41 h 16065"/>
                <a:gd name="connsiteX4" fmla="*/ 0 w 34749"/>
                <a:gd name="connsiteY4" fmla="*/ 382 h 16065"/>
                <a:gd name="connsiteX0" fmla="*/ 34401 w 34422"/>
                <a:gd name="connsiteY0" fmla="*/ 16065 h 16065"/>
                <a:gd name="connsiteX1" fmla="*/ 34401 w 34422"/>
                <a:gd name="connsiteY1" fmla="*/ 8999 h 16065"/>
                <a:gd name="connsiteX2" fmla="*/ 33534 w 34422"/>
                <a:gd name="connsiteY2" fmla="*/ 2970 h 16065"/>
                <a:gd name="connsiteX3" fmla="*/ 30148 w 34422"/>
                <a:gd name="connsiteY3" fmla="*/ 41 h 16065"/>
                <a:gd name="connsiteX4" fmla="*/ 0 w 34422"/>
                <a:gd name="connsiteY4" fmla="*/ 42 h 16065"/>
                <a:gd name="connsiteX0" fmla="*/ 34401 w 34422"/>
                <a:gd name="connsiteY0" fmla="*/ 23043 h 23043"/>
                <a:gd name="connsiteX1" fmla="*/ 34401 w 34422"/>
                <a:gd name="connsiteY1" fmla="*/ 8999 h 23043"/>
                <a:gd name="connsiteX2" fmla="*/ 33534 w 34422"/>
                <a:gd name="connsiteY2" fmla="*/ 2970 h 23043"/>
                <a:gd name="connsiteX3" fmla="*/ 30148 w 34422"/>
                <a:gd name="connsiteY3" fmla="*/ 41 h 23043"/>
                <a:gd name="connsiteX4" fmla="*/ 0 w 34422"/>
                <a:gd name="connsiteY4" fmla="*/ 42 h 23043"/>
                <a:gd name="connsiteX0" fmla="*/ 47182 w 47203"/>
                <a:gd name="connsiteY0" fmla="*/ 23043 h 23043"/>
                <a:gd name="connsiteX1" fmla="*/ 47182 w 47203"/>
                <a:gd name="connsiteY1" fmla="*/ 8999 h 23043"/>
                <a:gd name="connsiteX2" fmla="*/ 46315 w 47203"/>
                <a:gd name="connsiteY2" fmla="*/ 2970 h 23043"/>
                <a:gd name="connsiteX3" fmla="*/ 42929 w 47203"/>
                <a:gd name="connsiteY3" fmla="*/ 41 h 23043"/>
                <a:gd name="connsiteX4" fmla="*/ 0 w 47203"/>
                <a:gd name="connsiteY4" fmla="*/ 42 h 23043"/>
                <a:gd name="connsiteX0" fmla="*/ 39338 w 39359"/>
                <a:gd name="connsiteY0" fmla="*/ 23043 h 23043"/>
                <a:gd name="connsiteX1" fmla="*/ 39338 w 39359"/>
                <a:gd name="connsiteY1" fmla="*/ 8999 h 23043"/>
                <a:gd name="connsiteX2" fmla="*/ 38471 w 39359"/>
                <a:gd name="connsiteY2" fmla="*/ 2970 h 23043"/>
                <a:gd name="connsiteX3" fmla="*/ 35085 w 39359"/>
                <a:gd name="connsiteY3" fmla="*/ 41 h 23043"/>
                <a:gd name="connsiteX4" fmla="*/ 0 w 39359"/>
                <a:gd name="connsiteY4" fmla="*/ 42 h 23043"/>
                <a:gd name="connsiteX0" fmla="*/ 14579 w 14600"/>
                <a:gd name="connsiteY0" fmla="*/ 23171 h 23171"/>
                <a:gd name="connsiteX1" fmla="*/ 14579 w 14600"/>
                <a:gd name="connsiteY1" fmla="*/ 9127 h 23171"/>
                <a:gd name="connsiteX2" fmla="*/ 13712 w 14600"/>
                <a:gd name="connsiteY2" fmla="*/ 3098 h 23171"/>
                <a:gd name="connsiteX3" fmla="*/ 10326 w 14600"/>
                <a:gd name="connsiteY3" fmla="*/ 169 h 23171"/>
                <a:gd name="connsiteX4" fmla="*/ 0 w 14600"/>
                <a:gd name="connsiteY4" fmla="*/ 0 h 23171"/>
                <a:gd name="connsiteX0" fmla="*/ 14579 w 14600"/>
                <a:gd name="connsiteY0" fmla="*/ 13129 h 13129"/>
                <a:gd name="connsiteX1" fmla="*/ 14579 w 14600"/>
                <a:gd name="connsiteY1" fmla="*/ 9127 h 13129"/>
                <a:gd name="connsiteX2" fmla="*/ 13712 w 14600"/>
                <a:gd name="connsiteY2" fmla="*/ 3098 h 13129"/>
                <a:gd name="connsiteX3" fmla="*/ 10326 w 14600"/>
                <a:gd name="connsiteY3" fmla="*/ 169 h 13129"/>
                <a:gd name="connsiteX4" fmla="*/ 0 w 14600"/>
                <a:gd name="connsiteY4" fmla="*/ 0 h 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0" h="13129" extrusionOk="0">
                  <a:moveTo>
                    <a:pt x="14579" y="13129"/>
                  </a:moveTo>
                  <a:lnTo>
                    <a:pt x="14579" y="9127"/>
                  </a:lnTo>
                  <a:cubicBezTo>
                    <a:pt x="14688" y="6953"/>
                    <a:pt x="14375" y="4779"/>
                    <a:pt x="13712" y="3098"/>
                  </a:cubicBezTo>
                  <a:cubicBezTo>
                    <a:pt x="12885" y="997"/>
                    <a:pt x="11616" y="-100"/>
                    <a:pt x="10326" y="169"/>
                  </a:cubicBezTo>
                  <a:lnTo>
                    <a:pt x="0" y="0"/>
                  </a:lnTo>
                </a:path>
              </a:pathLst>
            </a:custGeom>
            <a:ln w="6350" cmpd="sng">
              <a:solidFill>
                <a:schemeClr val="tx2"/>
              </a:solidFill>
              <a:prstDash val="dash"/>
              <a:miter lim="400000"/>
            </a:ln>
          </p:spPr>
          <p:txBody>
            <a:bodyPr lIns="50800" tIns="50800" rIns="50800" bIns="508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2700">
                <a:solidFill>
                  <a:prstClr val="black"/>
                </a:solidFill>
                <a:latin typeface="Source Sans Pro Light" panose="020B0403030403020204" pitchFamily="34" charset="0"/>
                <a:ea typeface="+mn-ea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85980" y="3666920"/>
              <a:ext cx="95447" cy="94410"/>
            </a:xfrm>
            <a:prstGeom prst="ellipse">
              <a:avLst/>
            </a:prstGeom>
            <a:solidFill>
              <a:schemeClr val="bg1"/>
            </a:solidFill>
            <a:ln w="6350" cmpd="sng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>
                <a:solidFill>
                  <a:prstClr val="black"/>
                </a:solidFill>
                <a:latin typeface="Source Sans Pro Light" panose="020B0403030403020204" pitchFamily="34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 flipH="1">
            <a:off x="3398838" y="2667000"/>
            <a:ext cx="541337" cy="92075"/>
            <a:chOff x="3647186" y="3784583"/>
            <a:chExt cx="1009075" cy="94940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3647186" y="3835327"/>
              <a:ext cx="1009075" cy="0"/>
            </a:xfrm>
            <a:prstGeom prst="line">
              <a:avLst/>
            </a:prstGeom>
            <a:ln w="6350" cmpd="sng">
              <a:solidFill>
                <a:schemeClr val="tx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653104" y="3784583"/>
              <a:ext cx="94693" cy="94940"/>
            </a:xfrm>
            <a:prstGeom prst="ellipse">
              <a:avLst/>
            </a:prstGeom>
            <a:solidFill>
              <a:schemeClr val="bg1"/>
            </a:solidFill>
            <a:ln w="6350" cmpd="sng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>
                <a:solidFill>
                  <a:prstClr val="black"/>
                </a:solidFill>
                <a:latin typeface="Source Sans Pro Light" panose="020B0403030403020204" pitchFamily="34" charset="0"/>
              </a:endParaRP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3851275" y="1989138"/>
            <a:ext cx="2690813" cy="654050"/>
            <a:chOff x="8051052" y="1849618"/>
            <a:chExt cx="3586326" cy="873759"/>
          </a:xfrm>
        </p:grpSpPr>
        <p:sp>
          <p:nvSpPr>
            <p:cNvPr id="111647" name="Text Placeholder 60"/>
            <p:cNvSpPr txBox="1">
              <a:spLocks/>
            </p:cNvSpPr>
            <p:nvPr/>
          </p:nvSpPr>
          <p:spPr bwMode="auto">
            <a:xfrm>
              <a:off x="8277006" y="1849618"/>
              <a:ext cx="2338188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id-ID" altLang="id-ID" sz="1100" b="1">
                  <a:solidFill>
                    <a:srgbClr val="C0504D"/>
                  </a:solidFill>
                  <a:latin typeface="Calibri" panose="020F0502020204030204" pitchFamily="34" charset="0"/>
                </a:rPr>
                <a:t>Sub Variabel Tata Laksana</a:t>
              </a:r>
              <a:endParaRPr lang="en-AU" altLang="id-ID" sz="1100" b="1">
                <a:solidFill>
                  <a:srgbClr val="C0504D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Text Placeholder 62"/>
            <p:cNvSpPr txBox="1">
              <a:spLocks/>
            </p:cNvSpPr>
            <p:nvPr/>
          </p:nvSpPr>
          <p:spPr>
            <a:xfrm>
              <a:off x="8051052" y="2042608"/>
              <a:ext cx="3586326" cy="680769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indent="1800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4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Pemilihan Penyedia B/J - Level : 2</a:t>
              </a:r>
            </a:p>
            <a:p>
              <a:pPr marL="357188" indent="-17462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4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Penyimpanan Dokumen Asli Pemilihan Penyedia - Level </a:t>
              </a:r>
              <a:r>
                <a:rPr lang="id-ID" sz="900" dirty="0">
                  <a:solidFill>
                    <a:prstClr val="black"/>
                  </a:solidFill>
                </a:rPr>
                <a:t>: 3</a:t>
              </a:r>
            </a:p>
            <a:p>
              <a:pPr marL="357188" indent="-17462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4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Pelayanan Pelaksanaan Pemilihan Penyedia B/J kepada Unit Kerja/SKPD - Level : </a:t>
              </a:r>
              <a:r>
                <a:rPr lang="id-ID" sz="900" dirty="0">
                  <a:solidFill>
                    <a:prstClr val="black"/>
                  </a:solidFill>
                </a:rPr>
                <a:t>3</a:t>
              </a:r>
            </a:p>
            <a:p>
              <a:pPr marL="357188" indent="-17462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4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Penyusunan Laporan Pelaksanaan Pemilihan Penyedia B/J - Level : 1</a:t>
              </a:r>
              <a:endParaRPr lang="id-ID" sz="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021138" y="1347788"/>
            <a:ext cx="1754187" cy="655637"/>
            <a:chOff x="8277006" y="1849618"/>
            <a:chExt cx="2338188" cy="873759"/>
          </a:xfrm>
        </p:grpSpPr>
        <p:sp>
          <p:nvSpPr>
            <p:cNvPr id="111645" name="Text Placeholder 60"/>
            <p:cNvSpPr txBox="1">
              <a:spLocks/>
            </p:cNvSpPr>
            <p:nvPr/>
          </p:nvSpPr>
          <p:spPr bwMode="auto">
            <a:xfrm>
              <a:off x="8277006" y="1849618"/>
              <a:ext cx="2338188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id-ID" altLang="id-ID" sz="1100" b="1">
                  <a:solidFill>
                    <a:srgbClr val="4F81BD"/>
                  </a:solidFill>
                  <a:latin typeface="Calibri" panose="020F0502020204030204" pitchFamily="34" charset="0"/>
                </a:rPr>
                <a:t>Sub Variabel Organisasi</a:t>
              </a:r>
              <a:endParaRPr lang="en-AU" altLang="id-ID" sz="1100" b="1">
                <a:solidFill>
                  <a:srgbClr val="4F81BD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646" name="Text Placeholder 62"/>
            <p:cNvSpPr txBox="1">
              <a:spLocks/>
            </p:cNvSpPr>
            <p:nvPr/>
          </p:nvSpPr>
          <p:spPr bwMode="auto">
            <a:xfrm>
              <a:off x="8277006" y="2041639"/>
              <a:ext cx="2338188" cy="68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215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Struktur - Level : 3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Tugas &amp; Fungsi - Level : 3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Budaya - Level : 1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/>
              </a:pPr>
              <a:endParaRPr lang="en-AU" altLang="id-ID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021138" y="3148013"/>
            <a:ext cx="2447925" cy="655637"/>
            <a:chOff x="8277005" y="1849618"/>
            <a:chExt cx="3264361" cy="873759"/>
          </a:xfrm>
        </p:grpSpPr>
        <p:sp>
          <p:nvSpPr>
            <p:cNvPr id="111643" name="Text Placeholder 60"/>
            <p:cNvSpPr txBox="1">
              <a:spLocks/>
            </p:cNvSpPr>
            <p:nvPr/>
          </p:nvSpPr>
          <p:spPr bwMode="auto">
            <a:xfrm>
              <a:off x="8277006" y="1849618"/>
              <a:ext cx="2338188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id-ID" altLang="id-ID" sz="1100" b="1">
                  <a:solidFill>
                    <a:srgbClr val="4F6228"/>
                  </a:solidFill>
                  <a:latin typeface="Calibri" panose="020F0502020204030204" pitchFamily="34" charset="0"/>
                </a:rPr>
                <a:t>Sub Variabel SDM</a:t>
              </a:r>
              <a:endParaRPr lang="en-AU" altLang="id-ID" sz="1100" b="1">
                <a:solidFill>
                  <a:srgbClr val="4F6228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644" name="Text Placeholder 62"/>
            <p:cNvSpPr txBox="1">
              <a:spLocks/>
            </p:cNvSpPr>
            <p:nvPr/>
          </p:nvSpPr>
          <p:spPr bwMode="auto">
            <a:xfrm>
              <a:off x="8277005" y="2041639"/>
              <a:ext cx="3264361" cy="68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buFont typeface="Calibri" panose="020F0502020204030204" pitchFamily="34" charset="0"/>
                <a:buAutoNum type="arabicPeriod" startAt="8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Status Kepegawaian Anggota ULP - Level : 3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 startAt="8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Pengembangan Kompetensi - Level : 3</a:t>
              </a:r>
            </a:p>
            <a:p>
              <a:pPr defTabSz="914400" eaLnBrk="1" hangingPunct="1">
                <a:buFont typeface="Calibri" panose="020F0502020204030204" pitchFamily="34" charset="0"/>
                <a:buAutoNum type="arabicPeriod" startAt="8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Kinerja Pegawai - Level : 2</a:t>
              </a:r>
              <a:endParaRPr lang="en-AU" altLang="id-ID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defTabSz="914400" eaLnBrk="1" hangingPunct="1">
                <a:buFont typeface="Calibri" panose="020F0502020204030204" pitchFamily="34" charset="0"/>
                <a:buAutoNum type="arabicPeriod" startAt="8"/>
              </a:pPr>
              <a:r>
                <a:rPr lang="id-ID" altLang="id-ID" sz="900">
                  <a:solidFill>
                    <a:srgbClr val="000000"/>
                  </a:solidFill>
                  <a:latin typeface="Calibri" panose="020F0502020204030204" pitchFamily="34" charset="0"/>
                </a:rPr>
                <a:t>Kinerja Organisasi (ULP) - Level : 1</a:t>
              </a:r>
              <a:endParaRPr lang="en-AU" altLang="id-ID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defTabSz="914400" eaLnBrk="1" hangingPunct="1">
                <a:buFont typeface="Calibri" panose="020F0502020204030204" pitchFamily="34" charset="0"/>
                <a:buAutoNum type="arabicPeriod" startAt="8"/>
              </a:pPr>
              <a:endParaRPr lang="en-AU" altLang="id-ID" sz="9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33575" y="2309813"/>
            <a:ext cx="982663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Organisasi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08175" y="2627313"/>
            <a:ext cx="1800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Tata Laksana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08175" y="2987675"/>
            <a:ext cx="542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SDM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08175" y="3365500"/>
            <a:ext cx="10763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Mana</a:t>
            </a:r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 flipH="1">
            <a:off x="3059113" y="3167063"/>
            <a:ext cx="877887" cy="128587"/>
            <a:chOff x="3647186" y="3784583"/>
            <a:chExt cx="1009075" cy="94940"/>
          </a:xfrm>
        </p:grpSpPr>
        <p:cxnSp>
          <p:nvCxnSpPr>
            <p:cNvPr id="52" name="Straight Connector 51"/>
            <p:cNvCxnSpPr/>
            <p:nvPr/>
          </p:nvCxnSpPr>
          <p:spPr>
            <a:xfrm flipH="1">
              <a:off x="3647186" y="3834983"/>
              <a:ext cx="1009075" cy="0"/>
            </a:xfrm>
            <a:prstGeom prst="line">
              <a:avLst/>
            </a:prstGeom>
            <a:ln w="6350" cmpd="sng">
              <a:solidFill>
                <a:schemeClr val="tx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3652660" y="3784583"/>
              <a:ext cx="96711" cy="94940"/>
            </a:xfrm>
            <a:prstGeom prst="ellipse">
              <a:avLst/>
            </a:prstGeom>
            <a:solidFill>
              <a:schemeClr val="bg1"/>
            </a:solidFill>
            <a:ln w="6350" cmpd="sng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100">
                <a:solidFill>
                  <a:prstClr val="black"/>
                </a:solidFill>
                <a:latin typeface="Source Sans Pro Light" panose="020B0403030403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60338" y="784225"/>
            <a:ext cx="88296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Apabila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sebuah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ULP </a:t>
            </a:r>
            <a:r>
              <a:rPr lang="id-ID" sz="1600" dirty="0">
                <a:solidFill>
                  <a:prstClr val="black"/>
                </a:solidFill>
                <a:latin typeface="Calibri"/>
                <a:ea typeface="+mn-ea"/>
              </a:rPr>
              <a:t>A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melakukan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pengukuran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tingkat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kematangan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organisasi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maka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level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kematangan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organisasi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secara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keseluruhan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mengambil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level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kematangan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alibri"/>
                <a:ea typeface="+mn-ea"/>
              </a:rPr>
              <a:t>terendah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dari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16 sub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variabel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 yang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+mn-ea"/>
              </a:rPr>
              <a:t>ada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588125" y="1552575"/>
            <a:ext cx="2555875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prstClr val="black"/>
                </a:solidFill>
                <a:latin typeface="Calibri"/>
                <a:ea typeface="+mn-ea"/>
              </a:rPr>
              <a:t>Contoh</a:t>
            </a:r>
            <a:r>
              <a:rPr lang="id-ID" sz="1400" b="1" dirty="0">
                <a:solidFill>
                  <a:prstClr val="black"/>
                </a:solidFill>
                <a:latin typeface="Calibri"/>
                <a:ea typeface="+mn-ea"/>
              </a:rPr>
              <a:t> Kasus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</a:rPr>
              <a:t> : </a:t>
            </a:r>
            <a:endParaRPr lang="id-ID" sz="1400" b="1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ULP A,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berada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pada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level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kematangan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yang beragam namun beberapa sub variabel masih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berada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pada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level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kematangan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1 (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</a:rPr>
              <a:t>initial)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sehingga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secara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keseluruhan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level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kematangan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ULP A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adalah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id-ID" sz="1400" dirty="0">
                <a:solidFill>
                  <a:prstClr val="black"/>
                </a:solidFill>
                <a:latin typeface="Calibri"/>
                <a:ea typeface="+mn-ea"/>
              </a:rPr>
              <a:t>pada level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1 (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</a:rPr>
              <a:t>initial)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950" y="2520950"/>
            <a:ext cx="12144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prstClr val="white"/>
                </a:solidFill>
                <a:latin typeface="Calibri"/>
                <a:ea typeface="+mn-ea"/>
              </a:rPr>
              <a:t>Penentuan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prstClr val="white"/>
                </a:solidFill>
                <a:latin typeface="Calibri"/>
                <a:ea typeface="+mn-ea"/>
              </a:rPr>
              <a:t>Tingkat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prstClr val="white"/>
                </a:solidFill>
                <a:latin typeface="Calibri"/>
                <a:ea typeface="+mn-ea"/>
              </a:rPr>
              <a:t>Kematangan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b="1" dirty="0">
                <a:solidFill>
                  <a:prstClr val="white"/>
                </a:solidFill>
                <a:latin typeface="Calibri"/>
                <a:ea typeface="+mn-ea"/>
              </a:rPr>
              <a:t>ULP A</a:t>
            </a:r>
          </a:p>
        </p:txBody>
      </p: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3995738" y="3917950"/>
            <a:ext cx="2305050" cy="669925"/>
            <a:chOff x="8277006" y="1849618"/>
            <a:chExt cx="3072341" cy="893779"/>
          </a:xfrm>
        </p:grpSpPr>
        <p:sp>
          <p:nvSpPr>
            <p:cNvPr id="111639" name="Text Placeholder 60"/>
            <p:cNvSpPr txBox="1">
              <a:spLocks/>
            </p:cNvSpPr>
            <p:nvPr/>
          </p:nvSpPr>
          <p:spPr bwMode="auto">
            <a:xfrm>
              <a:off x="8277006" y="1849618"/>
              <a:ext cx="2338188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id-ID" altLang="id-ID" sz="1100" b="1">
                  <a:solidFill>
                    <a:srgbClr val="E46C0A"/>
                  </a:solidFill>
                  <a:latin typeface="Calibri" panose="020F0502020204030204" pitchFamily="34" charset="0"/>
                </a:rPr>
                <a:t>Sub Variabel Manajemen</a:t>
              </a:r>
              <a:endParaRPr lang="en-AU" altLang="id-ID" sz="1100" b="1">
                <a:solidFill>
                  <a:srgbClr val="E46C0A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 Placeholder 62"/>
            <p:cNvSpPr txBox="1">
              <a:spLocks/>
            </p:cNvSpPr>
            <p:nvPr/>
          </p:nvSpPr>
          <p:spPr>
            <a:xfrm>
              <a:off x="8277006" y="2061414"/>
              <a:ext cx="3072341" cy="68198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12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Manajemen Resiko - Level : 1</a:t>
              </a:r>
            </a:p>
            <a:p>
              <a:pPr marL="228600" indent="-2286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12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Manajemen Informasi - Level : 2</a:t>
              </a:r>
              <a:endParaRPr lang="id-ID" sz="900" dirty="0">
                <a:solidFill>
                  <a:prstClr val="black"/>
                </a:solidFill>
              </a:endParaRPr>
            </a:p>
            <a:p>
              <a:pPr marL="228600" indent="-2286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12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Perencanaan Kegiatan - Level : 2</a:t>
              </a:r>
              <a:endParaRPr lang="id-ID" sz="900" dirty="0">
                <a:solidFill>
                  <a:prstClr val="black"/>
                </a:solidFill>
              </a:endParaRPr>
            </a:p>
            <a:p>
              <a:pPr marL="228600" indent="-2286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12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Pengawasan Kegiatan - Level : 2</a:t>
              </a:r>
            </a:p>
            <a:p>
              <a:pPr marL="228600" indent="-2286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 startAt="12"/>
                <a:defRPr/>
              </a:pPr>
              <a:r>
                <a:rPr lang="id-ID" sz="900" dirty="0" smtClean="0">
                  <a:solidFill>
                    <a:prstClr val="black"/>
                  </a:solidFill>
                </a:rPr>
                <a:t>Sarana Prasarana - Level : 3</a:t>
              </a:r>
              <a:endParaRPr lang="en-AU" sz="900" dirty="0">
                <a:solidFill>
                  <a:prstClr val="black"/>
                </a:solidFill>
              </a:endParaRPr>
            </a:p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6659563" y="3648075"/>
            <a:ext cx="2312987" cy="508000"/>
            <a:chOff x="6300192" y="3554426"/>
            <a:chExt cx="2672680" cy="507659"/>
          </a:xfrm>
        </p:grpSpPr>
        <p:sp>
          <p:nvSpPr>
            <p:cNvPr id="62" name="Rectangle 61"/>
            <p:cNvSpPr/>
            <p:nvPr/>
          </p:nvSpPr>
          <p:spPr>
            <a:xfrm>
              <a:off x="6300192" y="3554426"/>
              <a:ext cx="1511523" cy="507659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b="1" dirty="0">
                  <a:solidFill>
                    <a:prstClr val="white"/>
                  </a:solidFill>
                </a:rPr>
                <a:t>LEVEL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b="1" dirty="0">
                  <a:solidFill>
                    <a:prstClr val="white"/>
                  </a:solidFill>
                </a:rPr>
                <a:t>ULP A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811715" y="3554426"/>
              <a:ext cx="1161157" cy="5044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prstClr val="black"/>
                  </a:solidFill>
                </a:rPr>
                <a:t>1 </a:t>
              </a:r>
              <a:r>
                <a:rPr lang="id-ID" i="1" dirty="0">
                  <a:solidFill>
                    <a:prstClr val="black"/>
                  </a:solidFill>
                </a:rPr>
                <a:t>(initial)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48" grpId="0"/>
      <p:bldP spid="49" grpId="0"/>
      <p:bldP spid="50" grpId="0"/>
      <p:bldP spid="3" grpId="0"/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 txBox="1">
            <a:spLocks/>
          </p:cNvSpPr>
          <p:nvPr/>
        </p:nvSpPr>
        <p:spPr bwMode="auto">
          <a:xfrm>
            <a:off x="1979613" y="71438"/>
            <a:ext cx="7121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RENCANA AKSI DAERAH </a:t>
            </a:r>
          </a:p>
          <a:p>
            <a:pPr algn="r" eaLnBrk="1" hangingPunct="1"/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PENCEGAHAN &amp; PEMBERANTASAN KORUPSI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0025" y="1506538"/>
            <a:ext cx="4278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id-ID" altLang="id-ID">
                <a:solidFill>
                  <a:srgbClr val="000000"/>
                </a:solidFill>
              </a:rPr>
              <a:t>Aksi generik pencegahan dan pemberantasan korupsi yang diinisiasi oleh  LKPP  dan  </a:t>
            </a:r>
            <a:r>
              <a:rPr lang="en-US" altLang="id-ID">
                <a:solidFill>
                  <a:srgbClr val="000000"/>
                </a:solidFill>
              </a:rPr>
              <a:t>d</a:t>
            </a:r>
            <a:r>
              <a:rPr lang="id-ID" altLang="id-ID">
                <a:solidFill>
                  <a:srgbClr val="000000"/>
                </a:solidFill>
              </a:rPr>
              <a:t>idukung oleh</a:t>
            </a:r>
            <a:r>
              <a:rPr lang="en-US" altLang="id-ID">
                <a:solidFill>
                  <a:srgbClr val="000000"/>
                </a:solidFill>
              </a:rPr>
              <a:t> </a:t>
            </a:r>
            <a:r>
              <a:rPr lang="id-ID" altLang="id-ID">
                <a:solidFill>
                  <a:srgbClr val="000000"/>
                </a:solidFill>
              </a:rPr>
              <a:t>Pemerintah Daerah dalam hal </a:t>
            </a:r>
            <a:r>
              <a:rPr lang="id-ID" altLang="id-ID" b="1">
                <a:solidFill>
                  <a:srgbClr val="000000"/>
                </a:solidFill>
              </a:rPr>
              <a:t>Kelembagaan ULP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936625"/>
            <a:ext cx="3600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id-ID" altLang="id-ID" sz="1600" b="1">
                <a:solidFill>
                  <a:srgbClr val="000000"/>
                </a:solidFill>
              </a:rPr>
              <a:t>Apa itu RAD PPK – Kelembagaan ULP?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43438" y="9874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r>
              <a:rPr lang="id-ID" altLang="id-ID" b="1">
                <a:solidFill>
                  <a:srgbClr val="000000"/>
                </a:solidFill>
              </a:rPr>
              <a:t>Dasar Hukum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16463" y="1503363"/>
            <a:ext cx="4103687" cy="1076325"/>
            <a:chOff x="4716016" y="1502272"/>
            <a:chExt cx="4104456" cy="1078112"/>
          </a:xfrm>
        </p:grpSpPr>
        <p:sp>
          <p:nvSpPr>
            <p:cNvPr id="7" name="Rectangle 6"/>
            <p:cNvSpPr/>
            <p:nvPr/>
          </p:nvSpPr>
          <p:spPr>
            <a:xfrm>
              <a:off x="5219347" y="1502272"/>
              <a:ext cx="3601125" cy="10781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 err="1">
                  <a:solidFill>
                    <a:prstClr val="black"/>
                  </a:solidFill>
                </a:rPr>
                <a:t>Instruksi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Presiden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Nomor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id-ID" sz="1600" dirty="0">
                  <a:solidFill>
                    <a:prstClr val="black"/>
                  </a:solidFill>
                </a:rPr>
                <a:t>10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Tahun</a:t>
              </a:r>
              <a:r>
                <a:rPr lang="en-GB" sz="1600" dirty="0">
                  <a:solidFill>
                    <a:prstClr val="black"/>
                  </a:solidFill>
                </a:rPr>
                <a:t> 201</a:t>
              </a:r>
              <a:r>
                <a:rPr lang="id-ID" sz="1600" dirty="0">
                  <a:solidFill>
                    <a:prstClr val="black"/>
                  </a:solidFill>
                </a:rPr>
                <a:t>6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tentang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Aksi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Pencegahan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dan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Pemberantasan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Korupsi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Tahun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id-ID" sz="1600" dirty="0">
                  <a:solidFill>
                    <a:prstClr val="black"/>
                  </a:solidFill>
                </a:rPr>
                <a:t>2016 dan 2017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16016" y="1507042"/>
              <a:ext cx="503331" cy="106221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2800" b="1" dirty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716463" y="2719388"/>
            <a:ext cx="4103687" cy="1374775"/>
            <a:chOff x="4716016" y="3269184"/>
            <a:chExt cx="4104456" cy="1374735"/>
          </a:xfrm>
        </p:grpSpPr>
        <p:sp>
          <p:nvSpPr>
            <p:cNvPr id="10" name="Rectangle 9"/>
            <p:cNvSpPr/>
            <p:nvPr/>
          </p:nvSpPr>
          <p:spPr>
            <a:xfrm>
              <a:off x="5219347" y="3269184"/>
              <a:ext cx="3601125" cy="13747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txBody>
            <a:bodyPr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en-GB" sz="1600" dirty="0" err="1">
                  <a:solidFill>
                    <a:prstClr val="black"/>
                  </a:solidFill>
                </a:rPr>
                <a:t>Surat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Edaran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Kemendagri</a:t>
              </a:r>
              <a:r>
                <a:rPr lang="en-GB" sz="1600" dirty="0">
                  <a:solidFill>
                    <a:prstClr val="black"/>
                  </a:solidFill>
                </a:rPr>
                <a:t> </a:t>
              </a:r>
              <a:r>
                <a:rPr lang="en-GB" sz="1600" dirty="0" err="1">
                  <a:solidFill>
                    <a:prstClr val="black"/>
                  </a:solidFill>
                </a:rPr>
                <a:t>Nomor</a:t>
              </a:r>
              <a:r>
                <a:rPr lang="en-GB" sz="1600" dirty="0">
                  <a:solidFill>
                    <a:prstClr val="black"/>
                  </a:solidFill>
                </a:rPr>
                <a:t> 356/</a:t>
              </a:r>
              <a:r>
                <a:rPr lang="id-ID" sz="1600" dirty="0">
                  <a:solidFill>
                    <a:prstClr val="black"/>
                  </a:solidFill>
                </a:rPr>
                <a:t>4429</a:t>
              </a:r>
              <a:r>
                <a:rPr lang="en-GB" sz="1600" dirty="0">
                  <a:solidFill>
                    <a:prstClr val="black"/>
                  </a:solidFill>
                </a:rPr>
                <a:t>/SJ </a:t>
              </a:r>
              <a:r>
                <a:rPr lang="en-GB" sz="1600" dirty="0" err="1">
                  <a:solidFill>
                    <a:prstClr val="black"/>
                  </a:solidFill>
                </a:rPr>
                <a:t>tentang</a:t>
              </a:r>
              <a:r>
                <a:rPr lang="id-ID" sz="1600" dirty="0">
                  <a:solidFill>
                    <a:prstClr val="black"/>
                  </a:solidFill>
                </a:rPr>
                <a:t> Pedoman Pelaksanaan Aksi Pencegahan dan Pemberantasan Korupsi Pemerintah Daerah Tahun 2016 dan Tahun 2017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16016" y="3269184"/>
              <a:ext cx="503331" cy="137473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2800" b="1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50825" y="1492250"/>
            <a:ext cx="365283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16463" y="1357313"/>
            <a:ext cx="136842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8" y="3075806"/>
            <a:ext cx="2615724" cy="1961793"/>
          </a:xfrm>
          <a:prstGeom prst="ellipse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 txBox="1">
            <a:spLocks/>
          </p:cNvSpPr>
          <p:nvPr/>
        </p:nvSpPr>
        <p:spPr bwMode="auto">
          <a:xfrm>
            <a:off x="2051050" y="71438"/>
            <a:ext cx="7121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latin typeface="Calibri" panose="020F0502020204030204" pitchFamily="34" charset="0"/>
              </a:rPr>
              <a:t>AKSI</a:t>
            </a:r>
            <a:r>
              <a:rPr lang="id-ID" altLang="id-ID" sz="2200" b="1">
                <a:latin typeface="Calibri" panose="020F0502020204030204" pitchFamily="34" charset="0"/>
              </a:rPr>
              <a:t> &amp; </a:t>
            </a:r>
            <a:r>
              <a:rPr lang="en-US" altLang="id-ID" sz="2200" b="1">
                <a:latin typeface="Calibri" panose="020F0502020204030204" pitchFamily="34" charset="0"/>
              </a:rPr>
              <a:t>UKURAN KEBERHASILAN BIDANG PBJP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12713" y="811213"/>
          <a:ext cx="8923337" cy="420846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42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2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4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3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AKSI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PENANGGUNG JAWAB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/>
                        <a:t>INSTANSI</a:t>
                      </a:r>
                    </a:p>
                    <a:p>
                      <a:pPr algn="ctr" fontAlgn="ctr"/>
                      <a:r>
                        <a:rPr lang="en-US" sz="1400" b="1" u="none" strike="noStrike" dirty="0" smtClean="0"/>
                        <a:t>TERKAIT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KRITERIA KEBERHASILAN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/>
                        <a:t>UKURAN</a:t>
                      </a:r>
                    </a:p>
                    <a:p>
                      <a:pPr algn="ctr" fontAlgn="ctr"/>
                      <a:r>
                        <a:rPr lang="en-US" sz="1400" b="1" u="none" strike="noStrike" dirty="0" smtClean="0"/>
                        <a:t>KEBERHASILAN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/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/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7006">
                <a:tc>
                  <a:txBody>
                    <a:bodyPr/>
                    <a:lstStyle/>
                    <a:p>
                      <a:pPr marL="57150" indent="0" algn="l" defTabSz="463550" fontAlgn="t"/>
                      <a:r>
                        <a:rPr lang="en-US" sz="1400" b="0" u="none" strike="noStrike" dirty="0" err="1"/>
                        <a:t>Transparansi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dan</a:t>
                      </a:r>
                      <a:r>
                        <a:rPr lang="en-US" sz="1400" b="0" u="none" strike="noStrike" dirty="0"/>
                        <a:t/>
                      </a:r>
                      <a:br>
                        <a:rPr lang="en-US" sz="1400" b="0" u="none" strike="noStrike" dirty="0"/>
                      </a:br>
                      <a:r>
                        <a:rPr lang="en-US" sz="1400" b="0" u="none" strike="noStrike" dirty="0" err="1"/>
                        <a:t>akuntabilitas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dalam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mekanisme</a:t>
                      </a:r>
                      <a:r>
                        <a:rPr lang="en-US" sz="1400" b="0" u="none" strike="noStrike" dirty="0"/>
                        <a:t/>
                      </a:r>
                      <a:br>
                        <a:rPr lang="en-US" sz="1400" b="0" u="none" strike="noStrike" dirty="0"/>
                      </a:b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barang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jasa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indent="0" algn="l" fontAlgn="t"/>
                      <a:r>
                        <a:rPr lang="en-US" sz="1400" b="1" u="none" strike="noStrike" dirty="0" err="1">
                          <a:solidFill>
                            <a:schemeClr val="tx2"/>
                          </a:solidFill>
                        </a:rPr>
                        <a:t>Seluruh</a:t>
                      </a:r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tx2"/>
                          </a:solidFill>
                        </a:rPr>
                        <a:t>Kementerian</a:t>
                      </a:r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</a:rPr>
                        <a:t>/ </a:t>
                      </a:r>
                      <a:r>
                        <a:rPr lang="en-US" sz="1400" b="1" u="none" strike="noStrike" dirty="0" err="1">
                          <a:solidFill>
                            <a:schemeClr val="tx2"/>
                          </a:solidFill>
                        </a:rPr>
                        <a:t>Lembaga</a:t>
                      </a:r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tx2"/>
                          </a:solidFill>
                        </a:rPr>
                        <a:t>dan</a:t>
                      </a:r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tx2"/>
                          </a:solidFill>
                        </a:rPr>
                        <a:t>Pemerintah</a:t>
                      </a:r>
                      <a:r>
                        <a:rPr lang="en-US" sz="1400" b="1" u="none" strike="noStrike" dirty="0">
                          <a:solidFill>
                            <a:schemeClr val="tx2"/>
                          </a:solidFill>
                        </a:rPr>
                        <a:t> Daerah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indent="0" algn="l" fontAlgn="t"/>
                      <a:r>
                        <a:rPr lang="en-US" sz="1400" b="0" u="none" strike="noStrike" dirty="0" err="1"/>
                        <a:t>Lembaga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Kebijakan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/>
                      </a:r>
                      <a:br>
                        <a:rPr lang="en-US" sz="1400" b="0" u="none" strike="noStrike" dirty="0"/>
                      </a:br>
                      <a:r>
                        <a:rPr lang="en-US" sz="1400" b="0" u="none" strike="noStrike" dirty="0" err="1"/>
                        <a:t>Barang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Jasa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Pemerintah</a:t>
                      </a:r>
                      <a:r>
                        <a:rPr lang="en-US" sz="1400" b="0" u="none" strike="noStrike" dirty="0"/>
                        <a:t> (LKPP)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indent="0" algn="l" fontAlgn="t"/>
                      <a:r>
                        <a:rPr lang="en-US" sz="1400" b="0" u="none" strike="noStrike" dirty="0" err="1"/>
                        <a:t>Meningkatnya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pelaksanaan</a:t>
                      </a:r>
                      <a:r>
                        <a:rPr lang="en-US" sz="1400" b="0" u="none" strike="noStrike" dirty="0"/>
                        <a:t/>
                      </a:r>
                      <a:br>
                        <a:rPr lang="en-US" sz="1400" b="0" u="none" strike="noStrike" dirty="0"/>
                      </a:br>
                      <a:r>
                        <a:rPr lang="en-US" sz="1400" b="0" u="none" strike="noStrike" dirty="0" err="1"/>
                        <a:t>transparansi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akuntabilitas</a:t>
                      </a:r>
                      <a:r>
                        <a:rPr lang="en-US" sz="1400" b="0" u="none" strike="noStrike" dirty="0"/>
                        <a:t/>
                      </a:r>
                      <a:br>
                        <a:rPr lang="en-US" sz="1400" b="0" u="none" strike="noStrike" dirty="0"/>
                      </a:b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barang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jasa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melalui</a:t>
                      </a:r>
                      <a:r>
                        <a:rPr lang="en-US" sz="1400" b="0" u="none" strike="noStrike" dirty="0"/>
                        <a:t> e-procurement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925" indent="-231775" algn="l" fontAlgn="t">
                        <a:buFont typeface="+mj-lt"/>
                        <a:buAutoNum type="arabicPeriod"/>
                      </a:pPr>
                      <a:r>
                        <a:rPr lang="en-US" sz="1400" b="1" u="none" strike="noStrike" dirty="0" err="1" smtClean="0">
                          <a:solidFill>
                            <a:srgbClr val="FF0000"/>
                          </a:solidFill>
                        </a:rPr>
                        <a:t>Terlaksananya</a:t>
                      </a:r>
                      <a:r>
                        <a:rPr lang="en-US" sz="1400" b="1" u="none" strike="noStrike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pengembangan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kelembagaan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sumber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daya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manusia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dan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tata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kelola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Unit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</a:rPr>
                        <a:t>Layanan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u="none" strike="noStrike" dirty="0" err="1" smtClean="0">
                          <a:solidFill>
                            <a:srgbClr val="FF0000"/>
                          </a:solidFill>
                        </a:rPr>
                        <a:t>Pengadaan</a:t>
                      </a:r>
                      <a:r>
                        <a:rPr lang="en-US" sz="1400" b="0" u="none" strike="noStrike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marL="288925" indent="-231775" algn="l" fontAlgn="t">
                        <a:buFont typeface="+mj-lt"/>
                        <a:buAutoNum type="arabicPeriod"/>
                      </a:pPr>
                      <a:r>
                        <a:rPr lang="en-US" sz="1400" b="0" u="none" strike="noStrike" dirty="0" err="1" smtClean="0"/>
                        <a:t>Diumumkannya</a:t>
                      </a:r>
                      <a:r>
                        <a:rPr lang="en-US" sz="1400" b="0" u="none" strike="noStrike" dirty="0" smtClean="0"/>
                        <a:t> </a:t>
                      </a:r>
                      <a:r>
                        <a:rPr lang="en-US" sz="1400" b="0" u="none" strike="noStrike" dirty="0" err="1"/>
                        <a:t>rencana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umum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di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Sistem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Informasi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Rencana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Umum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> agar </a:t>
                      </a:r>
                      <a:r>
                        <a:rPr lang="en-US" sz="1400" b="0" u="none" strike="noStrike" dirty="0" err="1"/>
                        <a:t>dapat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dilaksanakannya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 smtClean="0"/>
                        <a:t>konsolidasi</a:t>
                      </a:r>
                      <a:r>
                        <a:rPr lang="en-US" sz="1400" b="0" u="none" strike="noStrike" dirty="0" smtClean="0"/>
                        <a:t>.</a:t>
                      </a:r>
                    </a:p>
                    <a:p>
                      <a:pPr marL="288925" indent="-231775" algn="l" fontAlgn="t">
                        <a:buFont typeface="+mj-lt"/>
                        <a:buAutoNum type="arabicPeriod"/>
                      </a:pPr>
                      <a:r>
                        <a:rPr lang="en-US" sz="1400" b="0" u="none" strike="noStrike" dirty="0" err="1" smtClean="0"/>
                        <a:t>Terlaksananya</a:t>
                      </a:r>
                      <a:r>
                        <a:rPr lang="en-US" sz="1400" b="0" u="none" strike="noStrike" dirty="0" smtClean="0"/>
                        <a:t> </a:t>
                      </a: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barang</a:t>
                      </a:r>
                      <a:r>
                        <a:rPr lang="en-US" sz="1400" b="0" u="none" strike="noStrike" dirty="0"/>
                        <a:t>/</a:t>
                      </a:r>
                      <a:r>
                        <a:rPr lang="en-US" sz="1400" b="0" u="none" strike="noStrike" dirty="0" err="1"/>
                        <a:t>jasa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Pemerintah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melalui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Sistem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Pengadaan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Secara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err="1"/>
                        <a:t>Elektronik</a:t>
                      </a:r>
                      <a:r>
                        <a:rPr lang="en-US" sz="1400" b="0" u="none" strike="noStrike" dirty="0"/>
                        <a:t> (</a:t>
                      </a:r>
                      <a:r>
                        <a:rPr lang="en-US" sz="1400" b="0" u="none" strike="noStrike" dirty="0" smtClean="0"/>
                        <a:t>SPSE).</a:t>
                      </a:r>
                    </a:p>
                    <a:p>
                      <a:pPr marL="288925" indent="-231775" algn="l" fontAlgn="t">
                        <a:buFont typeface="+mj-lt"/>
                        <a:buAutoNum type="arabicPeriod"/>
                      </a:pPr>
                      <a:r>
                        <a:rPr lang="en-US" sz="1400" b="0" u="none" strike="noStrike" dirty="0" err="1" smtClean="0"/>
                        <a:t>Diterapkannya</a:t>
                      </a:r>
                      <a:r>
                        <a:rPr lang="en-US" sz="1400" b="0" u="none" strike="noStrike" dirty="0" smtClean="0"/>
                        <a:t> </a:t>
                      </a:r>
                      <a:r>
                        <a:rPr lang="en-US" sz="1400" b="0" u="none" strike="noStrike" dirty="0" err="1"/>
                        <a:t>penggunaan</a:t>
                      </a:r>
                      <a:r>
                        <a:rPr lang="en-US" sz="1400" b="0" u="none" strike="noStrike" dirty="0"/>
                        <a:t> </a:t>
                      </a:r>
                      <a:r>
                        <a:rPr lang="en-US" sz="1400" b="0" u="none" strike="noStrike" dirty="0" smtClean="0"/>
                        <a:t>e-catalogue.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 txBox="1">
            <a:spLocks/>
          </p:cNvSpPr>
          <p:nvPr/>
        </p:nvSpPr>
        <p:spPr bwMode="auto">
          <a:xfrm>
            <a:off x="2051050" y="71438"/>
            <a:ext cx="7121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AKSI GENERIK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UNTUK PEMERINTAH 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PROVINSI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5100" y="696913"/>
          <a:ext cx="8850313" cy="4322762"/>
        </p:xfrm>
        <a:graphic>
          <a:graphicData uri="http://schemas.openxmlformats.org/drawingml/2006/table">
            <a:tbl>
              <a:tblPr/>
              <a:tblGrid>
                <a:gridCol w="878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6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667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AKSI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PENANGGUNG JAWAB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INSTANSI TERKAIT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KRITERIA KEBERHASILAN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UKURAN KEBERHASILAN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UKURAN KEBERHASILAN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(B07, B09, B12)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BUKTI DUKUNG</a:t>
                      </a:r>
                    </a:p>
                  </a:txBody>
                  <a:tcPr marL="91445" marR="91445" marT="34324" marB="343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Pelaksanaan transparansi dan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akuntabilitas dalam mekanisme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pengadaan barang dan jasa</a:t>
                      </a: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Pemerintah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Provinsi</a:t>
                      </a: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Lembaga Kebijakan Pengadaan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Barang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/</a:t>
                      </a:r>
                      <a:r>
                        <a:rPr kumimoji="0" lang="sv-S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Jasa Pemerintah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(LKPP)</a:t>
                      </a: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Meningkatnya pelaksanaan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transparansi dan akuntabilitas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pengadaan barang dan jasa melalui e-procurement</a:t>
                      </a: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Terlaksananya pengembangan kelembagaan, sumber daya manusia dan tata kelola Unit Layanan Pengadaan (ULP)</a:t>
                      </a: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B03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: Terpilihnya Program Prioritas Peningkatan Kematangan Organisasi ULP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B06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: Capaian Program Prioritas yang  terpilih di B03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B09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: Capaian Program Prioritas yang  terpilih di B03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B12: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nn-NO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Capaian Program Prioritas yang terpilih di B03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nn-NO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Rangkuman Capaian Tingkat Kematangan Organisasi ULP Tahun 2016 - 2017</a:t>
                      </a: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B03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: Laporan Daftar Program Prioritas terpilih (Lampiran 1.1)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B06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: Dokumen/data dukung masing-masing variabel/sub variabel Program Prioritas yang meningkat (Lampiran 2.1)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B09: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Dokumen/data dukung masing-masing variabel/sub variabel Program Prioritas yang meningkat (Lampiran 3.1)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B12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: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Dokumen/data dukung masing-masing variabel/sub variabel Program Prioritas yang meningkat (Lampiran 4.1)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Rangkuman Capaian Tingkat Kematangan Organisasi ULP Tahun 2016 - 2017 (Lampiran 4.2)</a:t>
                      </a:r>
                    </a:p>
                  </a:txBody>
                  <a:tcPr marL="91445" marR="91445" marT="34324" marB="343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 txBox="1">
            <a:spLocks/>
          </p:cNvSpPr>
          <p:nvPr/>
        </p:nvSpPr>
        <p:spPr bwMode="auto">
          <a:xfrm>
            <a:off x="1979613" y="71438"/>
            <a:ext cx="7121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UKURAN KEBERHASILAN </a:t>
            </a:r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UNTUK PEMERINTAH </a:t>
            </a:r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PROVINSI</a:t>
            </a: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 rotWithShape="1">
          <a:blip r:embed="rId3"/>
          <a:srcRect l="15473" t="14596" r="15684" b="21123"/>
          <a:stretch/>
        </p:blipFill>
        <p:spPr bwMode="auto">
          <a:xfrm>
            <a:off x="366713" y="771525"/>
            <a:ext cx="835818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 txBox="1">
            <a:spLocks/>
          </p:cNvSpPr>
          <p:nvPr/>
        </p:nvSpPr>
        <p:spPr bwMode="auto">
          <a:xfrm>
            <a:off x="2051050" y="71438"/>
            <a:ext cx="7121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id-ID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AKSI GENERIK UNTUK PEMERINTAH KABUPATEN/KOTA  </a:t>
            </a:r>
            <a:endParaRPr lang="en-US" altLang="id-ID" sz="22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5100" y="700088"/>
          <a:ext cx="8850313" cy="4281487"/>
        </p:xfrm>
        <a:graphic>
          <a:graphicData uri="http://schemas.openxmlformats.org/drawingml/2006/table">
            <a:tbl>
              <a:tblPr/>
              <a:tblGrid>
                <a:gridCol w="8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43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0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AKSI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PENANGGUNG JAWAB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INSTANSI TERKAIT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KRITERIA KEBERHASILAN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UKURAN KEBERHASILAN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UKURAN KEBERHASILAN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(B03, B06, B09 B12)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BUKTI DUKUNG</a:t>
                      </a:r>
                    </a:p>
                  </a:txBody>
                  <a:tcPr marL="91445" marR="91445" marT="34313" marB="343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42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Pelaksanaan transparansi dan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akuntabilitas dalam mekanisme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pengadaan barang dan jasa</a:t>
                      </a: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Pemerintah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Kab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/Kota</a:t>
                      </a: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Lembaga Kebijakan Pengadaan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Barang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/</a:t>
                      </a:r>
                      <a:r>
                        <a:rPr kumimoji="0" lang="sv-S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Jasa Pemerintah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(LKPP)</a:t>
                      </a: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Meningkatnya pelaksanaan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transparansi dan akuntabilitas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pengadaan barang dan jasa melalui e-procurement</a:t>
                      </a: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Terlaksananya pengembangan kelembagaan, sumber daya manusia dan tata kelola Unit Layanan Pengadaan (ULP)</a:t>
                      </a: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B03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: Terlaksananya </a:t>
                      </a:r>
                      <a:r>
                        <a:rPr kumimoji="0" lang="id-ID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self assess</a:t>
                      </a: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e</a:t>
                      </a:r>
                      <a:r>
                        <a:rPr kumimoji="0" lang="id-ID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ment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tingkat kematangan organisasi ULP &amp; tersusunnya </a:t>
                      </a:r>
                      <a:r>
                        <a:rPr kumimoji="0" lang="id-ID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roadmap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peningkatan kematangan organisasi ULP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B06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:  Terpilihnya program prioritas peningkatan kematangan organisasi ULP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B09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: Capaian program prioritas yang  terpilih di B03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B12: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</a:t>
                      </a:r>
                      <a:r>
                        <a:rPr kumimoji="0" lang="nn-NO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</a:t>
                      </a:r>
                      <a:r>
                        <a:rPr kumimoji="0" lang="nn-NO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apaian program prioritas yang terpilih di B0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</a:t>
                      </a:r>
                      <a:r>
                        <a:rPr kumimoji="0" lang="nn-NO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dan Rangkuman Capaian Tahun 2017</a:t>
                      </a: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B03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: Hasil </a:t>
                      </a:r>
                      <a:r>
                        <a:rPr kumimoji="0" lang="id-ID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self asses</a:t>
                      </a: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se</a:t>
                      </a:r>
                      <a:r>
                        <a:rPr kumimoji="0" lang="id-ID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ment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tingkat kematangan organisasi ULP &amp; hasil pengisian tabel ringkasan </a:t>
                      </a:r>
                      <a:r>
                        <a:rPr kumimoji="0" lang="id-ID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roadmap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peningkatan kematangan organisasi ULP</a:t>
                      </a: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B06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: Laporan daftar program prioritas terpilih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KET: 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(Kewajiban mengisi dan mengupload program prioritas sesuai dengan target pada B06)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d-ID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B09: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Dokumen/data dukung masing-masing variabel/sub variabel program prioritas yang meningkat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KET: 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(Kewajiban mengisi dan mengupload dokumen sesuai dengan target penyelesaian pada B06)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B12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: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Dokumen/data dukung masing-masing variabel/sub variabel program prioritas yang meningkat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d-ID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KET: </a:t>
                      </a: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(Kewajiban mengisi dan mengupload dokumen sesuai dengan target penyelesaian pada B06)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id-ID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Rangkuman Capaian Tahun 2017</a:t>
                      </a:r>
                    </a:p>
                  </a:txBody>
                  <a:tcPr marL="91445" marR="91445" marT="34313" marB="343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 txBox="1">
            <a:spLocks/>
          </p:cNvSpPr>
          <p:nvPr/>
        </p:nvSpPr>
        <p:spPr bwMode="auto">
          <a:xfrm>
            <a:off x="1979613" y="71438"/>
            <a:ext cx="7121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solidFill>
                  <a:srgbClr val="000000"/>
                </a:solidFill>
                <a:latin typeface="Calibri" panose="020F0502020204030204" pitchFamily="34" charset="0"/>
              </a:rPr>
              <a:t>UKURAN KEBERHASILAN UNTUK PEMERINTAH KAB/KOTA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 rotWithShape="1">
          <a:blip r:embed="rId3"/>
          <a:srcRect l="15473" t="16762" r="15684" b="7649"/>
          <a:stretch/>
        </p:blipFill>
        <p:spPr bwMode="auto">
          <a:xfrm>
            <a:off x="539750" y="700088"/>
            <a:ext cx="8064500" cy="44037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2"/>
          <p:cNvSpPr txBox="1">
            <a:spLocks/>
          </p:cNvSpPr>
          <p:nvPr/>
        </p:nvSpPr>
        <p:spPr bwMode="auto">
          <a:xfrm>
            <a:off x="1235075" y="36513"/>
            <a:ext cx="7900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S</a:t>
            </a:r>
            <a:r>
              <a:rPr lang="en-US" altLang="id-ID" sz="2200" b="1">
                <a:latin typeface="Calibri" panose="020F0502020204030204" pitchFamily="34" charset="0"/>
                <a:cs typeface="Aharoni" pitchFamily="2" charset="0"/>
              </a:rPr>
              <a:t>ISTEM</a:t>
            </a:r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 I</a:t>
            </a:r>
            <a:r>
              <a:rPr lang="en-US" altLang="id-ID" sz="2200" b="1">
                <a:latin typeface="Calibri" panose="020F0502020204030204" pitchFamily="34" charset="0"/>
                <a:cs typeface="Aharoni" pitchFamily="2" charset="0"/>
              </a:rPr>
              <a:t>NFORMASI</a:t>
            </a:r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 U</a:t>
            </a:r>
            <a:r>
              <a:rPr lang="en-US" altLang="id-ID" sz="2200" b="1">
                <a:latin typeface="Calibri" panose="020F0502020204030204" pitchFamily="34" charset="0"/>
                <a:cs typeface="Aharoni" pitchFamily="2" charset="0"/>
              </a:rPr>
              <a:t>NIT</a:t>
            </a:r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 L</a:t>
            </a:r>
            <a:r>
              <a:rPr lang="en-US" altLang="id-ID" sz="2200" b="1">
                <a:latin typeface="Calibri" panose="020F0502020204030204" pitchFamily="34" charset="0"/>
                <a:cs typeface="Aharoni" pitchFamily="2" charset="0"/>
              </a:rPr>
              <a:t>AYANAN</a:t>
            </a:r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 P</a:t>
            </a:r>
            <a:r>
              <a:rPr lang="en-US" altLang="id-ID" sz="2200" b="1">
                <a:latin typeface="Calibri" panose="020F0502020204030204" pitchFamily="34" charset="0"/>
                <a:cs typeface="Aharoni" pitchFamily="2" charset="0"/>
              </a:rPr>
              <a:t>ENGADAAN (SIULP)</a:t>
            </a:r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 </a:t>
            </a:r>
            <a:endParaRPr lang="en-US" altLang="id-ID" sz="2200" b="1">
              <a:latin typeface="Calibri" panose="020F0502020204030204" pitchFamily="34" charset="0"/>
              <a:cs typeface="Aharoni" pitchFamily="2" charset="0"/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 rotWithShape="1">
          <a:blip r:embed="rId3"/>
          <a:srcRect r="11570"/>
          <a:stretch/>
        </p:blipFill>
        <p:spPr bwMode="auto">
          <a:xfrm>
            <a:off x="179388" y="676275"/>
            <a:ext cx="6716712" cy="42719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95288" y="808038"/>
            <a:ext cx="1296987" cy="37465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789" name="Title 2"/>
          <p:cNvSpPr>
            <a:spLocks noGrp="1"/>
          </p:cNvSpPr>
          <p:nvPr>
            <p:ph type="title"/>
          </p:nvPr>
        </p:nvSpPr>
        <p:spPr>
          <a:xfrm>
            <a:off x="7019925" y="2500313"/>
            <a:ext cx="2016125" cy="431800"/>
          </a:xfrm>
        </p:spPr>
        <p:txBody>
          <a:bodyPr/>
          <a:lstStyle/>
          <a:p>
            <a:pPr eaLnBrk="1" hangingPunct="1"/>
            <a:r>
              <a:rPr lang="id-ID" altLang="id-ID" sz="1200" smtClean="0">
                <a:latin typeface="Aharoni" pitchFamily="2" charset="0"/>
                <a:cs typeface="Aharoni" pitchFamily="2" charset="0"/>
                <a:hlinkClick r:id="rId4"/>
              </a:rPr>
              <a:t>https://siulp.lkpp.go.id</a:t>
            </a:r>
            <a:r>
              <a:rPr lang="id-ID" altLang="id-ID" sz="1200" smtClean="0">
                <a:latin typeface="Aharoni" pitchFamily="2" charset="0"/>
                <a:cs typeface="Aharoni" pitchFamily="2" charset="0"/>
              </a:rPr>
              <a:t> </a:t>
            </a:r>
            <a:endParaRPr lang="en-US" altLang="id-ID" sz="1200" smtClean="0">
              <a:latin typeface="Aharoni" pitchFamily="2" charset="0"/>
              <a:cs typeface="Aharoni" pitchFamily="2" charset="0"/>
            </a:endParaRPr>
          </a:p>
        </p:txBody>
      </p:sp>
      <p:sp>
        <p:nvSpPr>
          <p:cNvPr id="118790" name="Title 2"/>
          <p:cNvSpPr txBox="1">
            <a:spLocks/>
          </p:cNvSpPr>
          <p:nvPr/>
        </p:nvSpPr>
        <p:spPr bwMode="auto">
          <a:xfrm>
            <a:off x="6965950" y="817563"/>
            <a:ext cx="21256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100">
                <a:latin typeface="Aharoni" pitchFamily="2" charset="0"/>
                <a:cs typeface="Aharoni" pitchFamily="2" charset="0"/>
              </a:rPr>
              <a:t>PENILAIAN MANDIRI </a:t>
            </a:r>
          </a:p>
          <a:p>
            <a:pPr algn="ctr" eaLnBrk="1" hangingPunct="1"/>
            <a:r>
              <a:rPr lang="en-US" altLang="id-ID" sz="1100">
                <a:latin typeface="Aharoni" pitchFamily="2" charset="0"/>
                <a:cs typeface="Aharoni" pitchFamily="2" charset="0"/>
              </a:rPr>
              <a:t>(</a:t>
            </a:r>
            <a:r>
              <a:rPr lang="en-US" altLang="id-ID" sz="1100" i="1">
                <a:latin typeface="Aharoni" pitchFamily="2" charset="0"/>
                <a:cs typeface="Aharoni" pitchFamily="2" charset="0"/>
              </a:rPr>
              <a:t>SELF ASSESSEMENT</a:t>
            </a:r>
            <a:r>
              <a:rPr lang="en-US" altLang="id-ID" sz="1100">
                <a:latin typeface="Aharoni" pitchFamily="2" charset="0"/>
                <a:cs typeface="Aharoni" pitchFamily="2" charset="0"/>
              </a:rPr>
              <a:t>) &amp; PENYUSUNAN PETA JALAN</a:t>
            </a:r>
            <a:r>
              <a:rPr lang="id-ID" altLang="id-ID" sz="1100">
                <a:latin typeface="Aharoni" pitchFamily="2" charset="0"/>
                <a:cs typeface="Aharoni" pitchFamily="2" charset="0"/>
              </a:rPr>
              <a:t> </a:t>
            </a:r>
            <a:r>
              <a:rPr lang="en-US" altLang="id-ID" sz="1100">
                <a:latin typeface="Aharoni" pitchFamily="2" charset="0"/>
                <a:cs typeface="Aharoni" pitchFamily="2" charset="0"/>
              </a:rPr>
              <a:t>(</a:t>
            </a:r>
            <a:r>
              <a:rPr lang="en-US" altLang="id-ID" sz="1100" i="1">
                <a:latin typeface="Aharoni" pitchFamily="2" charset="0"/>
                <a:cs typeface="Aharoni" pitchFamily="2" charset="0"/>
              </a:rPr>
              <a:t>ROAD MAP</a:t>
            </a:r>
            <a:r>
              <a:rPr lang="en-US" altLang="id-ID" sz="1100">
                <a:latin typeface="Aharoni" pitchFamily="2" charset="0"/>
                <a:cs typeface="Aharoni" pitchFamily="2" charset="0"/>
              </a:rPr>
              <a:t>) </a:t>
            </a:r>
            <a:br>
              <a:rPr lang="en-US" altLang="id-ID" sz="1100">
                <a:latin typeface="Aharoni" pitchFamily="2" charset="0"/>
                <a:cs typeface="Aharoni" pitchFamily="2" charset="0"/>
              </a:rPr>
            </a:br>
            <a:r>
              <a:rPr lang="en-US" altLang="id-ID" sz="1100">
                <a:latin typeface="Aharoni" pitchFamily="2" charset="0"/>
                <a:cs typeface="Aharoni" pitchFamily="2" charset="0"/>
              </a:rPr>
              <a:t>TINGKAT KEMATANGAN ULP </a:t>
            </a:r>
            <a:br>
              <a:rPr lang="en-US" altLang="id-ID" sz="1100">
                <a:latin typeface="Aharoni" pitchFamily="2" charset="0"/>
                <a:cs typeface="Aharoni" pitchFamily="2" charset="0"/>
              </a:rPr>
            </a:br>
            <a:r>
              <a:rPr lang="en-US" altLang="id-ID" sz="1100">
                <a:latin typeface="Aharoni" pitchFamily="2" charset="0"/>
                <a:cs typeface="Aharoni" pitchFamily="2" charset="0"/>
              </a:rPr>
              <a:t>MELALUI APLIKASI </a:t>
            </a:r>
            <a:br>
              <a:rPr lang="en-US" altLang="id-ID" sz="1100">
                <a:latin typeface="Aharoni" pitchFamily="2" charset="0"/>
                <a:cs typeface="Aharoni" pitchFamily="2" charset="0"/>
              </a:rPr>
            </a:br>
            <a:r>
              <a:rPr lang="id-ID" altLang="id-ID" sz="1100">
                <a:latin typeface="Aharoni" pitchFamily="2" charset="0"/>
                <a:cs typeface="Aharoni" pitchFamily="2" charset="0"/>
              </a:rPr>
              <a:t>SISTEM INFORMASI UNIT LAYANAN PENGADAAN</a:t>
            </a:r>
            <a:r>
              <a:rPr lang="en-US" altLang="id-ID" sz="1100">
                <a:latin typeface="Aharoni" pitchFamily="2" charset="0"/>
                <a:cs typeface="Aharoni" pitchFamily="2" charset="0"/>
              </a:rPr>
              <a:t> (SIULP)</a:t>
            </a:r>
            <a:r>
              <a:rPr lang="id-ID" altLang="id-ID" sz="1100">
                <a:latin typeface="Aharoni" pitchFamily="2" charset="0"/>
                <a:cs typeface="Aharoni" pitchFamily="2" charset="0"/>
              </a:rPr>
              <a:t> </a:t>
            </a:r>
            <a:endParaRPr lang="en-US" altLang="id-ID" sz="1100">
              <a:latin typeface="Aharoni" pitchFamily="2" charset="0"/>
              <a:cs typeface="Aharoni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68963" y="1074738"/>
            <a:ext cx="1296987" cy="374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2"/>
          <p:cNvSpPr txBox="1">
            <a:spLocks/>
          </p:cNvSpPr>
          <p:nvPr/>
        </p:nvSpPr>
        <p:spPr bwMode="auto">
          <a:xfrm>
            <a:off x="1235075" y="36513"/>
            <a:ext cx="7900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latin typeface="Calibri" panose="020F0502020204030204" pitchFamily="34" charset="0"/>
                <a:cs typeface="Aharoni" pitchFamily="2" charset="0"/>
              </a:rPr>
              <a:t>DATA ULP PROVINSI BANGKA BELITUNG PADA SIULP</a:t>
            </a:r>
            <a:r>
              <a:rPr lang="id-ID" altLang="id-ID" sz="2200" b="1">
                <a:latin typeface="Calibri" panose="020F0502020204030204" pitchFamily="34" charset="0"/>
                <a:cs typeface="Aharoni" pitchFamily="2" charset="0"/>
              </a:rPr>
              <a:t> </a:t>
            </a:r>
            <a:endParaRPr lang="en-US" altLang="id-ID" sz="2200" b="1">
              <a:latin typeface="Calibri" panose="020F0502020204030204" pitchFamily="34" charset="0"/>
              <a:cs typeface="Aharoni" pitchFamily="2" charset="0"/>
            </a:endParaRPr>
          </a:p>
        </p:txBody>
      </p:sp>
      <p:grpSp>
        <p:nvGrpSpPr>
          <p:cNvPr id="119811" name="Group 2"/>
          <p:cNvGrpSpPr>
            <a:grpSpLocks/>
          </p:cNvGrpSpPr>
          <p:nvPr/>
        </p:nvGrpSpPr>
        <p:grpSpPr bwMode="auto">
          <a:xfrm>
            <a:off x="33338" y="771525"/>
            <a:ext cx="9070975" cy="4248150"/>
            <a:chOff x="0" y="-2171700"/>
            <a:chExt cx="15250786" cy="10287000"/>
          </a:xfrm>
        </p:grpSpPr>
        <p:pic>
          <p:nvPicPr>
            <p:cNvPr id="97285" name="Picture 5"/>
            <p:cNvPicPr>
              <a:picLocks noChangeAspect="1" noChangeArrowheads="1"/>
            </p:cNvPicPr>
            <p:nvPr/>
          </p:nvPicPr>
          <p:blipFill rotWithShape="1">
            <a:blip r:embed="rId3"/>
            <a:srcRect t="10223" b="5333"/>
            <a:stretch/>
          </p:blipFill>
          <p:spPr bwMode="auto">
            <a:xfrm>
              <a:off x="0" y="876728"/>
              <a:ext cx="15240110" cy="7238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7286" name="Picture 6"/>
            <p:cNvPicPr>
              <a:picLocks noChangeAspect="1" noChangeArrowheads="1"/>
            </p:cNvPicPr>
            <p:nvPr/>
          </p:nvPicPr>
          <p:blipFill rotWithShape="1">
            <a:blip r:embed="rId4"/>
            <a:srcRect b="64444"/>
            <a:stretch/>
          </p:blipFill>
          <p:spPr bwMode="auto">
            <a:xfrm>
              <a:off x="10676" y="-2171700"/>
              <a:ext cx="15240110" cy="3048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822325" y="0"/>
            <a:ext cx="8178800" cy="606425"/>
          </a:xfrm>
        </p:spPr>
        <p:txBody>
          <a:bodyPr/>
          <a:lstStyle/>
          <a:p>
            <a:pPr algn="r" eaLnBrk="1" hangingPunct="1"/>
            <a:r>
              <a:rPr lang="en-GB" altLang="id-ID" sz="2200" i="0" smtClean="0">
                <a:latin typeface="Calibri" panose="020F0502020204030204" pitchFamily="34" charset="0"/>
              </a:rPr>
              <a:t>STATUS KELEMBAGAAN ULP </a:t>
            </a:r>
            <a:r>
              <a:rPr lang="id-ID" altLang="id-ID" sz="2200" i="0" smtClean="0">
                <a:latin typeface="Calibri" panose="020F0502020204030204" pitchFamily="34" charset="0"/>
              </a:rPr>
              <a:t/>
            </a:r>
            <a:br>
              <a:rPr lang="id-ID" altLang="id-ID" sz="2200" i="0" smtClean="0">
                <a:latin typeface="Calibri" panose="020F0502020204030204" pitchFamily="34" charset="0"/>
              </a:rPr>
            </a:br>
            <a:r>
              <a:rPr lang="id-ID" altLang="id-ID" sz="2200" i="0" smtClean="0">
                <a:latin typeface="Calibri" panose="020F0502020204030204" pitchFamily="34" charset="0"/>
              </a:rPr>
              <a:t>DI PROVINSI BANGKA BELITUNG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 rotWithShape="1">
          <a:blip r:embed="rId3"/>
          <a:srcRect l="1105" t="15158" r="2263" b="8491"/>
          <a:stretch/>
        </p:blipFill>
        <p:spPr bwMode="auto">
          <a:xfrm>
            <a:off x="-19050" y="771525"/>
            <a:ext cx="9174163" cy="4321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 eaLnBrk="1" hangingPunct="1"/>
            <a:r>
              <a:rPr lang="en-US" altLang="id-ID" sz="2200" b="1" smtClean="0"/>
              <a:t>DEFINISI, </a:t>
            </a:r>
            <a:r>
              <a:rPr lang="id-ID" altLang="id-ID" sz="2200" b="1" smtClean="0"/>
              <a:t>RUANG LINGKUP</a:t>
            </a:r>
            <a:r>
              <a:rPr lang="en-US" altLang="id-ID" sz="2200" b="1" smtClean="0"/>
              <a:t>, PEMBENTUKAN</a:t>
            </a:r>
            <a:r>
              <a:rPr lang="id-ID" altLang="id-ID" sz="2200" b="1" smtClean="0"/>
              <a:t> </a:t>
            </a:r>
            <a:r>
              <a:rPr lang="en-US" altLang="id-ID" sz="2200" b="1" smtClean="0"/>
              <a:t/>
            </a:r>
            <a:br>
              <a:rPr lang="en-US" altLang="id-ID" sz="2200" b="1" smtClean="0"/>
            </a:br>
            <a:r>
              <a:rPr lang="id-ID" altLang="id-ID" sz="2200" b="1" smtClean="0"/>
              <a:t>DAN </a:t>
            </a:r>
            <a:r>
              <a:rPr lang="en-US" altLang="id-ID" sz="2200" b="1" smtClean="0"/>
              <a:t>TUJUAN PEMBENTUKAN</a:t>
            </a:r>
            <a:r>
              <a:rPr lang="id-ID" altLang="id-ID" sz="2200" b="1" smtClean="0"/>
              <a:t> ULP</a:t>
            </a:r>
            <a:endParaRPr lang="en-US" altLang="id-ID" sz="2200" b="1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850" y="2674938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id-ID" altLang="id-ID" b="1">
                <a:solidFill>
                  <a:srgbClr val="000000"/>
                </a:solidFill>
                <a:latin typeface="Calibri" panose="020F0502020204030204" pitchFamily="34" charset="0"/>
              </a:rPr>
              <a:t>Ruang Lingkup ULP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3850" y="2989263"/>
            <a:ext cx="41036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just" eaLnBrk="1" hangingPunct="1"/>
            <a:r>
              <a:rPr lang="id-ID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Tugas dan kewenangan ULP mencakup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:</a:t>
            </a:r>
            <a:r>
              <a:rPr lang="id-ID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pelaksanaan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PBJ melalui Penyedia</a:t>
            </a:r>
            <a:r>
              <a:rPr lang="id-ID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Barang/Jasa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id-ID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yang pembiayaannya sebagian atau seluruhnya bersumber dari APBN/APBD.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Selain itu dapat memberikan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pelayanan/pembinaan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di bidang PBJ (Perpres 54/2010 jo 4/2015 Pasal 14 ayat (1) &amp; Perka LKPP 5/2012 jo 5/2015 Pasal 7).</a:t>
            </a:r>
            <a:endParaRPr lang="id-ID" altLang="id-ID" sz="1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23850" y="806450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2000" b="1">
                <a:solidFill>
                  <a:srgbClr val="000000"/>
                </a:solidFill>
                <a:latin typeface="Calibri" panose="020F0502020204030204" pitchFamily="34" charset="0"/>
              </a:rPr>
              <a:t>Definisi</a:t>
            </a:r>
            <a:r>
              <a:rPr lang="id-ID" altLang="id-ID" sz="2000" b="1">
                <a:solidFill>
                  <a:srgbClr val="000000"/>
                </a:solidFill>
                <a:latin typeface="Calibri" panose="020F0502020204030204" pitchFamily="34" charset="0"/>
              </a:rPr>
              <a:t> ULP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23850" y="1095375"/>
            <a:ext cx="41036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just" eaLnBrk="1" hangingPunct="1"/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Unit Layanan Pengadaan (ULP) adalah unit organisasi K/L/Pemda/I yg berfungsi melaksanakan PBJ,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bersifat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permanen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dapat berdiri sendiri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atau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melekat di unit yg sudah ada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(Perpres 54/2010 jo 4/2015 Pasal 1 angka 8).</a:t>
            </a:r>
            <a:endParaRPr lang="id-ID" altLang="id-ID" sz="1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859338" y="2668588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b="1">
                <a:solidFill>
                  <a:srgbClr val="000000"/>
                </a:solidFill>
                <a:latin typeface="Calibri" panose="020F0502020204030204" pitchFamily="34" charset="0"/>
              </a:rPr>
              <a:t>Tujuan Pembentukan</a:t>
            </a:r>
            <a:r>
              <a:rPr lang="id-ID" altLang="id-ID" b="1">
                <a:solidFill>
                  <a:srgbClr val="000000"/>
                </a:solidFill>
                <a:latin typeface="Calibri" panose="020F0502020204030204" pitchFamily="34" charset="0"/>
              </a:rPr>
              <a:t> ULP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859338" y="2981325"/>
            <a:ext cx="41052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menjamin pelaksanaan PBJ lebih TERINTEGRASI atau TERPADU sesuai dengan TATA NILAI PENGADAAN; dan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meningkatkan EFEKTIFITAS dan EFISIENSI dalam pelaksanaan tugas &amp; fungsi K/L/Pemda/I.</a:t>
            </a:r>
          </a:p>
          <a:p>
            <a:pPr algn="just" eaLnBrk="1" hangingPunct="1"/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(Perka LKPP 5/2012 jo 5/2015 Pasal 5)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859338" y="798513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2000" b="1">
                <a:solidFill>
                  <a:srgbClr val="000000"/>
                </a:solidFill>
                <a:latin typeface="Calibri" panose="020F0502020204030204" pitchFamily="34" charset="0"/>
              </a:rPr>
              <a:t>Pembentukan</a:t>
            </a:r>
            <a:r>
              <a:rPr lang="id-ID" altLang="id-ID" sz="2000" b="1">
                <a:solidFill>
                  <a:srgbClr val="000000"/>
                </a:solidFill>
                <a:latin typeface="Calibri" panose="020F0502020204030204" pitchFamily="34" charset="0"/>
              </a:rPr>
              <a:t> ULP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859338" y="1087438"/>
            <a:ext cx="4105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just" eaLnBrk="1" hangingPunct="1"/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Menteri/Pimpinan</a:t>
            </a:r>
            <a:r>
              <a:rPr lang="id-ID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Daerah/Pimpinan Institusi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wajib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 membentuk ULP yang bersifat permanen </a:t>
            </a:r>
            <a:r>
              <a:rPr lang="en-US" altLang="id-ID" sz="1600" b="1">
                <a:solidFill>
                  <a:srgbClr val="000000"/>
                </a:solidFill>
                <a:latin typeface="Calibri" panose="020F0502020204030204" pitchFamily="34" charset="0"/>
              </a:rPr>
              <a:t>paling lambat TA 2014</a:t>
            </a:r>
            <a:r>
              <a:rPr lang="en-US" altLang="id-ID" sz="1600">
                <a:solidFill>
                  <a:srgbClr val="000000"/>
                </a:solidFill>
                <a:latin typeface="Calibri" panose="020F0502020204030204" pitchFamily="34" charset="0"/>
              </a:rPr>
              <a:t>. (Perpres 54/2010 jo 4/2015 Pasal 130 &amp; Perka LKPP 5/2012 jo 5/2015 Pasal 3 ayat (1)).</a:t>
            </a:r>
            <a:endParaRPr lang="id-ID" altLang="id-ID" sz="1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5" grpId="0"/>
      <p:bldP spid="45" grpId="0"/>
      <p:bldP spid="46" grpId="0"/>
      <p:bldP spid="47" grpId="0"/>
      <p:bldP spid="48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987550" y="-69850"/>
            <a:ext cx="7121525" cy="857250"/>
          </a:xfrm>
        </p:spPr>
        <p:txBody>
          <a:bodyPr/>
          <a:lstStyle/>
          <a:p>
            <a:pPr algn="r" eaLnBrk="1" hangingPunct="1"/>
            <a:r>
              <a:rPr lang="en-US" altLang="id-ID" sz="2200" b="1" smtClean="0"/>
              <a:t>ARAH KEBIJAKAN PENGADAAN BARANG/JASA PEMERINTAH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/>
          <a:srcRect l="14376" t="14019" r="14110"/>
          <a:stretch/>
        </p:blipFill>
        <p:spPr bwMode="auto">
          <a:xfrm>
            <a:off x="1476375" y="787400"/>
            <a:ext cx="626427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5572125" y="3757613"/>
            <a:ext cx="2016125" cy="7588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7"/>
          <p:cNvGrpSpPr>
            <a:grpSpLocks/>
          </p:cNvGrpSpPr>
          <p:nvPr/>
        </p:nvGrpSpPr>
        <p:grpSpPr bwMode="auto">
          <a:xfrm>
            <a:off x="4603750" y="842963"/>
            <a:ext cx="4060825" cy="4016375"/>
            <a:chOff x="6138816" y="1325005"/>
            <a:chExt cx="5414119" cy="5354900"/>
          </a:xfrm>
        </p:grpSpPr>
        <p:grpSp>
          <p:nvGrpSpPr>
            <p:cNvPr id="96272" name="组合 6558"/>
            <p:cNvGrpSpPr>
              <a:grpSpLocks/>
            </p:cNvGrpSpPr>
            <p:nvPr/>
          </p:nvGrpSpPr>
          <p:grpSpPr bwMode="auto">
            <a:xfrm>
              <a:off x="6578367" y="1411199"/>
              <a:ext cx="4974568" cy="4985649"/>
              <a:chOff x="3501775" y="1129682"/>
              <a:chExt cx="5229524" cy="5241173"/>
            </a:xfrm>
          </p:grpSpPr>
          <p:sp>
            <p:nvSpPr>
              <p:cNvPr id="96302" name="矩形 1254"/>
              <p:cNvSpPr>
                <a:spLocks noChangeArrowheads="1"/>
              </p:cNvSpPr>
              <p:nvPr/>
            </p:nvSpPr>
            <p:spPr bwMode="auto">
              <a:xfrm rot="7956088">
                <a:off x="6546320" y="4065132"/>
                <a:ext cx="2140488" cy="2229470"/>
              </a:xfrm>
              <a:prstGeom prst="rect">
                <a:avLst/>
              </a:prstGeom>
              <a:solidFill>
                <a:srgbClr val="8064A2"/>
              </a:solidFill>
              <a:ln>
                <a:noFill/>
              </a:ln>
              <a:effectLst>
                <a:outerShdw dist="38100" dir="8100000" algn="tr" rotWithShape="0">
                  <a:srgbClr val="808080">
                    <a:alpha val="39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6303" name="矩形 1253"/>
              <p:cNvSpPr>
                <a:spLocks noChangeArrowheads="1"/>
              </p:cNvSpPr>
              <p:nvPr/>
            </p:nvSpPr>
            <p:spPr bwMode="auto">
              <a:xfrm rot="-2837715">
                <a:off x="3412379" y="1445148"/>
                <a:ext cx="2098213" cy="191796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8100000" algn="tr" rotWithShape="0">
                  <a:srgbClr val="808080">
                    <a:alpha val="39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6304" name="矩形 1252"/>
              <p:cNvSpPr>
                <a:spLocks noChangeArrowheads="1"/>
              </p:cNvSpPr>
              <p:nvPr/>
            </p:nvSpPr>
            <p:spPr bwMode="auto">
              <a:xfrm rot="2539922">
                <a:off x="3575927" y="4312103"/>
                <a:ext cx="1840091" cy="205816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dist="38100" algn="l" rotWithShape="0">
                  <a:srgbClr val="808080">
                    <a:alpha val="39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6305" name="矩形 6557"/>
              <p:cNvSpPr>
                <a:spLocks noChangeArrowheads="1"/>
              </p:cNvSpPr>
              <p:nvPr/>
            </p:nvSpPr>
            <p:spPr bwMode="auto">
              <a:xfrm rot="2539922">
                <a:off x="6379453" y="1130297"/>
                <a:ext cx="1844541" cy="2058160"/>
              </a:xfrm>
              <a:prstGeom prst="rect">
                <a:avLst/>
              </a:prstGeom>
              <a:solidFill>
                <a:srgbClr val="4BACC6"/>
              </a:solidFill>
              <a:ln>
                <a:noFill/>
              </a:ln>
              <a:effectLst>
                <a:outerShdw dist="38100" dir="2700000" algn="tl" rotWithShape="0">
                  <a:srgbClr val="808080">
                    <a:alpha val="39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grpSp>
            <p:nvGrpSpPr>
              <p:cNvPr id="4" name="组合 6556"/>
              <p:cNvGrpSpPr/>
              <p:nvPr/>
            </p:nvGrpSpPr>
            <p:grpSpPr>
              <a:xfrm>
                <a:off x="4329647" y="2082805"/>
                <a:ext cx="3170903" cy="3170905"/>
                <a:chOff x="4547061" y="1807034"/>
                <a:chExt cx="3170903" cy="3170905"/>
              </a:xfrm>
              <a:effectLst>
                <a:outerShdw blurRad="190500" dist="381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>
                  <a:rot lat="20400000" lon="600000" rev="21594000"/>
                </a:camera>
                <a:lightRig rig="threePt" dir="t"/>
              </a:scene3d>
            </p:grpSpPr>
            <p:sp>
              <p:nvSpPr>
                <p:cNvPr id="47" name="空心弧 6554"/>
                <p:cNvSpPr/>
                <p:nvPr/>
              </p:nvSpPr>
              <p:spPr>
                <a:xfrm>
                  <a:off x="4547061" y="1807036"/>
                  <a:ext cx="3170903" cy="3170903"/>
                </a:xfrm>
                <a:prstGeom prst="blockArc">
                  <a:avLst>
                    <a:gd name="adj1" fmla="val 16204660"/>
                    <a:gd name="adj2" fmla="val 2"/>
                    <a:gd name="adj3" fmla="val 16163"/>
                  </a:avLst>
                </a:prstGeom>
                <a:solidFill>
                  <a:schemeClr val="accent5"/>
                </a:solidFill>
                <a:ln>
                  <a:noFill/>
                </a:ln>
                <a:sp3d extrusionH="381000"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空心弧 1243"/>
                <p:cNvSpPr/>
                <p:nvPr/>
              </p:nvSpPr>
              <p:spPr>
                <a:xfrm rot="16200000">
                  <a:off x="4547061" y="1807036"/>
                  <a:ext cx="3170903" cy="3170903"/>
                </a:xfrm>
                <a:prstGeom prst="blockArc">
                  <a:avLst>
                    <a:gd name="adj1" fmla="val 16204660"/>
                    <a:gd name="adj2" fmla="val 2"/>
                    <a:gd name="adj3" fmla="val 16163"/>
                  </a:avLst>
                </a:prstGeom>
                <a:solidFill>
                  <a:schemeClr val="accent1"/>
                </a:solidFill>
                <a:ln>
                  <a:noFill/>
                </a:ln>
                <a:sp3d extrusionH="381000"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空心弧 1244"/>
                <p:cNvSpPr/>
                <p:nvPr/>
              </p:nvSpPr>
              <p:spPr>
                <a:xfrm rot="10800000">
                  <a:off x="4547061" y="1807036"/>
                  <a:ext cx="3170903" cy="3170903"/>
                </a:xfrm>
                <a:prstGeom prst="blockArc">
                  <a:avLst>
                    <a:gd name="adj1" fmla="val 16204660"/>
                    <a:gd name="adj2" fmla="val 2"/>
                    <a:gd name="adj3" fmla="val 16163"/>
                  </a:avLst>
                </a:prstGeom>
                <a:solidFill>
                  <a:schemeClr val="accent2"/>
                </a:solidFill>
                <a:ln>
                  <a:noFill/>
                </a:ln>
                <a:sp3d extrusionH="381000"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空心弧 1245"/>
                <p:cNvSpPr/>
                <p:nvPr/>
              </p:nvSpPr>
              <p:spPr>
                <a:xfrm rot="5400000">
                  <a:off x="4547061" y="1807034"/>
                  <a:ext cx="3170903" cy="3170903"/>
                </a:xfrm>
                <a:prstGeom prst="blockArc">
                  <a:avLst>
                    <a:gd name="adj1" fmla="val 16204660"/>
                    <a:gd name="adj2" fmla="val 2"/>
                    <a:gd name="adj3" fmla="val 16163"/>
                  </a:avLst>
                </a:prstGeom>
                <a:solidFill>
                  <a:schemeClr val="accent4"/>
                </a:solidFill>
                <a:ln>
                  <a:noFill/>
                </a:ln>
                <a:sp3d extrusionH="381000"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文本框 6555"/>
                <p:cNvSpPr txBox="1"/>
                <p:nvPr/>
              </p:nvSpPr>
              <p:spPr>
                <a:xfrm rot="18917447">
                  <a:off x="4924151" y="2131009"/>
                  <a:ext cx="714649" cy="517655"/>
                </a:xfrm>
                <a:prstGeom prst="rect">
                  <a:avLst/>
                </a:prstGeom>
                <a:noFill/>
                <a:sp3d extrusionH="381000">
                  <a:bevelT w="0"/>
                </a:sp3d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>
                      <a:solidFill>
                        <a:prstClr val="white"/>
                      </a:solidFill>
                      <a:latin typeface="Calibri"/>
                      <a:ea typeface="微软雅黑" panose="020B0503020204020204" pitchFamily="34" charset="-122"/>
                    </a:rPr>
                    <a:t>01</a:t>
                  </a:r>
                  <a:endParaRPr lang="zh-CN" altLang="en-US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文本框 1247"/>
                <p:cNvSpPr txBox="1"/>
                <p:nvPr/>
              </p:nvSpPr>
              <p:spPr>
                <a:xfrm rot="2582790">
                  <a:off x="6801854" y="2283405"/>
                  <a:ext cx="714649" cy="517655"/>
                </a:xfrm>
                <a:prstGeom prst="rect">
                  <a:avLst/>
                </a:prstGeom>
                <a:noFill/>
                <a:sp3d extrusionH="381000">
                  <a:bevelT w="0"/>
                </a:sp3d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>
                      <a:solidFill>
                        <a:prstClr val="white"/>
                      </a:solidFill>
                      <a:latin typeface="Calibri"/>
                      <a:ea typeface="微软雅黑" panose="020B0503020204020204" pitchFamily="34" charset="-122"/>
                    </a:rPr>
                    <a:t>02</a:t>
                  </a:r>
                  <a:endParaRPr lang="zh-CN" altLang="en-US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3" name="文本框 1248"/>
                <p:cNvSpPr txBox="1"/>
                <p:nvPr/>
              </p:nvSpPr>
              <p:spPr>
                <a:xfrm rot="13557691">
                  <a:off x="4807087" y="4021095"/>
                  <a:ext cx="714648" cy="517681"/>
                </a:xfrm>
                <a:prstGeom prst="rect">
                  <a:avLst/>
                </a:prstGeom>
                <a:noFill/>
                <a:sp3d extrusionH="381000">
                  <a:bevelT w="0"/>
                </a:sp3d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>
                      <a:solidFill>
                        <a:prstClr val="white"/>
                      </a:solidFill>
                      <a:latin typeface="Calibri"/>
                      <a:ea typeface="微软雅黑" panose="020B0503020204020204" pitchFamily="34" charset="-122"/>
                    </a:rPr>
                    <a:t>03</a:t>
                  </a:r>
                  <a:endParaRPr lang="zh-CN" altLang="en-US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4" name="文本框 1249"/>
                <p:cNvSpPr txBox="1"/>
                <p:nvPr/>
              </p:nvSpPr>
              <p:spPr>
                <a:xfrm rot="7943925">
                  <a:off x="6690078" y="4144826"/>
                  <a:ext cx="714648" cy="517681"/>
                </a:xfrm>
                <a:prstGeom prst="rect">
                  <a:avLst/>
                </a:prstGeom>
                <a:noFill/>
                <a:sp3d extrusionH="381000">
                  <a:bevelT w="0"/>
                </a:sp3d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>
                      <a:solidFill>
                        <a:prstClr val="white"/>
                      </a:solidFill>
                      <a:latin typeface="Calibri"/>
                      <a:ea typeface="微软雅黑" panose="020B0503020204020204" pitchFamily="34" charset="-122"/>
                    </a:rPr>
                    <a:t>04</a:t>
                  </a:r>
                  <a:endParaRPr lang="zh-CN" altLang="en-US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4" name="椭圆 6559"/>
            <p:cNvSpPr/>
            <p:nvPr/>
          </p:nvSpPr>
          <p:spPr>
            <a:xfrm rot="20108114">
              <a:off x="8326203" y="2994347"/>
              <a:ext cx="227564" cy="45719"/>
            </a:xfrm>
            <a:prstGeom prst="ellipse">
              <a:avLst/>
            </a:prstGeom>
            <a:solidFill>
              <a:schemeClr val="bg1">
                <a:alpha val="1000"/>
              </a:schemeClr>
            </a:solidFill>
            <a:ln>
              <a:noFill/>
            </a:ln>
            <a:effectLst>
              <a:glow rad="1905000">
                <a:schemeClr val="bg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6276" name="组合 7119"/>
            <p:cNvGrpSpPr>
              <a:grpSpLocks/>
            </p:cNvGrpSpPr>
            <p:nvPr/>
          </p:nvGrpSpPr>
          <p:grpSpPr bwMode="auto">
            <a:xfrm rot="-2724047">
              <a:off x="10690446" y="4609412"/>
              <a:ext cx="502964" cy="591162"/>
              <a:chOff x="7574236" y="5041376"/>
              <a:chExt cx="622863" cy="732086"/>
            </a:xfrm>
          </p:grpSpPr>
          <p:sp>
            <p:nvSpPr>
              <p:cNvPr id="38" name="Freeform 2795"/>
              <p:cNvSpPr>
                <a:spLocks noEditPoints="1"/>
              </p:cNvSpPr>
              <p:nvPr/>
            </p:nvSpPr>
            <p:spPr bwMode="auto">
              <a:xfrm>
                <a:off x="7712715" y="5039313"/>
                <a:ext cx="340745" cy="466555"/>
              </a:xfrm>
              <a:custGeom>
                <a:avLst/>
                <a:gdLst>
                  <a:gd name="T0" fmla="*/ 2147483647 w 66"/>
                  <a:gd name="T1" fmla="*/ 0 h 67"/>
                  <a:gd name="T2" fmla="*/ 2147483647 w 66"/>
                  <a:gd name="T3" fmla="*/ 0 h 67"/>
                  <a:gd name="T4" fmla="*/ 2147483647 w 66"/>
                  <a:gd name="T5" fmla="*/ 2147483647 h 67"/>
                  <a:gd name="T6" fmla="*/ 2147483647 w 66"/>
                  <a:gd name="T7" fmla="*/ 2147483647 h 67"/>
                  <a:gd name="T8" fmla="*/ 2147483647 w 66"/>
                  <a:gd name="T9" fmla="*/ 2147483647 h 67"/>
                  <a:gd name="T10" fmla="*/ 2147483647 w 66"/>
                  <a:gd name="T11" fmla="*/ 2147483647 h 67"/>
                  <a:gd name="T12" fmla="*/ 2147483647 w 66"/>
                  <a:gd name="T13" fmla="*/ 2147483647 h 67"/>
                  <a:gd name="T14" fmla="*/ 2147483647 w 66"/>
                  <a:gd name="T15" fmla="*/ 2147483647 h 67"/>
                  <a:gd name="T16" fmla="*/ 0 w 66"/>
                  <a:gd name="T17" fmla="*/ 2147483647 h 67"/>
                  <a:gd name="T18" fmla="*/ 0 w 66"/>
                  <a:gd name="T19" fmla="*/ 2147483647 h 67"/>
                  <a:gd name="T20" fmla="*/ 2147483647 w 66"/>
                  <a:gd name="T21" fmla="*/ 2147483647 h 67"/>
                  <a:gd name="T22" fmla="*/ 2147483647 w 66"/>
                  <a:gd name="T23" fmla="*/ 2147483647 h 67"/>
                  <a:gd name="T24" fmla="*/ 2147483647 w 66"/>
                  <a:gd name="T25" fmla="*/ 2147483647 h 67"/>
                  <a:gd name="T26" fmla="*/ 2147483647 w 66"/>
                  <a:gd name="T27" fmla="*/ 2147483647 h 67"/>
                  <a:gd name="T28" fmla="*/ 2147483647 w 66"/>
                  <a:gd name="T29" fmla="*/ 2147483647 h 67"/>
                  <a:gd name="T30" fmla="*/ 2147483647 w 66"/>
                  <a:gd name="T31" fmla="*/ 2147483647 h 67"/>
                  <a:gd name="T32" fmla="*/ 2147483647 w 66"/>
                  <a:gd name="T33" fmla="*/ 2147483647 h 67"/>
                  <a:gd name="T34" fmla="*/ 2147483647 w 66"/>
                  <a:gd name="T35" fmla="*/ 2147483647 h 67"/>
                  <a:gd name="T36" fmla="*/ 2147483647 w 66"/>
                  <a:gd name="T37" fmla="*/ 2147483647 h 67"/>
                  <a:gd name="T38" fmla="*/ 2147483647 w 66"/>
                  <a:gd name="T39" fmla="*/ 2147483647 h 67"/>
                  <a:gd name="T40" fmla="*/ 2147483647 w 66"/>
                  <a:gd name="T41" fmla="*/ 2147483647 h 67"/>
                  <a:gd name="T42" fmla="*/ 2147483647 w 66"/>
                  <a:gd name="T43" fmla="*/ 2147483647 h 67"/>
                  <a:gd name="T44" fmla="*/ 2147483647 w 66"/>
                  <a:gd name="T45" fmla="*/ 2147483647 h 67"/>
                  <a:gd name="T46" fmla="*/ 2147483647 w 66"/>
                  <a:gd name="T47" fmla="*/ 2147483647 h 67"/>
                  <a:gd name="T48" fmla="*/ 2147483647 w 66"/>
                  <a:gd name="T49" fmla="*/ 2147483647 h 67"/>
                  <a:gd name="T50" fmla="*/ 2147483647 w 66"/>
                  <a:gd name="T51" fmla="*/ 2147483647 h 67"/>
                  <a:gd name="T52" fmla="*/ 2147483647 w 66"/>
                  <a:gd name="T53" fmla="*/ 2147483647 h 67"/>
                  <a:gd name="T54" fmla="*/ 2147483647 w 66"/>
                  <a:gd name="T55" fmla="*/ 2147483647 h 67"/>
                  <a:gd name="T56" fmla="*/ 2147483647 w 66"/>
                  <a:gd name="T57" fmla="*/ 2147483647 h 67"/>
                  <a:gd name="T58" fmla="*/ 2147483647 w 66"/>
                  <a:gd name="T59" fmla="*/ 2147483647 h 67"/>
                  <a:gd name="T60" fmla="*/ 2147483647 w 66"/>
                  <a:gd name="T61" fmla="*/ 2147483647 h 67"/>
                  <a:gd name="T62" fmla="*/ 2147483647 w 66"/>
                  <a:gd name="T63" fmla="*/ 2147483647 h 67"/>
                  <a:gd name="T64" fmla="*/ 2147483647 w 66"/>
                  <a:gd name="T65" fmla="*/ 0 h 67"/>
                  <a:gd name="T66" fmla="*/ 2147483647 w 66"/>
                  <a:gd name="T67" fmla="*/ 2147483647 h 67"/>
                  <a:gd name="T68" fmla="*/ 2147483647 w 66"/>
                  <a:gd name="T69" fmla="*/ 2147483647 h 67"/>
                  <a:gd name="T70" fmla="*/ 2147483647 w 66"/>
                  <a:gd name="T71" fmla="*/ 2147483647 h 67"/>
                  <a:gd name="T72" fmla="*/ 2147483647 w 66"/>
                  <a:gd name="T73" fmla="*/ 2147483647 h 67"/>
                  <a:gd name="T74" fmla="*/ 2147483647 w 66"/>
                  <a:gd name="T75" fmla="*/ 2147483647 h 6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6"/>
                  <a:gd name="T115" fmla="*/ 0 h 67"/>
                  <a:gd name="T116" fmla="*/ 66 w 66"/>
                  <a:gd name="T117" fmla="*/ 67 h 6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6" h="67">
                    <a:moveTo>
                      <a:pt x="37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4" y="10"/>
                      <a:pt x="22" y="11"/>
                      <a:pt x="20" y="13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0" y="23"/>
                      <a:pt x="9" y="25"/>
                      <a:pt x="9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2"/>
                      <a:pt x="10" y="45"/>
                      <a:pt x="12" y="47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2" y="57"/>
                      <a:pt x="25" y="58"/>
                      <a:pt x="27" y="58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37" y="67"/>
                      <a:pt x="37" y="67"/>
                      <a:pt x="37" y="67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8"/>
                      <a:pt x="44" y="57"/>
                      <a:pt x="46" y="55"/>
                    </a:cubicBezTo>
                    <a:cubicBezTo>
                      <a:pt x="54" y="61"/>
                      <a:pt x="54" y="61"/>
                      <a:pt x="54" y="61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6" y="45"/>
                      <a:pt x="57" y="42"/>
                      <a:pt x="57" y="40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7" y="25"/>
                      <a:pt x="56" y="23"/>
                      <a:pt x="54" y="21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4" y="11"/>
                      <a:pt x="41" y="10"/>
                      <a:pt x="39" y="10"/>
                    </a:cubicBezTo>
                    <a:lnTo>
                      <a:pt x="37" y="0"/>
                    </a:lnTo>
                    <a:close/>
                    <a:moveTo>
                      <a:pt x="50" y="34"/>
                    </a:moveTo>
                    <a:cubicBezTo>
                      <a:pt x="50" y="43"/>
                      <a:pt x="42" y="50"/>
                      <a:pt x="33" y="50"/>
                    </a:cubicBezTo>
                    <a:cubicBezTo>
                      <a:pt x="24" y="50"/>
                      <a:pt x="17" y="43"/>
                      <a:pt x="17" y="34"/>
                    </a:cubicBezTo>
                    <a:cubicBezTo>
                      <a:pt x="17" y="25"/>
                      <a:pt x="24" y="17"/>
                      <a:pt x="33" y="17"/>
                    </a:cubicBezTo>
                    <a:cubicBezTo>
                      <a:pt x="42" y="17"/>
                      <a:pt x="50" y="25"/>
                      <a:pt x="5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9" name="Freeform 2796"/>
              <p:cNvSpPr>
                <a:spLocks noEditPoints="1"/>
              </p:cNvSpPr>
              <p:nvPr/>
            </p:nvSpPr>
            <p:spPr bwMode="auto">
              <a:xfrm>
                <a:off x="7905650" y="5482301"/>
                <a:ext cx="290943" cy="290943"/>
              </a:xfrm>
              <a:custGeom>
                <a:avLst/>
                <a:gdLst>
                  <a:gd name="T0" fmla="*/ 2147483647 w 42"/>
                  <a:gd name="T1" fmla="*/ 0 h 42"/>
                  <a:gd name="T2" fmla="*/ 2147483647 w 42"/>
                  <a:gd name="T3" fmla="*/ 0 h 42"/>
                  <a:gd name="T4" fmla="*/ 2147483647 w 42"/>
                  <a:gd name="T5" fmla="*/ 2147483647 h 42"/>
                  <a:gd name="T6" fmla="*/ 2147483647 w 42"/>
                  <a:gd name="T7" fmla="*/ 2147483647 h 42"/>
                  <a:gd name="T8" fmla="*/ 2147483647 w 42"/>
                  <a:gd name="T9" fmla="*/ 2147483647 h 42"/>
                  <a:gd name="T10" fmla="*/ 2147483647 w 42"/>
                  <a:gd name="T11" fmla="*/ 2147483647 h 42"/>
                  <a:gd name="T12" fmla="*/ 2147483647 w 42"/>
                  <a:gd name="T13" fmla="*/ 2147483647 h 42"/>
                  <a:gd name="T14" fmla="*/ 2147483647 w 42"/>
                  <a:gd name="T15" fmla="*/ 2147483647 h 42"/>
                  <a:gd name="T16" fmla="*/ 0 w 42"/>
                  <a:gd name="T17" fmla="*/ 2147483647 h 42"/>
                  <a:gd name="T18" fmla="*/ 0 w 42"/>
                  <a:gd name="T19" fmla="*/ 2147483647 h 42"/>
                  <a:gd name="T20" fmla="*/ 2147483647 w 42"/>
                  <a:gd name="T21" fmla="*/ 2147483647 h 42"/>
                  <a:gd name="T22" fmla="*/ 2147483647 w 42"/>
                  <a:gd name="T23" fmla="*/ 2147483647 h 42"/>
                  <a:gd name="T24" fmla="*/ 2147483647 w 42"/>
                  <a:gd name="T25" fmla="*/ 2147483647 h 42"/>
                  <a:gd name="T26" fmla="*/ 2147483647 w 42"/>
                  <a:gd name="T27" fmla="*/ 2147483647 h 42"/>
                  <a:gd name="T28" fmla="*/ 2147483647 w 42"/>
                  <a:gd name="T29" fmla="*/ 2147483647 h 42"/>
                  <a:gd name="T30" fmla="*/ 2147483647 w 42"/>
                  <a:gd name="T31" fmla="*/ 2147483647 h 42"/>
                  <a:gd name="T32" fmla="*/ 2147483647 w 42"/>
                  <a:gd name="T33" fmla="*/ 2147483647 h 42"/>
                  <a:gd name="T34" fmla="*/ 2147483647 w 42"/>
                  <a:gd name="T35" fmla="*/ 2147483647 h 42"/>
                  <a:gd name="T36" fmla="*/ 2147483647 w 42"/>
                  <a:gd name="T37" fmla="*/ 2147483647 h 42"/>
                  <a:gd name="T38" fmla="*/ 2147483647 w 42"/>
                  <a:gd name="T39" fmla="*/ 2147483647 h 42"/>
                  <a:gd name="T40" fmla="*/ 2147483647 w 42"/>
                  <a:gd name="T41" fmla="*/ 2147483647 h 42"/>
                  <a:gd name="T42" fmla="*/ 2147483647 w 42"/>
                  <a:gd name="T43" fmla="*/ 2147483647 h 42"/>
                  <a:gd name="T44" fmla="*/ 2147483647 w 42"/>
                  <a:gd name="T45" fmla="*/ 2147483647 h 42"/>
                  <a:gd name="T46" fmla="*/ 2147483647 w 42"/>
                  <a:gd name="T47" fmla="*/ 2147483647 h 42"/>
                  <a:gd name="T48" fmla="*/ 2147483647 w 42"/>
                  <a:gd name="T49" fmla="*/ 2147483647 h 42"/>
                  <a:gd name="T50" fmla="*/ 2147483647 w 42"/>
                  <a:gd name="T51" fmla="*/ 2147483647 h 42"/>
                  <a:gd name="T52" fmla="*/ 2147483647 w 42"/>
                  <a:gd name="T53" fmla="*/ 2147483647 h 42"/>
                  <a:gd name="T54" fmla="*/ 2147483647 w 42"/>
                  <a:gd name="T55" fmla="*/ 2147483647 h 42"/>
                  <a:gd name="T56" fmla="*/ 2147483647 w 42"/>
                  <a:gd name="T57" fmla="*/ 2147483647 h 42"/>
                  <a:gd name="T58" fmla="*/ 2147483647 w 42"/>
                  <a:gd name="T59" fmla="*/ 2147483647 h 42"/>
                  <a:gd name="T60" fmla="*/ 2147483647 w 42"/>
                  <a:gd name="T61" fmla="*/ 2147483647 h 42"/>
                  <a:gd name="T62" fmla="*/ 2147483647 w 42"/>
                  <a:gd name="T63" fmla="*/ 2147483647 h 42"/>
                  <a:gd name="T64" fmla="*/ 2147483647 w 42"/>
                  <a:gd name="T65" fmla="*/ 0 h 42"/>
                  <a:gd name="T66" fmla="*/ 2147483647 w 42"/>
                  <a:gd name="T67" fmla="*/ 2147483647 h 42"/>
                  <a:gd name="T68" fmla="*/ 2147483647 w 42"/>
                  <a:gd name="T69" fmla="*/ 2147483647 h 42"/>
                  <a:gd name="T70" fmla="*/ 2147483647 w 42"/>
                  <a:gd name="T71" fmla="*/ 2147483647 h 42"/>
                  <a:gd name="T72" fmla="*/ 2147483647 w 42"/>
                  <a:gd name="T73" fmla="*/ 2147483647 h 42"/>
                  <a:gd name="T74" fmla="*/ 2147483647 w 42"/>
                  <a:gd name="T75" fmla="*/ 2147483647 h 4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2"/>
                  <a:gd name="T115" fmla="*/ 0 h 42"/>
                  <a:gd name="T116" fmla="*/ 42 w 42"/>
                  <a:gd name="T117" fmla="*/ 42 h 4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2" h="42">
                    <a:moveTo>
                      <a:pt x="2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6"/>
                      <a:pt x="14" y="7"/>
                      <a:pt x="13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6"/>
                      <a:pt x="6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7" y="28"/>
                      <a:pt x="7" y="29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4" y="35"/>
                      <a:pt x="16" y="36"/>
                      <a:pt x="17" y="36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6"/>
                      <a:pt x="28" y="35"/>
                      <a:pt x="29" y="35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5" y="28"/>
                      <a:pt x="36" y="26"/>
                      <a:pt x="36" y="25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5"/>
                      <a:pt x="35" y="14"/>
                      <a:pt x="34" y="13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7"/>
                      <a:pt x="26" y="6"/>
                      <a:pt x="25" y="6"/>
                    </a:cubicBezTo>
                    <a:lnTo>
                      <a:pt x="24" y="0"/>
                    </a:lnTo>
                    <a:close/>
                    <a:moveTo>
                      <a:pt x="32" y="21"/>
                    </a:moveTo>
                    <a:cubicBezTo>
                      <a:pt x="32" y="26"/>
                      <a:pt x="27" y="31"/>
                      <a:pt x="21" y="31"/>
                    </a:cubicBezTo>
                    <a:cubicBezTo>
                      <a:pt x="15" y="31"/>
                      <a:pt x="11" y="26"/>
                      <a:pt x="11" y="21"/>
                    </a:cubicBezTo>
                    <a:cubicBezTo>
                      <a:pt x="11" y="15"/>
                      <a:pt x="15" y="10"/>
                      <a:pt x="21" y="10"/>
                    </a:cubicBezTo>
                    <a:cubicBezTo>
                      <a:pt x="27" y="10"/>
                      <a:pt x="32" y="15"/>
                      <a:pt x="3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0" name="Freeform 2797"/>
              <p:cNvSpPr>
                <a:spLocks noEditPoints="1"/>
              </p:cNvSpPr>
              <p:nvPr/>
            </p:nvSpPr>
            <p:spPr bwMode="auto">
              <a:xfrm>
                <a:off x="7571667" y="5479047"/>
                <a:ext cx="293565" cy="290943"/>
              </a:xfrm>
              <a:custGeom>
                <a:avLst/>
                <a:gdLst>
                  <a:gd name="T0" fmla="*/ 2147483647 w 42"/>
                  <a:gd name="T1" fmla="*/ 0 h 42"/>
                  <a:gd name="T2" fmla="*/ 2147483647 w 42"/>
                  <a:gd name="T3" fmla="*/ 0 h 42"/>
                  <a:gd name="T4" fmla="*/ 2147483647 w 42"/>
                  <a:gd name="T5" fmla="*/ 2147483647 h 42"/>
                  <a:gd name="T6" fmla="*/ 2147483647 w 42"/>
                  <a:gd name="T7" fmla="*/ 2147483647 h 42"/>
                  <a:gd name="T8" fmla="*/ 2147483647 w 42"/>
                  <a:gd name="T9" fmla="*/ 2147483647 h 42"/>
                  <a:gd name="T10" fmla="*/ 2147483647 w 42"/>
                  <a:gd name="T11" fmla="*/ 2147483647 h 42"/>
                  <a:gd name="T12" fmla="*/ 2147483647 w 42"/>
                  <a:gd name="T13" fmla="*/ 2147483647 h 42"/>
                  <a:gd name="T14" fmla="*/ 2147483647 w 42"/>
                  <a:gd name="T15" fmla="*/ 2147483647 h 42"/>
                  <a:gd name="T16" fmla="*/ 0 w 42"/>
                  <a:gd name="T17" fmla="*/ 2147483647 h 42"/>
                  <a:gd name="T18" fmla="*/ 0 w 42"/>
                  <a:gd name="T19" fmla="*/ 2147483647 h 42"/>
                  <a:gd name="T20" fmla="*/ 2147483647 w 42"/>
                  <a:gd name="T21" fmla="*/ 2147483647 h 42"/>
                  <a:gd name="T22" fmla="*/ 2147483647 w 42"/>
                  <a:gd name="T23" fmla="*/ 2147483647 h 42"/>
                  <a:gd name="T24" fmla="*/ 2147483647 w 42"/>
                  <a:gd name="T25" fmla="*/ 2147483647 h 42"/>
                  <a:gd name="T26" fmla="*/ 2147483647 w 42"/>
                  <a:gd name="T27" fmla="*/ 2147483647 h 42"/>
                  <a:gd name="T28" fmla="*/ 2147483647 w 42"/>
                  <a:gd name="T29" fmla="*/ 2147483647 h 42"/>
                  <a:gd name="T30" fmla="*/ 2147483647 w 42"/>
                  <a:gd name="T31" fmla="*/ 2147483647 h 42"/>
                  <a:gd name="T32" fmla="*/ 2147483647 w 42"/>
                  <a:gd name="T33" fmla="*/ 2147483647 h 42"/>
                  <a:gd name="T34" fmla="*/ 2147483647 w 42"/>
                  <a:gd name="T35" fmla="*/ 2147483647 h 42"/>
                  <a:gd name="T36" fmla="*/ 2147483647 w 42"/>
                  <a:gd name="T37" fmla="*/ 2147483647 h 42"/>
                  <a:gd name="T38" fmla="*/ 2147483647 w 42"/>
                  <a:gd name="T39" fmla="*/ 2147483647 h 42"/>
                  <a:gd name="T40" fmla="*/ 2147483647 w 42"/>
                  <a:gd name="T41" fmla="*/ 2147483647 h 42"/>
                  <a:gd name="T42" fmla="*/ 2147483647 w 42"/>
                  <a:gd name="T43" fmla="*/ 2147483647 h 42"/>
                  <a:gd name="T44" fmla="*/ 2147483647 w 42"/>
                  <a:gd name="T45" fmla="*/ 2147483647 h 42"/>
                  <a:gd name="T46" fmla="*/ 2147483647 w 42"/>
                  <a:gd name="T47" fmla="*/ 2147483647 h 42"/>
                  <a:gd name="T48" fmla="*/ 2147483647 w 42"/>
                  <a:gd name="T49" fmla="*/ 2147483647 h 42"/>
                  <a:gd name="T50" fmla="*/ 2147483647 w 42"/>
                  <a:gd name="T51" fmla="*/ 2147483647 h 42"/>
                  <a:gd name="T52" fmla="*/ 2147483647 w 42"/>
                  <a:gd name="T53" fmla="*/ 2147483647 h 42"/>
                  <a:gd name="T54" fmla="*/ 2147483647 w 42"/>
                  <a:gd name="T55" fmla="*/ 2147483647 h 42"/>
                  <a:gd name="T56" fmla="*/ 2147483647 w 42"/>
                  <a:gd name="T57" fmla="*/ 2147483647 h 42"/>
                  <a:gd name="T58" fmla="*/ 2147483647 w 42"/>
                  <a:gd name="T59" fmla="*/ 2147483647 h 42"/>
                  <a:gd name="T60" fmla="*/ 2147483647 w 42"/>
                  <a:gd name="T61" fmla="*/ 2147483647 h 42"/>
                  <a:gd name="T62" fmla="*/ 2147483647 w 42"/>
                  <a:gd name="T63" fmla="*/ 2147483647 h 42"/>
                  <a:gd name="T64" fmla="*/ 2147483647 w 42"/>
                  <a:gd name="T65" fmla="*/ 0 h 42"/>
                  <a:gd name="T66" fmla="*/ 2147483647 w 42"/>
                  <a:gd name="T67" fmla="*/ 2147483647 h 42"/>
                  <a:gd name="T68" fmla="*/ 2147483647 w 42"/>
                  <a:gd name="T69" fmla="*/ 2147483647 h 42"/>
                  <a:gd name="T70" fmla="*/ 2147483647 w 42"/>
                  <a:gd name="T71" fmla="*/ 2147483647 h 42"/>
                  <a:gd name="T72" fmla="*/ 2147483647 w 42"/>
                  <a:gd name="T73" fmla="*/ 2147483647 h 42"/>
                  <a:gd name="T74" fmla="*/ 2147483647 w 42"/>
                  <a:gd name="T75" fmla="*/ 2147483647 h 4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2"/>
                  <a:gd name="T115" fmla="*/ 0 h 42"/>
                  <a:gd name="T116" fmla="*/ 42 w 42"/>
                  <a:gd name="T117" fmla="*/ 42 h 4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2" h="42">
                    <a:moveTo>
                      <a:pt x="24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4" y="7"/>
                      <a:pt x="13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4"/>
                      <a:pt x="6" y="16"/>
                      <a:pt x="6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7" y="28"/>
                      <a:pt x="8" y="29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4" y="35"/>
                      <a:pt x="16" y="36"/>
                      <a:pt x="18" y="36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6"/>
                      <a:pt x="28" y="35"/>
                      <a:pt x="29" y="34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6" y="28"/>
                      <a:pt x="36" y="26"/>
                      <a:pt x="37" y="25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5"/>
                      <a:pt x="35" y="14"/>
                      <a:pt x="35" y="13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7"/>
                      <a:pt x="27" y="6"/>
                      <a:pt x="25" y="6"/>
                    </a:cubicBezTo>
                    <a:lnTo>
                      <a:pt x="24" y="0"/>
                    </a:lnTo>
                    <a:close/>
                    <a:moveTo>
                      <a:pt x="32" y="21"/>
                    </a:moveTo>
                    <a:cubicBezTo>
                      <a:pt x="32" y="26"/>
                      <a:pt x="27" y="31"/>
                      <a:pt x="21" y="31"/>
                    </a:cubicBezTo>
                    <a:cubicBezTo>
                      <a:pt x="16" y="31"/>
                      <a:pt x="11" y="26"/>
                      <a:pt x="11" y="21"/>
                    </a:cubicBezTo>
                    <a:cubicBezTo>
                      <a:pt x="11" y="15"/>
                      <a:pt x="16" y="10"/>
                      <a:pt x="21" y="10"/>
                    </a:cubicBezTo>
                    <a:cubicBezTo>
                      <a:pt x="27" y="10"/>
                      <a:pt x="32" y="15"/>
                      <a:pt x="3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96277" name="组合 7120"/>
            <p:cNvGrpSpPr>
              <a:grpSpLocks/>
            </p:cNvGrpSpPr>
            <p:nvPr/>
          </p:nvGrpSpPr>
          <p:grpSpPr bwMode="auto">
            <a:xfrm rot="2576727">
              <a:off x="7535238" y="5440402"/>
              <a:ext cx="536406" cy="570828"/>
              <a:chOff x="2686204" y="2133361"/>
              <a:chExt cx="536406" cy="570828"/>
            </a:xfrm>
          </p:grpSpPr>
          <p:sp>
            <p:nvSpPr>
              <p:cNvPr id="32" name="Freeform 1994"/>
              <p:cNvSpPr>
                <a:spLocks/>
              </p:cNvSpPr>
              <p:nvPr/>
            </p:nvSpPr>
            <p:spPr bwMode="auto">
              <a:xfrm>
                <a:off x="3041494" y="2240383"/>
                <a:ext cx="91012" cy="461411"/>
              </a:xfrm>
              <a:custGeom>
                <a:avLst/>
                <a:gdLst>
                  <a:gd name="T0" fmla="*/ 2147483647 w 14"/>
                  <a:gd name="T1" fmla="*/ 2147483647 h 65"/>
                  <a:gd name="T2" fmla="*/ 2147483647 w 14"/>
                  <a:gd name="T3" fmla="*/ 2147483647 h 65"/>
                  <a:gd name="T4" fmla="*/ 0 w 14"/>
                  <a:gd name="T5" fmla="*/ 2147483647 h 65"/>
                  <a:gd name="T6" fmla="*/ 0 w 14"/>
                  <a:gd name="T7" fmla="*/ 2147483647 h 65"/>
                  <a:gd name="T8" fmla="*/ 2147483647 w 14"/>
                  <a:gd name="T9" fmla="*/ 0 h 65"/>
                  <a:gd name="T10" fmla="*/ 2147483647 w 14"/>
                  <a:gd name="T11" fmla="*/ 2147483647 h 65"/>
                  <a:gd name="T12" fmla="*/ 2147483647 w 14"/>
                  <a:gd name="T13" fmla="*/ 2147483647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65"/>
                  <a:gd name="T23" fmla="*/ 14 w 14"/>
                  <a:gd name="T24" fmla="*/ 65 h 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65">
                    <a:moveTo>
                      <a:pt x="14" y="58"/>
                    </a:moveTo>
                    <a:cubicBezTo>
                      <a:pt x="14" y="62"/>
                      <a:pt x="11" y="65"/>
                      <a:pt x="7" y="65"/>
                    </a:cubicBezTo>
                    <a:cubicBezTo>
                      <a:pt x="3" y="65"/>
                      <a:pt x="0" y="62"/>
                      <a:pt x="0" y="5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lnTo>
                      <a:pt x="14" y="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3" name="Freeform 1995"/>
              <p:cNvSpPr>
                <a:spLocks/>
              </p:cNvSpPr>
              <p:nvPr/>
            </p:nvSpPr>
            <p:spPr bwMode="auto">
              <a:xfrm>
                <a:off x="2916580" y="2321329"/>
                <a:ext cx="86779" cy="368282"/>
              </a:xfrm>
              <a:custGeom>
                <a:avLst/>
                <a:gdLst>
                  <a:gd name="T0" fmla="*/ 2147483647 w 14"/>
                  <a:gd name="T1" fmla="*/ 2147483647 h 52"/>
                  <a:gd name="T2" fmla="*/ 2147483647 w 14"/>
                  <a:gd name="T3" fmla="*/ 2147483647 h 52"/>
                  <a:gd name="T4" fmla="*/ 0 w 14"/>
                  <a:gd name="T5" fmla="*/ 2147483647 h 52"/>
                  <a:gd name="T6" fmla="*/ 0 w 14"/>
                  <a:gd name="T7" fmla="*/ 2147483647 h 52"/>
                  <a:gd name="T8" fmla="*/ 2147483647 w 14"/>
                  <a:gd name="T9" fmla="*/ 0 h 52"/>
                  <a:gd name="T10" fmla="*/ 2147483647 w 14"/>
                  <a:gd name="T11" fmla="*/ 2147483647 h 52"/>
                  <a:gd name="T12" fmla="*/ 2147483647 w 14"/>
                  <a:gd name="T13" fmla="*/ 2147483647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52"/>
                  <a:gd name="T23" fmla="*/ 14 w 14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52">
                    <a:moveTo>
                      <a:pt x="14" y="45"/>
                    </a:moveTo>
                    <a:cubicBezTo>
                      <a:pt x="14" y="49"/>
                      <a:pt x="11" y="52"/>
                      <a:pt x="7" y="52"/>
                    </a:cubicBezTo>
                    <a:cubicBezTo>
                      <a:pt x="3" y="52"/>
                      <a:pt x="0" y="49"/>
                      <a:pt x="0" y="4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lnTo>
                      <a:pt x="14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4" name="Freeform 1996"/>
              <p:cNvSpPr>
                <a:spLocks/>
              </p:cNvSpPr>
              <p:nvPr/>
            </p:nvSpPr>
            <p:spPr bwMode="auto">
              <a:xfrm>
                <a:off x="2827779" y="2439838"/>
                <a:ext cx="95244" cy="253988"/>
              </a:xfrm>
              <a:custGeom>
                <a:avLst/>
                <a:gdLst>
                  <a:gd name="T0" fmla="*/ 2147483647 w 14"/>
                  <a:gd name="T1" fmla="*/ 2147483647 h 36"/>
                  <a:gd name="T2" fmla="*/ 2147483647 w 14"/>
                  <a:gd name="T3" fmla="*/ 2147483647 h 36"/>
                  <a:gd name="T4" fmla="*/ 0 w 14"/>
                  <a:gd name="T5" fmla="*/ 2147483647 h 36"/>
                  <a:gd name="T6" fmla="*/ 0 w 14"/>
                  <a:gd name="T7" fmla="*/ 2147483647 h 36"/>
                  <a:gd name="T8" fmla="*/ 2147483647 w 14"/>
                  <a:gd name="T9" fmla="*/ 0 h 36"/>
                  <a:gd name="T10" fmla="*/ 2147483647 w 14"/>
                  <a:gd name="T11" fmla="*/ 2147483647 h 36"/>
                  <a:gd name="T12" fmla="*/ 2147483647 w 14"/>
                  <a:gd name="T13" fmla="*/ 2147483647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36"/>
                  <a:gd name="T23" fmla="*/ 14 w 14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36">
                    <a:moveTo>
                      <a:pt x="14" y="29"/>
                    </a:moveTo>
                    <a:cubicBezTo>
                      <a:pt x="14" y="33"/>
                      <a:pt x="11" y="36"/>
                      <a:pt x="7" y="36"/>
                    </a:cubicBezTo>
                    <a:cubicBezTo>
                      <a:pt x="3" y="36"/>
                      <a:pt x="0" y="33"/>
                      <a:pt x="0" y="2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5" name="Freeform 1997"/>
              <p:cNvSpPr>
                <a:spLocks/>
              </p:cNvSpPr>
              <p:nvPr/>
            </p:nvSpPr>
            <p:spPr bwMode="auto">
              <a:xfrm>
                <a:off x="2721542" y="2527871"/>
                <a:ext cx="93128" cy="173558"/>
              </a:xfrm>
              <a:custGeom>
                <a:avLst/>
                <a:gdLst>
                  <a:gd name="T0" fmla="*/ 2147483647 w 14"/>
                  <a:gd name="T1" fmla="*/ 2147483647 h 25"/>
                  <a:gd name="T2" fmla="*/ 2147483647 w 14"/>
                  <a:gd name="T3" fmla="*/ 2147483647 h 25"/>
                  <a:gd name="T4" fmla="*/ 0 w 14"/>
                  <a:gd name="T5" fmla="*/ 2147483647 h 25"/>
                  <a:gd name="T6" fmla="*/ 0 w 14"/>
                  <a:gd name="T7" fmla="*/ 2147483647 h 25"/>
                  <a:gd name="T8" fmla="*/ 2147483647 w 14"/>
                  <a:gd name="T9" fmla="*/ 0 h 25"/>
                  <a:gd name="T10" fmla="*/ 2147483647 w 14"/>
                  <a:gd name="T11" fmla="*/ 2147483647 h 25"/>
                  <a:gd name="T12" fmla="*/ 2147483647 w 14"/>
                  <a:gd name="T13" fmla="*/ 2147483647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25"/>
                  <a:gd name="T23" fmla="*/ 14 w 14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25">
                    <a:moveTo>
                      <a:pt x="14" y="18"/>
                    </a:moveTo>
                    <a:cubicBezTo>
                      <a:pt x="14" y="22"/>
                      <a:pt x="11" y="25"/>
                      <a:pt x="7" y="25"/>
                    </a:cubicBezTo>
                    <a:cubicBezTo>
                      <a:pt x="3" y="25"/>
                      <a:pt x="0" y="22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6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6" name="Freeform 2000"/>
              <p:cNvSpPr>
                <a:spLocks/>
              </p:cNvSpPr>
              <p:nvPr/>
            </p:nvSpPr>
            <p:spPr bwMode="auto">
              <a:xfrm>
                <a:off x="2618501" y="2098910"/>
                <a:ext cx="412727" cy="330184"/>
              </a:xfrm>
              <a:custGeom>
                <a:avLst/>
                <a:gdLst>
                  <a:gd name="T0" fmla="*/ 2147483647 w 65"/>
                  <a:gd name="T1" fmla="*/ 2147483647 h 47"/>
                  <a:gd name="T2" fmla="*/ 2147483647 w 65"/>
                  <a:gd name="T3" fmla="*/ 2147483647 h 47"/>
                  <a:gd name="T4" fmla="*/ 2147483647 w 65"/>
                  <a:gd name="T5" fmla="*/ 2147483647 h 47"/>
                  <a:gd name="T6" fmla="*/ 2147483647 w 65"/>
                  <a:gd name="T7" fmla="*/ 2147483647 h 47"/>
                  <a:gd name="T8" fmla="*/ 2147483647 w 65"/>
                  <a:gd name="T9" fmla="*/ 2147483647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47"/>
                  <a:gd name="T17" fmla="*/ 65 w 6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47">
                    <a:moveTo>
                      <a:pt x="6" y="45"/>
                    </a:moveTo>
                    <a:cubicBezTo>
                      <a:pt x="25" y="32"/>
                      <a:pt x="43" y="19"/>
                      <a:pt x="62" y="7"/>
                    </a:cubicBezTo>
                    <a:cubicBezTo>
                      <a:pt x="65" y="5"/>
                      <a:pt x="62" y="0"/>
                      <a:pt x="59" y="2"/>
                    </a:cubicBezTo>
                    <a:cubicBezTo>
                      <a:pt x="41" y="15"/>
                      <a:pt x="22" y="28"/>
                      <a:pt x="3" y="40"/>
                    </a:cubicBezTo>
                    <a:cubicBezTo>
                      <a:pt x="0" y="42"/>
                      <a:pt x="3" y="47"/>
                      <a:pt x="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7" name="Freeform 2001"/>
              <p:cNvSpPr>
                <a:spLocks/>
              </p:cNvSpPr>
              <p:nvPr/>
            </p:nvSpPr>
            <p:spPr bwMode="auto">
              <a:xfrm>
                <a:off x="2933853" y="2103110"/>
                <a:ext cx="158740" cy="173558"/>
              </a:xfrm>
              <a:custGeom>
                <a:avLst/>
                <a:gdLst>
                  <a:gd name="T0" fmla="*/ 2147483647 w 25"/>
                  <a:gd name="T1" fmla="*/ 2147483647 h 25"/>
                  <a:gd name="T2" fmla="*/ 2147483647 w 25"/>
                  <a:gd name="T3" fmla="*/ 2147483647 h 25"/>
                  <a:gd name="T4" fmla="*/ 2147483647 w 25"/>
                  <a:gd name="T5" fmla="*/ 2147483647 h 25"/>
                  <a:gd name="T6" fmla="*/ 2147483647 w 25"/>
                  <a:gd name="T7" fmla="*/ 2147483647 h 25"/>
                  <a:gd name="T8" fmla="*/ 2147483647 w 25"/>
                  <a:gd name="T9" fmla="*/ 2147483647 h 25"/>
                  <a:gd name="T10" fmla="*/ 2147483647 w 25"/>
                  <a:gd name="T11" fmla="*/ 2147483647 h 25"/>
                  <a:gd name="T12" fmla="*/ 2147483647 w 25"/>
                  <a:gd name="T13" fmla="*/ 2147483647 h 25"/>
                  <a:gd name="T14" fmla="*/ 2147483647 w 25"/>
                  <a:gd name="T15" fmla="*/ 0 h 25"/>
                  <a:gd name="T16" fmla="*/ 2147483647 w 25"/>
                  <a:gd name="T17" fmla="*/ 214748364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5"/>
                  <a:gd name="T29" fmla="*/ 25 w 25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5">
                    <a:moveTo>
                      <a:pt x="5" y="7"/>
                    </a:moveTo>
                    <a:cubicBezTo>
                      <a:pt x="10" y="7"/>
                      <a:pt x="16" y="8"/>
                      <a:pt x="21" y="8"/>
                    </a:cubicBezTo>
                    <a:cubicBezTo>
                      <a:pt x="20" y="7"/>
                      <a:pt x="19" y="5"/>
                      <a:pt x="18" y="4"/>
                    </a:cubicBezTo>
                    <a:cubicBezTo>
                      <a:pt x="16" y="9"/>
                      <a:pt x="15" y="14"/>
                      <a:pt x="13" y="19"/>
                    </a:cubicBezTo>
                    <a:cubicBezTo>
                      <a:pt x="12" y="23"/>
                      <a:pt x="18" y="25"/>
                      <a:pt x="20" y="20"/>
                    </a:cubicBezTo>
                    <a:cubicBezTo>
                      <a:pt x="21" y="15"/>
                      <a:pt x="23" y="10"/>
                      <a:pt x="24" y="5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6" y="1"/>
                      <a:pt x="10" y="0"/>
                      <a:pt x="5" y="0"/>
                    </a:cubicBezTo>
                    <a:cubicBezTo>
                      <a:pt x="0" y="0"/>
                      <a:pt x="0" y="6"/>
                      <a:pt x="5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96278" name="组合 7121"/>
            <p:cNvGrpSpPr>
              <a:grpSpLocks/>
            </p:cNvGrpSpPr>
            <p:nvPr/>
          </p:nvGrpSpPr>
          <p:grpSpPr bwMode="auto">
            <a:xfrm rot="-2845657">
              <a:off x="7678911" y="1890961"/>
              <a:ext cx="461040" cy="680755"/>
              <a:chOff x="9561621" y="1515927"/>
              <a:chExt cx="556542" cy="821769"/>
            </a:xfrm>
          </p:grpSpPr>
          <p:sp>
            <p:nvSpPr>
              <p:cNvPr id="28" name="Freeform 2392"/>
              <p:cNvSpPr>
                <a:spLocks/>
              </p:cNvSpPr>
              <p:nvPr/>
            </p:nvSpPr>
            <p:spPr bwMode="auto">
              <a:xfrm>
                <a:off x="9684612" y="1389833"/>
                <a:ext cx="569765" cy="602973"/>
              </a:xfrm>
              <a:custGeom>
                <a:avLst/>
                <a:gdLst>
                  <a:gd name="T0" fmla="*/ 2147483647 w 54"/>
                  <a:gd name="T1" fmla="*/ 0 h 64"/>
                  <a:gd name="T2" fmla="*/ 2147483647 w 54"/>
                  <a:gd name="T3" fmla="*/ 0 h 64"/>
                  <a:gd name="T4" fmla="*/ 2147483647 w 54"/>
                  <a:gd name="T5" fmla="*/ 2147483647 h 64"/>
                  <a:gd name="T6" fmla="*/ 2147483647 w 54"/>
                  <a:gd name="T7" fmla="*/ 2147483647 h 64"/>
                  <a:gd name="T8" fmla="*/ 2147483647 w 54"/>
                  <a:gd name="T9" fmla="*/ 2147483647 h 64"/>
                  <a:gd name="T10" fmla="*/ 2147483647 w 54"/>
                  <a:gd name="T11" fmla="*/ 2147483647 h 64"/>
                  <a:gd name="T12" fmla="*/ 2147483647 w 54"/>
                  <a:gd name="T13" fmla="*/ 2147483647 h 64"/>
                  <a:gd name="T14" fmla="*/ 2147483647 w 54"/>
                  <a:gd name="T15" fmla="*/ 2147483647 h 64"/>
                  <a:gd name="T16" fmla="*/ 2147483647 w 54"/>
                  <a:gd name="T17" fmla="*/ 2147483647 h 64"/>
                  <a:gd name="T18" fmla="*/ 2147483647 w 54"/>
                  <a:gd name="T19" fmla="*/ 2147483647 h 64"/>
                  <a:gd name="T20" fmla="*/ 2147483647 w 54"/>
                  <a:gd name="T21" fmla="*/ 2147483647 h 64"/>
                  <a:gd name="T22" fmla="*/ 2147483647 w 54"/>
                  <a:gd name="T23" fmla="*/ 2147483647 h 64"/>
                  <a:gd name="T24" fmla="*/ 2147483647 w 54"/>
                  <a:gd name="T25" fmla="*/ 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64"/>
                  <a:gd name="T41" fmla="*/ 54 w 54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64">
                    <a:moveTo>
                      <a:pt x="28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0" y="1"/>
                      <a:pt x="0" y="13"/>
                      <a:pt x="1" y="26"/>
                    </a:cubicBezTo>
                    <a:cubicBezTo>
                      <a:pt x="2" y="40"/>
                      <a:pt x="10" y="42"/>
                      <a:pt x="11" y="50"/>
                    </a:cubicBezTo>
                    <a:cubicBezTo>
                      <a:pt x="12" y="59"/>
                      <a:pt x="14" y="63"/>
                      <a:pt x="14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5" y="63"/>
                      <a:pt x="15" y="64"/>
                      <a:pt x="16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9" y="64"/>
                      <a:pt x="40" y="63"/>
                      <a:pt x="40" y="63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63"/>
                      <a:pt x="43" y="59"/>
                      <a:pt x="44" y="50"/>
                    </a:cubicBezTo>
                    <a:cubicBezTo>
                      <a:pt x="45" y="42"/>
                      <a:pt x="52" y="40"/>
                      <a:pt x="53" y="26"/>
                    </a:cubicBezTo>
                    <a:cubicBezTo>
                      <a:pt x="54" y="13"/>
                      <a:pt x="45" y="1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9" name="Freeform 2393"/>
              <p:cNvSpPr>
                <a:spLocks/>
              </p:cNvSpPr>
              <p:nvPr/>
            </p:nvSpPr>
            <p:spPr bwMode="auto">
              <a:xfrm>
                <a:off x="9807958" y="2078768"/>
                <a:ext cx="283606" cy="28105"/>
              </a:xfrm>
              <a:custGeom>
                <a:avLst/>
                <a:gdLst>
                  <a:gd name="T0" fmla="*/ 2147483647 w 26"/>
                  <a:gd name="T1" fmla="*/ 2147483647 h 3"/>
                  <a:gd name="T2" fmla="*/ 2147483647 w 26"/>
                  <a:gd name="T3" fmla="*/ 2147483647 h 3"/>
                  <a:gd name="T4" fmla="*/ 2147483647 w 26"/>
                  <a:gd name="T5" fmla="*/ 2147483647 h 3"/>
                  <a:gd name="T6" fmla="*/ 0 w 26"/>
                  <a:gd name="T7" fmla="*/ 2147483647 h 3"/>
                  <a:gd name="T8" fmla="*/ 2147483647 w 26"/>
                  <a:gd name="T9" fmla="*/ 0 h 3"/>
                  <a:gd name="T10" fmla="*/ 2147483647 w 26"/>
                  <a:gd name="T11" fmla="*/ 0 h 3"/>
                  <a:gd name="T12" fmla="*/ 2147483647 w 26"/>
                  <a:gd name="T13" fmla="*/ 2147483647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3"/>
                  <a:gd name="T23" fmla="*/ 26 w 2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3">
                    <a:moveTo>
                      <a:pt x="26" y="1"/>
                    </a:moveTo>
                    <a:cubicBezTo>
                      <a:pt x="26" y="2"/>
                      <a:pt x="25" y="3"/>
                      <a:pt x="2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0" name="Freeform 2391"/>
              <p:cNvSpPr>
                <a:spLocks/>
              </p:cNvSpPr>
              <p:nvPr/>
            </p:nvSpPr>
            <p:spPr bwMode="auto">
              <a:xfrm>
                <a:off x="9760905" y="2091028"/>
                <a:ext cx="281050" cy="22994"/>
              </a:xfrm>
              <a:custGeom>
                <a:avLst/>
                <a:gdLst>
                  <a:gd name="T0" fmla="*/ 2147483647 w 26"/>
                  <a:gd name="T1" fmla="*/ 2147483647 h 3"/>
                  <a:gd name="T2" fmla="*/ 2147483647 w 26"/>
                  <a:gd name="T3" fmla="*/ 2147483647 h 3"/>
                  <a:gd name="T4" fmla="*/ 2147483647 w 26"/>
                  <a:gd name="T5" fmla="*/ 2147483647 h 3"/>
                  <a:gd name="T6" fmla="*/ 0 w 26"/>
                  <a:gd name="T7" fmla="*/ 2147483647 h 3"/>
                  <a:gd name="T8" fmla="*/ 2147483647 w 26"/>
                  <a:gd name="T9" fmla="*/ 0 h 3"/>
                  <a:gd name="T10" fmla="*/ 2147483647 w 26"/>
                  <a:gd name="T11" fmla="*/ 0 h 3"/>
                  <a:gd name="T12" fmla="*/ 2147483647 w 26"/>
                  <a:gd name="T13" fmla="*/ 2147483647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3"/>
                  <a:gd name="T23" fmla="*/ 26 w 2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3">
                    <a:moveTo>
                      <a:pt x="26" y="2"/>
                    </a:moveTo>
                    <a:cubicBezTo>
                      <a:pt x="26" y="3"/>
                      <a:pt x="25" y="3"/>
                      <a:pt x="2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1" name="Freeform 2394"/>
              <p:cNvSpPr>
                <a:spLocks/>
              </p:cNvSpPr>
              <p:nvPr/>
            </p:nvSpPr>
            <p:spPr bwMode="auto">
              <a:xfrm>
                <a:off x="9860326" y="2108504"/>
                <a:ext cx="222284" cy="53654"/>
              </a:xfrm>
              <a:custGeom>
                <a:avLst/>
                <a:gdLst>
                  <a:gd name="T0" fmla="*/ 0 w 21"/>
                  <a:gd name="T1" fmla="*/ 0 h 6"/>
                  <a:gd name="T2" fmla="*/ 2147483647 w 21"/>
                  <a:gd name="T3" fmla="*/ 0 h 6"/>
                  <a:gd name="T4" fmla="*/ 2147483647 w 21"/>
                  <a:gd name="T5" fmla="*/ 2147483647 h 6"/>
                  <a:gd name="T6" fmla="*/ 0 w 21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"/>
                  <a:gd name="T14" fmla="*/ 21 w 21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">
                    <a:moveTo>
                      <a:pt x="0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19" y="6"/>
                      <a:pt x="10" y="5"/>
                    </a:cubicBezTo>
                    <a:cubicBezTo>
                      <a:pt x="3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18" name="Freeform 3236"/>
            <p:cNvSpPr>
              <a:spLocks/>
            </p:cNvSpPr>
            <p:nvPr/>
          </p:nvSpPr>
          <p:spPr bwMode="auto">
            <a:xfrm rot="2517898">
              <a:off x="10443866" y="2474297"/>
              <a:ext cx="332298" cy="601103"/>
            </a:xfrm>
            <a:custGeom>
              <a:avLst/>
              <a:gdLst>
                <a:gd name="T0" fmla="*/ 2147483647 w 52"/>
                <a:gd name="T1" fmla="*/ 2147483647 h 94"/>
                <a:gd name="T2" fmla="*/ 2147483647 w 52"/>
                <a:gd name="T3" fmla="*/ 2147483647 h 94"/>
                <a:gd name="T4" fmla="*/ 0 w 52"/>
                <a:gd name="T5" fmla="*/ 2147483647 h 94"/>
                <a:gd name="T6" fmla="*/ 2147483647 w 52"/>
                <a:gd name="T7" fmla="*/ 2147483647 h 94"/>
                <a:gd name="T8" fmla="*/ 2147483647 w 52"/>
                <a:gd name="T9" fmla="*/ 2147483647 h 94"/>
                <a:gd name="T10" fmla="*/ 2147483647 w 52"/>
                <a:gd name="T11" fmla="*/ 2147483647 h 94"/>
                <a:gd name="T12" fmla="*/ 2147483647 w 52"/>
                <a:gd name="T13" fmla="*/ 2147483647 h 94"/>
                <a:gd name="T14" fmla="*/ 2147483647 w 52"/>
                <a:gd name="T15" fmla="*/ 2147483647 h 94"/>
                <a:gd name="T16" fmla="*/ 2147483647 w 52"/>
                <a:gd name="T17" fmla="*/ 2147483647 h 94"/>
                <a:gd name="T18" fmla="*/ 2147483647 w 52"/>
                <a:gd name="T19" fmla="*/ 0 h 94"/>
                <a:gd name="T20" fmla="*/ 2147483647 w 52"/>
                <a:gd name="T21" fmla="*/ 0 h 94"/>
                <a:gd name="T22" fmla="*/ 2147483647 w 52"/>
                <a:gd name="T23" fmla="*/ 2147483647 h 94"/>
                <a:gd name="T24" fmla="*/ 2147483647 w 52"/>
                <a:gd name="T25" fmla="*/ 2147483647 h 94"/>
                <a:gd name="T26" fmla="*/ 2147483647 w 52"/>
                <a:gd name="T27" fmla="*/ 2147483647 h 94"/>
                <a:gd name="T28" fmla="*/ 2147483647 w 52"/>
                <a:gd name="T29" fmla="*/ 2147483647 h 94"/>
                <a:gd name="T30" fmla="*/ 2147483647 w 52"/>
                <a:gd name="T31" fmla="*/ 2147483647 h 94"/>
                <a:gd name="T32" fmla="*/ 2147483647 w 52"/>
                <a:gd name="T33" fmla="*/ 2147483647 h 94"/>
                <a:gd name="T34" fmla="*/ 2147483647 w 52"/>
                <a:gd name="T35" fmla="*/ 2147483647 h 94"/>
                <a:gd name="T36" fmla="*/ 2147483647 w 52"/>
                <a:gd name="T37" fmla="*/ 2147483647 h 94"/>
                <a:gd name="T38" fmla="*/ 2147483647 w 52"/>
                <a:gd name="T39" fmla="*/ 2147483647 h 94"/>
                <a:gd name="T40" fmla="*/ 2147483647 w 52"/>
                <a:gd name="T41" fmla="*/ 2147483647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94"/>
                <a:gd name="T65" fmla="*/ 52 w 52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94">
                  <a:moveTo>
                    <a:pt x="20" y="94"/>
                  </a:moveTo>
                  <a:cubicBezTo>
                    <a:pt x="20" y="83"/>
                    <a:pt x="20" y="83"/>
                    <a:pt x="20" y="83"/>
                  </a:cubicBezTo>
                  <a:cubicBezTo>
                    <a:pt x="12" y="83"/>
                    <a:pt x="5" y="81"/>
                    <a:pt x="0" y="78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8" y="67"/>
                    <a:pt x="15" y="70"/>
                    <a:pt x="23" y="70"/>
                  </a:cubicBezTo>
                  <a:cubicBezTo>
                    <a:pt x="29" y="70"/>
                    <a:pt x="34" y="67"/>
                    <a:pt x="34" y="63"/>
                  </a:cubicBezTo>
                  <a:cubicBezTo>
                    <a:pt x="34" y="58"/>
                    <a:pt x="30" y="56"/>
                    <a:pt x="22" y="53"/>
                  </a:cubicBezTo>
                  <a:cubicBezTo>
                    <a:pt x="9" y="48"/>
                    <a:pt x="1" y="43"/>
                    <a:pt x="1" y="31"/>
                  </a:cubicBezTo>
                  <a:cubicBezTo>
                    <a:pt x="1" y="21"/>
                    <a:pt x="8" y="13"/>
                    <a:pt x="20" y="1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9" y="10"/>
                    <a:pt x="45" y="12"/>
                    <a:pt x="48" y="1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2" y="26"/>
                    <a:pt x="37" y="23"/>
                    <a:pt x="28" y="23"/>
                  </a:cubicBezTo>
                  <a:cubicBezTo>
                    <a:pt x="21" y="23"/>
                    <a:pt x="19" y="26"/>
                    <a:pt x="19" y="30"/>
                  </a:cubicBezTo>
                  <a:cubicBezTo>
                    <a:pt x="19" y="33"/>
                    <a:pt x="23" y="36"/>
                    <a:pt x="32" y="39"/>
                  </a:cubicBezTo>
                  <a:cubicBezTo>
                    <a:pt x="46" y="44"/>
                    <a:pt x="52" y="51"/>
                    <a:pt x="52" y="61"/>
                  </a:cubicBezTo>
                  <a:cubicBezTo>
                    <a:pt x="52" y="71"/>
                    <a:pt x="44" y="80"/>
                    <a:pt x="31" y="83"/>
                  </a:cubicBezTo>
                  <a:cubicBezTo>
                    <a:pt x="31" y="94"/>
                    <a:pt x="31" y="94"/>
                    <a:pt x="31" y="94"/>
                  </a:cubicBez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6280" name="文本框 7122"/>
            <p:cNvSpPr txBox="1">
              <a:spLocks noChangeArrowheads="1"/>
            </p:cNvSpPr>
            <p:nvPr/>
          </p:nvSpPr>
          <p:spPr bwMode="auto">
            <a:xfrm rot="2515202">
              <a:off x="9547843" y="1838194"/>
              <a:ext cx="1103581" cy="57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Anggaran Mencukupi</a:t>
              </a:r>
              <a:endParaRPr lang="zh-CN" altLang="en-US" sz="110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6281" name="文本框 1890"/>
            <p:cNvSpPr txBox="1">
              <a:spLocks noChangeArrowheads="1"/>
            </p:cNvSpPr>
            <p:nvPr/>
          </p:nvSpPr>
          <p:spPr bwMode="auto">
            <a:xfrm rot="2570690">
              <a:off x="6138816" y="5505162"/>
              <a:ext cx="1863057" cy="800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Pengangkatan Jafung Pengelola PBJ</a:t>
              </a:r>
              <a:r>
                <a:rPr lang="en-US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 &amp; Kompetensi PBJ</a:t>
              </a:r>
              <a:endParaRPr lang="zh-CN" altLang="en-US" sz="110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6282" name="文本框 1891"/>
            <p:cNvSpPr txBox="1">
              <a:spLocks noChangeArrowheads="1"/>
            </p:cNvSpPr>
            <p:nvPr/>
          </p:nvSpPr>
          <p:spPr bwMode="auto">
            <a:xfrm rot="-2840143">
              <a:off x="10082736" y="5461134"/>
              <a:ext cx="1863058" cy="574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Sebagai </a:t>
              </a:r>
              <a:r>
                <a:rPr lang="en-US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pembina &amp; </a:t>
              </a:r>
              <a:r>
                <a:rPr lang="id-ID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pusat informasi PBJ</a:t>
              </a:r>
              <a:endParaRPr lang="zh-CN" altLang="en-US" sz="110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6283" name="文本框 1892"/>
            <p:cNvSpPr txBox="1">
              <a:spLocks noChangeArrowheads="1"/>
            </p:cNvSpPr>
            <p:nvPr/>
          </p:nvSpPr>
          <p:spPr bwMode="auto">
            <a:xfrm rot="-2840143">
              <a:off x="6568822" y="2452008"/>
              <a:ext cx="1574024" cy="80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10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rPr>
                <a:t>Institusi Mandiri, Permanen dan Struktural</a:t>
              </a:r>
              <a:endParaRPr lang="zh-CN" altLang="en-US" sz="1100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6284" name="文本框 7123"/>
            <p:cNvSpPr txBox="1">
              <a:spLocks noChangeArrowheads="1"/>
            </p:cNvSpPr>
            <p:nvPr/>
          </p:nvSpPr>
          <p:spPr bwMode="auto">
            <a:xfrm rot="-2847665">
              <a:off x="6046827" y="2036281"/>
              <a:ext cx="1832898" cy="410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400" b="1">
                  <a:solidFill>
                    <a:srgbClr val="FFFFFF"/>
                  </a:solidFill>
                  <a:latin typeface="Calibri" panose="020F0502020204030204" pitchFamily="34" charset="0"/>
                </a:rPr>
                <a:t>KELEMBAGAAN</a:t>
              </a:r>
              <a:endParaRPr lang="zh-CN" altLang="en-US" sz="1400" b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285" name="文本框 1894"/>
            <p:cNvSpPr txBox="1">
              <a:spLocks noChangeArrowheads="1"/>
            </p:cNvSpPr>
            <p:nvPr/>
          </p:nvSpPr>
          <p:spPr bwMode="auto">
            <a:xfrm rot="-2847665">
              <a:off x="9481982" y="4947072"/>
              <a:ext cx="1524005" cy="69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400" b="1">
                  <a:solidFill>
                    <a:srgbClr val="FFFFFF"/>
                  </a:solidFill>
                  <a:latin typeface="Calibri" panose="020F0502020204030204" pitchFamily="34" charset="0"/>
                </a:rPr>
                <a:t>PERLUASAN PERAN</a:t>
              </a:r>
              <a:endParaRPr lang="zh-CN" altLang="en-US" sz="1400" b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286" name="文本框 1895"/>
            <p:cNvSpPr txBox="1">
              <a:spLocks noChangeArrowheads="1"/>
            </p:cNvSpPr>
            <p:nvPr/>
          </p:nvSpPr>
          <p:spPr bwMode="auto">
            <a:xfrm rot="2478539">
              <a:off x="9947978" y="1685087"/>
              <a:ext cx="1422073" cy="410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400" b="1">
                  <a:solidFill>
                    <a:srgbClr val="FFFFFF"/>
                  </a:solidFill>
                  <a:latin typeface="Calibri" panose="020F0502020204030204" pitchFamily="34" charset="0"/>
                </a:rPr>
                <a:t>FINANSIAL</a:t>
              </a:r>
              <a:endParaRPr lang="zh-CN" altLang="en-US" sz="1400" b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287" name="文本框 1896"/>
            <p:cNvSpPr txBox="1">
              <a:spLocks noChangeArrowheads="1"/>
            </p:cNvSpPr>
            <p:nvPr/>
          </p:nvSpPr>
          <p:spPr bwMode="auto">
            <a:xfrm rot="2574466">
              <a:off x="6862737" y="4980182"/>
              <a:ext cx="1422073" cy="410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eaLnBrk="1" hangingPunct="1"/>
              <a:r>
                <a:rPr lang="id-ID" altLang="zh-CN" sz="1400" b="1">
                  <a:solidFill>
                    <a:srgbClr val="FFFFFF"/>
                  </a:solidFill>
                  <a:latin typeface="Calibri" panose="020F0502020204030204" pitchFamily="34" charset="0"/>
                </a:rPr>
                <a:t>SDM</a:t>
              </a:r>
              <a:endParaRPr lang="zh-CN" altLang="en-US" sz="1400" b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288" name="TextBox 23"/>
            <p:cNvSpPr txBox="1">
              <a:spLocks noChangeArrowheads="1"/>
            </p:cNvSpPr>
            <p:nvPr/>
          </p:nvSpPr>
          <p:spPr bwMode="auto">
            <a:xfrm>
              <a:off x="7540453" y="3172394"/>
              <a:ext cx="2773419" cy="160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6" charset="-128"/>
                </a:defRPr>
              </a:lvl9pPr>
            </a:lstStyle>
            <a:p>
              <a:pPr algn="ctr" eaLnBrk="1" hangingPunct="1"/>
              <a:r>
                <a:rPr lang="en-US" altLang="id-ID" b="1">
                  <a:latin typeface="Calibri" panose="020F0502020204030204" pitchFamily="34" charset="0"/>
                </a:rPr>
                <a:t>KELEMBAGAAN</a:t>
              </a:r>
              <a:r>
                <a:rPr lang="id-ID" altLang="id-ID" b="1">
                  <a:latin typeface="Calibri" panose="020F0502020204030204" pitchFamily="34" charset="0"/>
                </a:rPr>
                <a:t> </a:t>
              </a:r>
            </a:p>
            <a:p>
              <a:pPr algn="ctr" eaLnBrk="1" hangingPunct="1"/>
              <a:r>
                <a:rPr lang="id-ID" altLang="id-ID" b="1">
                  <a:latin typeface="Calibri" panose="020F0502020204030204" pitchFamily="34" charset="0"/>
                </a:rPr>
                <a:t>IDEAL</a:t>
              </a:r>
              <a:r>
                <a:rPr lang="en-US" altLang="id-ID" b="1">
                  <a:latin typeface="Calibri" panose="020F0502020204030204" pitchFamily="34" charset="0"/>
                </a:rPr>
                <a:t> </a:t>
              </a:r>
              <a:r>
                <a:rPr lang="en-US" altLang="id-ID" b="1">
                  <a:latin typeface="Calibri" panose="020F0502020204030204" pitchFamily="34" charset="0"/>
                  <a:sym typeface="Wingdings" panose="05000000000000000000" pitchFamily="2" charset="2"/>
                </a:rPr>
                <a:t> </a:t>
              </a:r>
            </a:p>
            <a:p>
              <a:pPr algn="ctr" eaLnBrk="1" hangingPunct="1"/>
              <a:r>
                <a:rPr lang="en-US" altLang="id-ID" b="1" i="1">
                  <a:latin typeface="Calibri" panose="020F0502020204030204" pitchFamily="34" charset="0"/>
                  <a:sym typeface="Wingdings" panose="05000000000000000000" pitchFamily="2" charset="2"/>
                </a:rPr>
                <a:t>Center Of Exellence</a:t>
              </a:r>
              <a:r>
                <a:rPr lang="en-US" altLang="id-ID" b="1">
                  <a:latin typeface="Calibri" panose="020F0502020204030204" pitchFamily="34" charset="0"/>
                  <a:sym typeface="Wingdings" panose="05000000000000000000" pitchFamily="2" charset="2"/>
                </a:rPr>
                <a:t> </a:t>
              </a:r>
            </a:p>
            <a:p>
              <a:pPr algn="ctr" eaLnBrk="1" hangingPunct="1"/>
              <a:r>
                <a:rPr lang="en-US" altLang="id-ID" b="1">
                  <a:latin typeface="Calibri" panose="020F0502020204030204" pitchFamily="34" charset="0"/>
                  <a:sym typeface="Wingdings" panose="05000000000000000000" pitchFamily="2" charset="2"/>
                </a:rPr>
                <a:t>PBJP</a:t>
              </a:r>
              <a:endParaRPr lang="en-GB" altLang="id-ID" b="1"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9388" y="915988"/>
            <a:ext cx="4105275" cy="584200"/>
            <a:chOff x="179513" y="915566"/>
            <a:chExt cx="4104455" cy="586504"/>
          </a:xfrm>
        </p:grpSpPr>
        <p:sp>
          <p:nvSpPr>
            <p:cNvPr id="56" name="Rectangle 55"/>
            <p:cNvSpPr/>
            <p:nvPr/>
          </p:nvSpPr>
          <p:spPr>
            <a:xfrm>
              <a:off x="576309" y="915566"/>
              <a:ext cx="3707659" cy="5865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id-ID" sz="1600" dirty="0">
                  <a:solidFill>
                    <a:prstClr val="white"/>
                  </a:solidFill>
                  <a:latin typeface="Calibri"/>
                  <a:ea typeface="+mn-ea"/>
                </a:rPr>
                <a:t>M</a:t>
              </a:r>
              <a:r>
                <a:rPr lang="id-ID" altLang="id-ID" sz="1600" dirty="0">
                  <a:solidFill>
                    <a:prstClr val="white"/>
                  </a:solidFill>
                  <a:latin typeface="Calibri"/>
                  <a:ea typeface="+mn-ea"/>
                </a:rPr>
                <a:t>enjadi </a:t>
              </a:r>
              <a:r>
                <a:rPr lang="en-US" altLang="id-ID" sz="1600" dirty="0" err="1">
                  <a:solidFill>
                    <a:prstClr val="white"/>
                  </a:solidFill>
                  <a:latin typeface="Calibri"/>
                  <a:ea typeface="+mn-ea"/>
                </a:rPr>
                <a:t>lembaga</a:t>
              </a:r>
              <a:r>
                <a:rPr lang="id-ID" altLang="id-ID" sz="1600" dirty="0">
                  <a:solidFill>
                    <a:prstClr val="white"/>
                  </a:solidFill>
                  <a:latin typeface="Calibri"/>
                  <a:ea typeface="+mn-ea"/>
                </a:rPr>
                <a:t> yang </a:t>
              </a:r>
              <a:r>
                <a:rPr lang="id-ID" altLang="id-ID" sz="1600" b="1" dirty="0">
                  <a:solidFill>
                    <a:prstClr val="white"/>
                  </a:solidFill>
                  <a:latin typeface="Calibri"/>
                  <a:ea typeface="+mn-ea"/>
                </a:rPr>
                <a:t>mandiri</a:t>
              </a:r>
              <a:r>
                <a:rPr lang="id-ID" altLang="id-ID" sz="1600" dirty="0">
                  <a:solidFill>
                    <a:prstClr val="white"/>
                  </a:solidFill>
                  <a:latin typeface="Calibri"/>
                  <a:ea typeface="+mn-ea"/>
                </a:rPr>
                <a:t>, </a:t>
              </a:r>
              <a:r>
                <a:rPr lang="id-ID" altLang="id-ID" sz="1600" b="1" dirty="0">
                  <a:solidFill>
                    <a:prstClr val="white"/>
                  </a:solidFill>
                  <a:latin typeface="Calibri"/>
                  <a:ea typeface="+mn-ea"/>
                </a:rPr>
                <a:t>permanen</a:t>
              </a:r>
              <a:r>
                <a:rPr lang="id-ID" altLang="id-ID" sz="1600" dirty="0">
                  <a:solidFill>
                    <a:prstClr val="white"/>
                  </a:solidFill>
                  <a:latin typeface="Calibri"/>
                  <a:ea typeface="+mn-ea"/>
                </a:rPr>
                <a:t> dan </a:t>
              </a:r>
              <a:r>
                <a:rPr lang="id-ID" altLang="id-ID" sz="1600" b="1" dirty="0">
                  <a:solidFill>
                    <a:prstClr val="white"/>
                  </a:solidFill>
                  <a:latin typeface="Calibri"/>
                  <a:ea typeface="+mn-ea"/>
                </a:rPr>
                <a:t>struktural</a:t>
              </a:r>
              <a:endParaRPr lang="id-ID" sz="1600" b="1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79513" y="915566"/>
              <a:ext cx="396796" cy="58650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2800" b="1">
                  <a:solidFill>
                    <a:srgbClr val="000000"/>
                  </a:solidFill>
                  <a:ea typeface="ヒラギノ角ゴ Pro W3" pitchFamily="-106" charset="-128"/>
                </a:rPr>
                <a:t>1</a:t>
              </a:r>
            </a:p>
          </p:txBody>
        </p:sp>
      </p:grp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179388" y="1550988"/>
            <a:ext cx="4105275" cy="603250"/>
            <a:chOff x="179513" y="1551210"/>
            <a:chExt cx="4104455" cy="602971"/>
          </a:xfrm>
        </p:grpSpPr>
        <p:sp>
          <p:nvSpPr>
            <p:cNvPr id="59" name="Rectangle 58"/>
            <p:cNvSpPr/>
            <p:nvPr/>
          </p:nvSpPr>
          <p:spPr>
            <a:xfrm>
              <a:off x="179513" y="1551210"/>
              <a:ext cx="396796" cy="60297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2800" b="1">
                  <a:solidFill>
                    <a:srgbClr val="000000"/>
                  </a:solidFill>
                  <a:ea typeface="ヒラギノ角ゴ Pro W3" pitchFamily="-106" charset="-128"/>
                </a:rPr>
                <a:t>2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6309" y="1551210"/>
              <a:ext cx="3707659" cy="602971"/>
            </a:xfrm>
            <a:prstGeom prst="rect">
              <a:avLst/>
            </a:prstGeom>
            <a:solidFill>
              <a:schemeClr val="accent5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id-ID" sz="1600" dirty="0" err="1">
                  <a:solidFill>
                    <a:srgbClr val="FFFFFF"/>
                  </a:solidFill>
                  <a:ea typeface="ヒラギノ角ゴ Pro W3" pitchFamily="-106" charset="-128"/>
                </a:rPr>
                <a:t>Memiliki</a:t>
              </a:r>
              <a:r>
                <a:rPr lang="en-US" altLang="id-ID" sz="1600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en-US" altLang="id-ID" sz="1600" b="1" dirty="0">
                  <a:solidFill>
                    <a:srgbClr val="FFFFFF"/>
                  </a:solidFill>
                  <a:ea typeface="ヒラギノ角ゴ Pro W3" pitchFamily="-106" charset="-128"/>
                </a:rPr>
                <a:t>a</a:t>
              </a:r>
              <a:r>
                <a:rPr lang="id-ID" altLang="id-ID" sz="1600" b="1" dirty="0">
                  <a:solidFill>
                    <a:srgbClr val="FFFFFF"/>
                  </a:solidFill>
                  <a:ea typeface="ヒラギノ角ゴ Pro W3" pitchFamily="-106" charset="-128"/>
                </a:rPr>
                <a:t>nggaran </a:t>
              </a:r>
              <a:r>
                <a:rPr lang="en-US" altLang="id-ID" sz="1600" b="1" dirty="0">
                  <a:solidFill>
                    <a:srgbClr val="FFFFFF"/>
                  </a:solidFill>
                  <a:ea typeface="ヒラギノ角ゴ Pro W3" pitchFamily="-106" charset="-128"/>
                </a:rPr>
                <a:t>yang </a:t>
              </a:r>
              <a:r>
                <a:rPr lang="en-US" altLang="id-ID" sz="1600" b="1" dirty="0" err="1">
                  <a:solidFill>
                    <a:srgbClr val="FFFFFF"/>
                  </a:solidFill>
                  <a:ea typeface="ヒラギノ角ゴ Pro W3" pitchFamily="-106" charset="-128"/>
                </a:rPr>
                <a:t>memadai</a:t>
              </a:r>
              <a:endParaRPr lang="id-ID" altLang="id-ID" sz="1600" b="1" dirty="0">
                <a:solidFill>
                  <a:srgbClr val="FFFFFF"/>
                </a:solidFill>
                <a:ea typeface="ヒラギノ角ゴ Pro W3" pitchFamily="-106" charset="-128"/>
              </a:endParaRPr>
            </a:p>
          </p:txBody>
        </p:sp>
      </p:grp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179388" y="2244725"/>
            <a:ext cx="4105275" cy="833438"/>
            <a:chOff x="179513" y="2244223"/>
            <a:chExt cx="4104455" cy="834410"/>
          </a:xfrm>
        </p:grpSpPr>
        <p:sp>
          <p:nvSpPr>
            <p:cNvPr id="62" name="Rectangle 61"/>
            <p:cNvSpPr/>
            <p:nvPr/>
          </p:nvSpPr>
          <p:spPr>
            <a:xfrm>
              <a:off x="179513" y="2248992"/>
              <a:ext cx="396796" cy="82964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2800" b="1">
                  <a:solidFill>
                    <a:srgbClr val="000000"/>
                  </a:solidFill>
                  <a:ea typeface="ヒラギノ角ゴ Pro W3" pitchFamily="-106" charset="-128"/>
                </a:rPr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76309" y="2244223"/>
              <a:ext cx="3707659" cy="834410"/>
            </a:xfrm>
            <a:prstGeom prst="rect">
              <a:avLst/>
            </a:prstGeom>
            <a:solidFill>
              <a:schemeClr val="accent2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Sebagian besar atau seluruh anggota </a:t>
              </a:r>
              <a:r>
                <a:rPr lang="en-US" altLang="id-ID" sz="1400" dirty="0" err="1">
                  <a:solidFill>
                    <a:srgbClr val="FFFFFF"/>
                  </a:solidFill>
                  <a:ea typeface="ヒラギノ角ゴ Pro W3" pitchFamily="-106" charset="-128"/>
                </a:rPr>
                <a:t>kelompok</a:t>
              </a:r>
              <a:r>
                <a:rPr lang="en-US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en-US" altLang="id-ID" sz="1400" dirty="0" err="1">
                  <a:solidFill>
                    <a:srgbClr val="FFFFFF"/>
                  </a:solidFill>
                  <a:ea typeface="ヒラギノ角ゴ Pro W3" pitchFamily="-106" charset="-128"/>
                </a:rPr>
                <a:t>kerja</a:t>
              </a: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telah diangkat sebagai </a:t>
              </a:r>
              <a:r>
                <a:rPr lang="id-ID" altLang="id-ID" sz="1400" b="1" dirty="0">
                  <a:solidFill>
                    <a:srgbClr val="FFFFFF"/>
                  </a:solidFill>
                  <a:ea typeface="ヒラギノ角ゴ Pro W3" pitchFamily="-106" charset="-128"/>
                </a:rPr>
                <a:t>Pejabat Fungsional </a:t>
              </a:r>
              <a:r>
                <a:rPr lang="en-US" altLang="id-ID" sz="1400" b="1" dirty="0">
                  <a:solidFill>
                    <a:srgbClr val="FFFFFF"/>
                  </a:solidFill>
                  <a:ea typeface="ヒラギノ角ゴ Pro W3" pitchFamily="-106" charset="-128"/>
                </a:rPr>
                <a:t>PPBJ</a:t>
              </a:r>
              <a:r>
                <a:rPr lang="en-US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en-US" altLang="id-ID" sz="1400" dirty="0" err="1">
                  <a:solidFill>
                    <a:srgbClr val="FFFFFF"/>
                  </a:solidFill>
                  <a:ea typeface="ヒラギノ角ゴ Pro W3" pitchFamily="-106" charset="-128"/>
                </a:rPr>
                <a:t>dan</a:t>
              </a:r>
              <a:r>
                <a:rPr lang="en-US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/</a:t>
              </a:r>
              <a:r>
                <a:rPr lang="en-US" altLang="id-ID" sz="1400" dirty="0" err="1">
                  <a:solidFill>
                    <a:srgbClr val="FFFFFF"/>
                  </a:solidFill>
                  <a:ea typeface="ヒラギノ角ゴ Pro W3" pitchFamily="-106" charset="-128"/>
                </a:rPr>
                <a:t>atau</a:t>
              </a:r>
              <a:r>
                <a:rPr lang="en-US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en-US" altLang="id-ID" sz="1400" b="1" dirty="0" err="1">
                  <a:solidFill>
                    <a:srgbClr val="FFFFFF"/>
                  </a:solidFill>
                  <a:ea typeface="ヒラギノ角ゴ Pro W3" pitchFamily="-106" charset="-128"/>
                </a:rPr>
                <a:t>memiliki</a:t>
              </a:r>
              <a:r>
                <a:rPr lang="en-US" altLang="id-ID" sz="1400" b="1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en-US" altLang="id-ID" sz="1400" b="1" dirty="0" err="1">
                  <a:solidFill>
                    <a:srgbClr val="FFFFFF"/>
                  </a:solidFill>
                  <a:ea typeface="ヒラギノ角ゴ Pro W3" pitchFamily="-106" charset="-128"/>
                </a:rPr>
                <a:t>kompetensi</a:t>
              </a:r>
              <a:r>
                <a:rPr lang="en-US" altLang="id-ID" sz="1400" b="1" dirty="0">
                  <a:solidFill>
                    <a:srgbClr val="FFFFFF"/>
                  </a:solidFill>
                  <a:ea typeface="ヒラギノ角ゴ Pro W3" pitchFamily="-106" charset="-128"/>
                </a:rPr>
                <a:t> PBJ</a:t>
              </a:r>
              <a:endParaRPr lang="id-ID" sz="1400" b="1" dirty="0">
                <a:solidFill>
                  <a:srgbClr val="FFFFFF"/>
                </a:solidFill>
                <a:ea typeface="ヒラギノ角ゴ Pro W3" pitchFamily="-106" charset="-128"/>
              </a:endParaRPr>
            </a:p>
          </p:txBody>
        </p:sp>
      </p:grpSp>
      <p:grpSp>
        <p:nvGrpSpPr>
          <p:cNvPr id="11" name="Group 65"/>
          <p:cNvGrpSpPr>
            <a:grpSpLocks/>
          </p:cNvGrpSpPr>
          <p:nvPr/>
        </p:nvGrpSpPr>
        <p:grpSpPr bwMode="auto">
          <a:xfrm>
            <a:off x="179388" y="3175000"/>
            <a:ext cx="4105275" cy="1484313"/>
            <a:chOff x="179513" y="3174805"/>
            <a:chExt cx="4104455" cy="1485177"/>
          </a:xfrm>
        </p:grpSpPr>
        <p:sp>
          <p:nvSpPr>
            <p:cNvPr id="65" name="Rectangle 64"/>
            <p:cNvSpPr/>
            <p:nvPr/>
          </p:nvSpPr>
          <p:spPr>
            <a:xfrm>
              <a:off x="179513" y="3174805"/>
              <a:ext cx="396796" cy="14851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2800" b="1">
                  <a:solidFill>
                    <a:srgbClr val="000000"/>
                  </a:solidFill>
                  <a:ea typeface="ヒラギノ角ゴ Pro W3" pitchFamily="-106" charset="-128"/>
                </a:rPr>
                <a:t>4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6309" y="3174805"/>
              <a:ext cx="3707659" cy="1485177"/>
            </a:xfrm>
            <a:prstGeom prst="rect">
              <a:avLst/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52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Perluasan peran : </a:t>
              </a:r>
              <a:r>
                <a:rPr lang="id-ID" altLang="id-ID" sz="1400" b="1" u="sng" dirty="0">
                  <a:solidFill>
                    <a:srgbClr val="FFFFFF"/>
                  </a:solidFill>
                  <a:ea typeface="ヒラギノ角ゴ Pro W3" pitchFamily="-106" charset="-128"/>
                </a:rPr>
                <a:t>tidak saja terbatas sebagai penyelenggara proses pemilihan penyedia</a:t>
              </a: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, namun</a:t>
              </a:r>
              <a:r>
                <a:rPr lang="en-US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mampu </a:t>
              </a:r>
              <a:r>
                <a:rPr lang="id-ID" altLang="id-ID" sz="1400" b="1" u="sng" dirty="0">
                  <a:solidFill>
                    <a:srgbClr val="FFFFFF"/>
                  </a:solidFill>
                  <a:ea typeface="ヒラギノ角ゴ Pro W3" pitchFamily="-106" charset="-128"/>
                </a:rPr>
                <a:t>menjadi pembina stakeholder</a:t>
              </a: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</a:t>
              </a:r>
              <a:r>
                <a:rPr lang="en-US" altLang="id-ID" sz="1400" dirty="0" err="1">
                  <a:solidFill>
                    <a:srgbClr val="FFFFFF"/>
                  </a:solidFill>
                  <a:ea typeface="ヒラギノ角ゴ Pro W3" pitchFamily="-106" charset="-128"/>
                </a:rPr>
                <a:t>dan</a:t>
              </a:r>
              <a:r>
                <a:rPr lang="id-ID" altLang="id-ID" sz="1400" dirty="0">
                  <a:solidFill>
                    <a:srgbClr val="FFFFFF"/>
                  </a:solidFill>
                  <a:ea typeface="ヒラギノ角ゴ Pro W3" pitchFamily="-106" charset="-128"/>
                </a:rPr>
                <a:t> sebagai </a:t>
              </a:r>
              <a:r>
                <a:rPr lang="id-ID" altLang="id-ID" sz="1400" b="1" u="sng" dirty="0">
                  <a:solidFill>
                    <a:prstClr val="white"/>
                  </a:solidFill>
                  <a:ea typeface="ヒラギノ角ゴ Pro W3" pitchFamily="-106" charset="-128"/>
                </a:rPr>
                <a:t>pusat informasi pengadaan barang/jasa pemerintah</a:t>
              </a:r>
              <a:endParaRPr lang="id-ID" altLang="id-ID" sz="1400" dirty="0">
                <a:solidFill>
                  <a:srgbClr val="FFFFFF"/>
                </a:solidFill>
                <a:ea typeface="ヒラギノ角ゴ Pro W3" pitchFamily="-106" charset="-128"/>
              </a:endParaRPr>
            </a:p>
          </p:txBody>
        </p:sp>
      </p:grpSp>
      <p:sp>
        <p:nvSpPr>
          <p:cNvPr id="96263" name="Title 1"/>
          <p:cNvSpPr>
            <a:spLocks noGrp="1"/>
          </p:cNvSpPr>
          <p:nvPr>
            <p:ph type="title"/>
          </p:nvPr>
        </p:nvSpPr>
        <p:spPr>
          <a:xfrm>
            <a:off x="1987550" y="-79375"/>
            <a:ext cx="7121525" cy="857250"/>
          </a:xfrm>
        </p:spPr>
        <p:txBody>
          <a:bodyPr/>
          <a:lstStyle/>
          <a:p>
            <a:pPr algn="r" eaLnBrk="1" hangingPunct="1"/>
            <a:r>
              <a:rPr lang="en-US" altLang="id-ID" sz="2200" b="1" smtClean="0"/>
              <a:t>ARAH KEBIJAKAN KELEMBAGAAN PBJP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13038" y="1625600"/>
            <a:ext cx="3803650" cy="2016125"/>
            <a:chOff x="7854388" y="2173681"/>
            <a:chExt cx="3091514" cy="1637777"/>
          </a:xfrm>
        </p:grpSpPr>
        <p:sp>
          <p:nvSpPr>
            <p:cNvPr id="3" name="Freeform 2"/>
            <p:cNvSpPr>
              <a:spLocks noEditPoints="1"/>
            </p:cNvSpPr>
            <p:nvPr/>
          </p:nvSpPr>
          <p:spPr bwMode="auto">
            <a:xfrm>
              <a:off x="7854388" y="2844267"/>
              <a:ext cx="3091514" cy="967191"/>
            </a:xfrm>
            <a:custGeom>
              <a:avLst/>
              <a:gdLst>
                <a:gd name="T0" fmla="*/ 469 w 703"/>
                <a:gd name="T1" fmla="*/ 2 h 219"/>
                <a:gd name="T2" fmla="*/ 540 w 703"/>
                <a:gd name="T3" fmla="*/ 9 h 219"/>
                <a:gd name="T4" fmla="*/ 548 w 703"/>
                <a:gd name="T5" fmla="*/ 12 h 219"/>
                <a:gd name="T6" fmla="*/ 554 w 703"/>
                <a:gd name="T7" fmla="*/ 27 h 219"/>
                <a:gd name="T8" fmla="*/ 510 w 703"/>
                <a:gd name="T9" fmla="*/ 41 h 219"/>
                <a:gd name="T10" fmla="*/ 432 w 703"/>
                <a:gd name="T11" fmla="*/ 31 h 219"/>
                <a:gd name="T12" fmla="*/ 426 w 703"/>
                <a:gd name="T13" fmla="*/ 27 h 219"/>
                <a:gd name="T14" fmla="*/ 423 w 703"/>
                <a:gd name="T15" fmla="*/ 20 h 219"/>
                <a:gd name="T16" fmla="*/ 437 w 703"/>
                <a:gd name="T17" fmla="*/ 6 h 219"/>
                <a:gd name="T18" fmla="*/ 1 w 703"/>
                <a:gd name="T19" fmla="*/ 31 h 219"/>
                <a:gd name="T20" fmla="*/ 13 w 703"/>
                <a:gd name="T21" fmla="*/ 17 h 219"/>
                <a:gd name="T22" fmla="*/ 71 w 703"/>
                <a:gd name="T23" fmla="*/ 8 h 219"/>
                <a:gd name="T24" fmla="*/ 83 w 703"/>
                <a:gd name="T25" fmla="*/ 8 h 219"/>
                <a:gd name="T26" fmla="*/ 127 w 703"/>
                <a:gd name="T27" fmla="*/ 19 h 219"/>
                <a:gd name="T28" fmla="*/ 131 w 703"/>
                <a:gd name="T29" fmla="*/ 29 h 219"/>
                <a:gd name="T30" fmla="*/ 129 w 703"/>
                <a:gd name="T31" fmla="*/ 32 h 219"/>
                <a:gd name="T32" fmla="*/ 64 w 703"/>
                <a:gd name="T33" fmla="*/ 49 h 219"/>
                <a:gd name="T34" fmla="*/ 48 w 703"/>
                <a:gd name="T35" fmla="*/ 48 h 219"/>
                <a:gd name="T36" fmla="*/ 3 w 703"/>
                <a:gd name="T37" fmla="*/ 35 h 219"/>
                <a:gd name="T38" fmla="*/ 1 w 703"/>
                <a:gd name="T39" fmla="*/ 31 h 219"/>
                <a:gd name="T40" fmla="*/ 61 w 703"/>
                <a:gd name="T41" fmla="*/ 63 h 219"/>
                <a:gd name="T42" fmla="*/ 122 w 703"/>
                <a:gd name="T43" fmla="*/ 53 h 219"/>
                <a:gd name="T44" fmla="*/ 152 w 703"/>
                <a:gd name="T45" fmla="*/ 52 h 219"/>
                <a:gd name="T46" fmla="*/ 172 w 703"/>
                <a:gd name="T47" fmla="*/ 54 h 219"/>
                <a:gd name="T48" fmla="*/ 216 w 703"/>
                <a:gd name="T49" fmla="*/ 61 h 219"/>
                <a:gd name="T50" fmla="*/ 217 w 703"/>
                <a:gd name="T51" fmla="*/ 81 h 219"/>
                <a:gd name="T52" fmla="*/ 163 w 703"/>
                <a:gd name="T53" fmla="*/ 109 h 219"/>
                <a:gd name="T54" fmla="*/ 127 w 703"/>
                <a:gd name="T55" fmla="*/ 111 h 219"/>
                <a:gd name="T56" fmla="*/ 80 w 703"/>
                <a:gd name="T57" fmla="*/ 101 h 219"/>
                <a:gd name="T58" fmla="*/ 62 w 703"/>
                <a:gd name="T59" fmla="*/ 81 h 219"/>
                <a:gd name="T60" fmla="*/ 136 w 703"/>
                <a:gd name="T61" fmla="*/ 166 h 219"/>
                <a:gd name="T62" fmla="*/ 198 w 703"/>
                <a:gd name="T63" fmla="*/ 212 h 219"/>
                <a:gd name="T64" fmla="*/ 355 w 703"/>
                <a:gd name="T65" fmla="*/ 199 h 219"/>
                <a:gd name="T66" fmla="*/ 388 w 703"/>
                <a:gd name="T67" fmla="*/ 161 h 219"/>
                <a:gd name="T68" fmla="*/ 387 w 703"/>
                <a:gd name="T69" fmla="*/ 141 h 219"/>
                <a:gd name="T70" fmla="*/ 376 w 703"/>
                <a:gd name="T71" fmla="*/ 139 h 219"/>
                <a:gd name="T72" fmla="*/ 363 w 703"/>
                <a:gd name="T73" fmla="*/ 130 h 219"/>
                <a:gd name="T74" fmla="*/ 255 w 703"/>
                <a:gd name="T75" fmla="*/ 109 h 219"/>
                <a:gd name="T76" fmla="*/ 255 w 703"/>
                <a:gd name="T77" fmla="*/ 109 h 219"/>
                <a:gd name="T78" fmla="*/ 208 w 703"/>
                <a:gd name="T79" fmla="*/ 115 h 219"/>
                <a:gd name="T80" fmla="*/ 135 w 703"/>
                <a:gd name="T81" fmla="*/ 146 h 219"/>
                <a:gd name="T82" fmla="*/ 489 w 703"/>
                <a:gd name="T83" fmla="*/ 124 h 219"/>
                <a:gd name="T84" fmla="*/ 636 w 703"/>
                <a:gd name="T85" fmla="*/ 108 h 219"/>
                <a:gd name="T86" fmla="*/ 674 w 703"/>
                <a:gd name="T87" fmla="*/ 120 h 219"/>
                <a:gd name="T88" fmla="*/ 698 w 703"/>
                <a:gd name="T89" fmla="*/ 138 h 219"/>
                <a:gd name="T90" fmla="*/ 692 w 703"/>
                <a:gd name="T91" fmla="*/ 171 h 219"/>
                <a:gd name="T92" fmla="*/ 516 w 703"/>
                <a:gd name="T93" fmla="*/ 185 h 219"/>
                <a:gd name="T94" fmla="*/ 483 w 703"/>
                <a:gd name="T95" fmla="*/ 168 h 219"/>
                <a:gd name="T96" fmla="*/ 483 w 703"/>
                <a:gd name="T97" fmla="*/ 168 h 219"/>
                <a:gd name="T98" fmla="*/ 483 w 703"/>
                <a:gd name="T99" fmla="*/ 168 h 219"/>
                <a:gd name="T100" fmla="*/ 474 w 703"/>
                <a:gd name="T101" fmla="*/ 139 h 219"/>
                <a:gd name="T102" fmla="*/ 330 w 703"/>
                <a:gd name="T103" fmla="*/ 58 h 219"/>
                <a:gd name="T104" fmla="*/ 440 w 703"/>
                <a:gd name="T105" fmla="*/ 60 h 219"/>
                <a:gd name="T106" fmla="*/ 458 w 703"/>
                <a:gd name="T107" fmla="*/ 70 h 219"/>
                <a:gd name="T108" fmla="*/ 462 w 703"/>
                <a:gd name="T109" fmla="*/ 77 h 219"/>
                <a:gd name="T110" fmla="*/ 460 w 703"/>
                <a:gd name="T111" fmla="*/ 90 h 219"/>
                <a:gd name="T112" fmla="*/ 401 w 703"/>
                <a:gd name="T113" fmla="*/ 109 h 219"/>
                <a:gd name="T114" fmla="*/ 311 w 703"/>
                <a:gd name="T115" fmla="*/ 91 h 219"/>
                <a:gd name="T116" fmla="*/ 306 w 703"/>
                <a:gd name="T117" fmla="*/ 84 h 219"/>
                <a:gd name="T118" fmla="*/ 306 w 703"/>
                <a:gd name="T119" fmla="*/ 84 h 219"/>
                <a:gd name="T120" fmla="*/ 306 w 703"/>
                <a:gd name="T121" fmla="*/ 80 h 219"/>
                <a:gd name="T122" fmla="*/ 306 w 703"/>
                <a:gd name="T123" fmla="*/ 80 h 219"/>
                <a:gd name="T124" fmla="*/ 330 w 703"/>
                <a:gd name="T125" fmla="*/ 5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3" h="219">
                  <a:moveTo>
                    <a:pt x="435" y="9"/>
                  </a:moveTo>
                  <a:cubicBezTo>
                    <a:pt x="442" y="5"/>
                    <a:pt x="454" y="3"/>
                    <a:pt x="469" y="2"/>
                  </a:cubicBezTo>
                  <a:cubicBezTo>
                    <a:pt x="490" y="0"/>
                    <a:pt x="514" y="2"/>
                    <a:pt x="531" y="6"/>
                  </a:cubicBezTo>
                  <a:cubicBezTo>
                    <a:pt x="534" y="7"/>
                    <a:pt x="537" y="8"/>
                    <a:pt x="540" y="9"/>
                  </a:cubicBezTo>
                  <a:cubicBezTo>
                    <a:pt x="543" y="10"/>
                    <a:pt x="546" y="11"/>
                    <a:pt x="548" y="12"/>
                  </a:cubicBezTo>
                  <a:cubicBezTo>
                    <a:pt x="548" y="12"/>
                    <a:pt x="548" y="12"/>
                    <a:pt x="548" y="12"/>
                  </a:cubicBezTo>
                  <a:cubicBezTo>
                    <a:pt x="551" y="14"/>
                    <a:pt x="553" y="16"/>
                    <a:pt x="554" y="18"/>
                  </a:cubicBezTo>
                  <a:cubicBezTo>
                    <a:pt x="556" y="21"/>
                    <a:pt x="555" y="24"/>
                    <a:pt x="554" y="27"/>
                  </a:cubicBezTo>
                  <a:cubicBezTo>
                    <a:pt x="552" y="29"/>
                    <a:pt x="550" y="31"/>
                    <a:pt x="547" y="32"/>
                  </a:cubicBezTo>
                  <a:cubicBezTo>
                    <a:pt x="540" y="36"/>
                    <a:pt x="527" y="39"/>
                    <a:pt x="510" y="41"/>
                  </a:cubicBezTo>
                  <a:cubicBezTo>
                    <a:pt x="483" y="43"/>
                    <a:pt x="456" y="40"/>
                    <a:pt x="440" y="35"/>
                  </a:cubicBezTo>
                  <a:cubicBezTo>
                    <a:pt x="437" y="34"/>
                    <a:pt x="434" y="33"/>
                    <a:pt x="432" y="31"/>
                  </a:cubicBezTo>
                  <a:cubicBezTo>
                    <a:pt x="429" y="30"/>
                    <a:pt x="427" y="29"/>
                    <a:pt x="426" y="27"/>
                  </a:cubicBezTo>
                  <a:cubicBezTo>
                    <a:pt x="426" y="27"/>
                    <a:pt x="426" y="27"/>
                    <a:pt x="426" y="27"/>
                  </a:cubicBezTo>
                  <a:cubicBezTo>
                    <a:pt x="424" y="26"/>
                    <a:pt x="424" y="24"/>
                    <a:pt x="423" y="23"/>
                  </a:cubicBezTo>
                  <a:cubicBezTo>
                    <a:pt x="423" y="22"/>
                    <a:pt x="423" y="21"/>
                    <a:pt x="423" y="20"/>
                  </a:cubicBezTo>
                  <a:cubicBezTo>
                    <a:pt x="422" y="2"/>
                    <a:pt x="422" y="2"/>
                    <a:pt x="422" y="2"/>
                  </a:cubicBezTo>
                  <a:cubicBezTo>
                    <a:pt x="437" y="6"/>
                    <a:pt x="437" y="6"/>
                    <a:pt x="437" y="6"/>
                  </a:cubicBezTo>
                  <a:cubicBezTo>
                    <a:pt x="435" y="9"/>
                    <a:pt x="435" y="9"/>
                    <a:pt x="435" y="9"/>
                  </a:cubicBezTo>
                  <a:close/>
                  <a:moveTo>
                    <a:pt x="1" y="3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24" y="13"/>
                    <a:pt x="40" y="10"/>
                    <a:pt x="58" y="9"/>
                  </a:cubicBezTo>
                  <a:cubicBezTo>
                    <a:pt x="62" y="8"/>
                    <a:pt x="66" y="8"/>
                    <a:pt x="71" y="8"/>
                  </a:cubicBezTo>
                  <a:cubicBezTo>
                    <a:pt x="75" y="8"/>
                    <a:pt x="79" y="8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97" y="9"/>
                    <a:pt x="109" y="11"/>
                    <a:pt x="117" y="14"/>
                  </a:cubicBezTo>
                  <a:cubicBezTo>
                    <a:pt x="121" y="16"/>
                    <a:pt x="125" y="17"/>
                    <a:pt x="127" y="19"/>
                  </a:cubicBezTo>
                  <a:cubicBezTo>
                    <a:pt x="127" y="19"/>
                    <a:pt x="127" y="19"/>
                    <a:pt x="127" y="20"/>
                  </a:cubicBezTo>
                  <a:cubicBezTo>
                    <a:pt x="130" y="22"/>
                    <a:pt x="131" y="25"/>
                    <a:pt x="131" y="29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30" y="30"/>
                    <a:pt x="130" y="31"/>
                    <a:pt x="129" y="32"/>
                  </a:cubicBezTo>
                  <a:cubicBezTo>
                    <a:pt x="123" y="40"/>
                    <a:pt x="103" y="46"/>
                    <a:pt x="78" y="48"/>
                  </a:cubicBezTo>
                  <a:cubicBezTo>
                    <a:pt x="74" y="48"/>
                    <a:pt x="69" y="49"/>
                    <a:pt x="64" y="49"/>
                  </a:cubicBezTo>
                  <a:cubicBezTo>
                    <a:pt x="59" y="49"/>
                    <a:pt x="53" y="49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31" y="48"/>
                    <a:pt x="18" y="45"/>
                    <a:pt x="10" y="41"/>
                  </a:cubicBezTo>
                  <a:cubicBezTo>
                    <a:pt x="7" y="39"/>
                    <a:pt x="4" y="38"/>
                    <a:pt x="3" y="35"/>
                  </a:cubicBezTo>
                  <a:cubicBezTo>
                    <a:pt x="2" y="34"/>
                    <a:pt x="1" y="32"/>
                    <a:pt x="1" y="30"/>
                  </a:cubicBezTo>
                  <a:cubicBezTo>
                    <a:pt x="1" y="31"/>
                    <a:pt x="1" y="31"/>
                    <a:pt x="1" y="31"/>
                  </a:cubicBezTo>
                  <a:close/>
                  <a:moveTo>
                    <a:pt x="62" y="81"/>
                  </a:moveTo>
                  <a:cubicBezTo>
                    <a:pt x="61" y="63"/>
                    <a:pt x="61" y="63"/>
                    <a:pt x="61" y="63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80" y="60"/>
                    <a:pt x="100" y="55"/>
                    <a:pt x="122" y="53"/>
                  </a:cubicBezTo>
                  <a:cubicBezTo>
                    <a:pt x="127" y="52"/>
                    <a:pt x="132" y="52"/>
                    <a:pt x="137" y="52"/>
                  </a:cubicBezTo>
                  <a:cubicBezTo>
                    <a:pt x="142" y="52"/>
                    <a:pt x="147" y="52"/>
                    <a:pt x="152" y="52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59" y="52"/>
                    <a:pt x="166" y="53"/>
                    <a:pt x="172" y="54"/>
                  </a:cubicBezTo>
                  <a:cubicBezTo>
                    <a:pt x="183" y="56"/>
                    <a:pt x="193" y="59"/>
                    <a:pt x="200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9"/>
                    <a:pt x="217" y="80"/>
                    <a:pt x="217" y="81"/>
                  </a:cubicBezTo>
                  <a:cubicBezTo>
                    <a:pt x="217" y="82"/>
                    <a:pt x="217" y="82"/>
                    <a:pt x="217" y="83"/>
                  </a:cubicBezTo>
                  <a:cubicBezTo>
                    <a:pt x="215" y="95"/>
                    <a:pt x="193" y="106"/>
                    <a:pt x="163" y="109"/>
                  </a:cubicBezTo>
                  <a:cubicBezTo>
                    <a:pt x="158" y="110"/>
                    <a:pt x="152" y="111"/>
                    <a:pt x="146" y="111"/>
                  </a:cubicBezTo>
                  <a:cubicBezTo>
                    <a:pt x="139" y="111"/>
                    <a:pt x="133" y="111"/>
                    <a:pt x="127" y="111"/>
                  </a:cubicBezTo>
                  <a:cubicBezTo>
                    <a:pt x="127" y="111"/>
                    <a:pt x="127" y="111"/>
                    <a:pt x="127" y="111"/>
                  </a:cubicBezTo>
                  <a:cubicBezTo>
                    <a:pt x="107" y="110"/>
                    <a:pt x="91" y="106"/>
                    <a:pt x="80" y="101"/>
                  </a:cubicBezTo>
                  <a:cubicBezTo>
                    <a:pt x="74" y="99"/>
                    <a:pt x="69" y="95"/>
                    <a:pt x="66" y="92"/>
                  </a:cubicBezTo>
                  <a:cubicBezTo>
                    <a:pt x="63" y="89"/>
                    <a:pt x="62" y="85"/>
                    <a:pt x="62" y="81"/>
                  </a:cubicBezTo>
                  <a:close/>
                  <a:moveTo>
                    <a:pt x="136" y="164"/>
                  </a:moveTo>
                  <a:cubicBezTo>
                    <a:pt x="136" y="165"/>
                    <a:pt x="136" y="165"/>
                    <a:pt x="136" y="166"/>
                  </a:cubicBezTo>
                  <a:cubicBezTo>
                    <a:pt x="136" y="176"/>
                    <a:pt x="143" y="186"/>
                    <a:pt x="154" y="193"/>
                  </a:cubicBezTo>
                  <a:cubicBezTo>
                    <a:pt x="164" y="201"/>
                    <a:pt x="180" y="207"/>
                    <a:pt x="198" y="212"/>
                  </a:cubicBezTo>
                  <a:cubicBezTo>
                    <a:pt x="218" y="216"/>
                    <a:pt x="242" y="219"/>
                    <a:pt x="268" y="218"/>
                  </a:cubicBezTo>
                  <a:cubicBezTo>
                    <a:pt x="304" y="216"/>
                    <a:pt x="334" y="209"/>
                    <a:pt x="355" y="199"/>
                  </a:cubicBezTo>
                  <a:cubicBezTo>
                    <a:pt x="365" y="194"/>
                    <a:pt x="374" y="189"/>
                    <a:pt x="379" y="182"/>
                  </a:cubicBezTo>
                  <a:cubicBezTo>
                    <a:pt x="385" y="176"/>
                    <a:pt x="388" y="169"/>
                    <a:pt x="388" y="161"/>
                  </a:cubicBezTo>
                  <a:cubicBezTo>
                    <a:pt x="388" y="160"/>
                    <a:pt x="387" y="159"/>
                    <a:pt x="387" y="158"/>
                  </a:cubicBezTo>
                  <a:cubicBezTo>
                    <a:pt x="387" y="141"/>
                    <a:pt x="387" y="141"/>
                    <a:pt x="387" y="141"/>
                  </a:cubicBezTo>
                  <a:cubicBezTo>
                    <a:pt x="379" y="142"/>
                    <a:pt x="379" y="142"/>
                    <a:pt x="379" y="142"/>
                  </a:cubicBezTo>
                  <a:cubicBezTo>
                    <a:pt x="378" y="141"/>
                    <a:pt x="377" y="140"/>
                    <a:pt x="376" y="139"/>
                  </a:cubicBezTo>
                  <a:cubicBezTo>
                    <a:pt x="376" y="139"/>
                    <a:pt x="376" y="139"/>
                    <a:pt x="376" y="139"/>
                  </a:cubicBezTo>
                  <a:cubicBezTo>
                    <a:pt x="372" y="136"/>
                    <a:pt x="368" y="132"/>
                    <a:pt x="363" y="130"/>
                  </a:cubicBezTo>
                  <a:cubicBezTo>
                    <a:pt x="339" y="116"/>
                    <a:pt x="297" y="108"/>
                    <a:pt x="255" y="109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47" y="109"/>
                    <a:pt x="239" y="110"/>
                    <a:pt x="231" y="111"/>
                  </a:cubicBezTo>
                  <a:cubicBezTo>
                    <a:pt x="223" y="112"/>
                    <a:pt x="216" y="113"/>
                    <a:pt x="208" y="115"/>
                  </a:cubicBezTo>
                  <a:cubicBezTo>
                    <a:pt x="176" y="122"/>
                    <a:pt x="150" y="134"/>
                    <a:pt x="140" y="150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6" y="164"/>
                    <a:pt x="136" y="164"/>
                    <a:pt x="136" y="164"/>
                  </a:cubicBezTo>
                  <a:close/>
                  <a:moveTo>
                    <a:pt x="489" y="124"/>
                  </a:moveTo>
                  <a:cubicBezTo>
                    <a:pt x="499" y="118"/>
                    <a:pt x="512" y="113"/>
                    <a:pt x="529" y="109"/>
                  </a:cubicBezTo>
                  <a:cubicBezTo>
                    <a:pt x="561" y="102"/>
                    <a:pt x="601" y="101"/>
                    <a:pt x="636" y="108"/>
                  </a:cubicBezTo>
                  <a:cubicBezTo>
                    <a:pt x="643" y="109"/>
                    <a:pt x="650" y="111"/>
                    <a:pt x="656" y="113"/>
                  </a:cubicBezTo>
                  <a:cubicBezTo>
                    <a:pt x="662" y="115"/>
                    <a:pt x="668" y="117"/>
                    <a:pt x="674" y="120"/>
                  </a:cubicBezTo>
                  <a:cubicBezTo>
                    <a:pt x="674" y="120"/>
                    <a:pt x="674" y="120"/>
                    <a:pt x="674" y="120"/>
                  </a:cubicBezTo>
                  <a:cubicBezTo>
                    <a:pt x="686" y="125"/>
                    <a:pt x="694" y="131"/>
                    <a:pt x="698" y="138"/>
                  </a:cubicBezTo>
                  <a:cubicBezTo>
                    <a:pt x="702" y="144"/>
                    <a:pt x="703" y="149"/>
                    <a:pt x="702" y="155"/>
                  </a:cubicBezTo>
                  <a:cubicBezTo>
                    <a:pt x="701" y="161"/>
                    <a:pt x="698" y="166"/>
                    <a:pt x="692" y="171"/>
                  </a:cubicBezTo>
                  <a:cubicBezTo>
                    <a:pt x="684" y="179"/>
                    <a:pt x="669" y="186"/>
                    <a:pt x="648" y="191"/>
                  </a:cubicBezTo>
                  <a:cubicBezTo>
                    <a:pt x="603" y="201"/>
                    <a:pt x="551" y="196"/>
                    <a:pt x="516" y="185"/>
                  </a:cubicBezTo>
                  <a:cubicBezTo>
                    <a:pt x="509" y="183"/>
                    <a:pt x="503" y="180"/>
                    <a:pt x="497" y="177"/>
                  </a:cubicBezTo>
                  <a:cubicBezTo>
                    <a:pt x="492" y="175"/>
                    <a:pt x="487" y="172"/>
                    <a:pt x="483" y="168"/>
                  </a:cubicBezTo>
                  <a:cubicBezTo>
                    <a:pt x="483" y="168"/>
                    <a:pt x="483" y="168"/>
                    <a:pt x="483" y="168"/>
                  </a:cubicBezTo>
                  <a:cubicBezTo>
                    <a:pt x="483" y="168"/>
                    <a:pt x="483" y="168"/>
                    <a:pt x="483" y="168"/>
                  </a:cubicBezTo>
                  <a:cubicBezTo>
                    <a:pt x="483" y="168"/>
                    <a:pt x="483" y="168"/>
                    <a:pt x="483" y="168"/>
                  </a:cubicBezTo>
                  <a:cubicBezTo>
                    <a:pt x="483" y="168"/>
                    <a:pt x="483" y="168"/>
                    <a:pt x="483" y="168"/>
                  </a:cubicBezTo>
                  <a:cubicBezTo>
                    <a:pt x="479" y="164"/>
                    <a:pt x="476" y="161"/>
                    <a:pt x="474" y="157"/>
                  </a:cubicBezTo>
                  <a:cubicBezTo>
                    <a:pt x="471" y="150"/>
                    <a:pt x="472" y="144"/>
                    <a:pt x="474" y="139"/>
                  </a:cubicBezTo>
                  <a:cubicBezTo>
                    <a:pt x="477" y="133"/>
                    <a:pt x="482" y="128"/>
                    <a:pt x="489" y="124"/>
                  </a:cubicBezTo>
                  <a:close/>
                  <a:moveTo>
                    <a:pt x="330" y="58"/>
                  </a:moveTo>
                  <a:cubicBezTo>
                    <a:pt x="340" y="55"/>
                    <a:pt x="353" y="53"/>
                    <a:pt x="367" y="52"/>
                  </a:cubicBezTo>
                  <a:cubicBezTo>
                    <a:pt x="394" y="50"/>
                    <a:pt x="421" y="53"/>
                    <a:pt x="440" y="60"/>
                  </a:cubicBezTo>
                  <a:cubicBezTo>
                    <a:pt x="443" y="61"/>
                    <a:pt x="447" y="63"/>
                    <a:pt x="450" y="64"/>
                  </a:cubicBezTo>
                  <a:cubicBezTo>
                    <a:pt x="453" y="66"/>
                    <a:pt x="455" y="68"/>
                    <a:pt x="458" y="70"/>
                  </a:cubicBezTo>
                  <a:cubicBezTo>
                    <a:pt x="458" y="70"/>
                    <a:pt x="458" y="70"/>
                    <a:pt x="458" y="70"/>
                  </a:cubicBezTo>
                  <a:cubicBezTo>
                    <a:pt x="460" y="72"/>
                    <a:pt x="461" y="75"/>
                    <a:pt x="462" y="77"/>
                  </a:cubicBezTo>
                  <a:cubicBezTo>
                    <a:pt x="462" y="77"/>
                    <a:pt x="462" y="77"/>
                    <a:pt x="462" y="77"/>
                  </a:cubicBezTo>
                  <a:cubicBezTo>
                    <a:pt x="464" y="81"/>
                    <a:pt x="463" y="86"/>
                    <a:pt x="460" y="90"/>
                  </a:cubicBezTo>
                  <a:cubicBezTo>
                    <a:pt x="457" y="93"/>
                    <a:pt x="453" y="96"/>
                    <a:pt x="448" y="99"/>
                  </a:cubicBezTo>
                  <a:cubicBezTo>
                    <a:pt x="437" y="104"/>
                    <a:pt x="421" y="108"/>
                    <a:pt x="401" y="109"/>
                  </a:cubicBezTo>
                  <a:cubicBezTo>
                    <a:pt x="368" y="112"/>
                    <a:pt x="337" y="106"/>
                    <a:pt x="320" y="97"/>
                  </a:cubicBezTo>
                  <a:cubicBezTo>
                    <a:pt x="316" y="95"/>
                    <a:pt x="314" y="93"/>
                    <a:pt x="311" y="91"/>
                  </a:cubicBezTo>
                  <a:cubicBezTo>
                    <a:pt x="309" y="89"/>
                    <a:pt x="307" y="86"/>
                    <a:pt x="306" y="84"/>
                  </a:cubicBezTo>
                  <a:cubicBezTo>
                    <a:pt x="306" y="84"/>
                    <a:pt x="306" y="84"/>
                    <a:pt x="306" y="84"/>
                  </a:cubicBezTo>
                  <a:cubicBezTo>
                    <a:pt x="306" y="84"/>
                    <a:pt x="306" y="84"/>
                    <a:pt x="306" y="84"/>
                  </a:cubicBezTo>
                  <a:cubicBezTo>
                    <a:pt x="306" y="84"/>
                    <a:pt x="306" y="84"/>
                    <a:pt x="306" y="84"/>
                  </a:cubicBezTo>
                  <a:cubicBezTo>
                    <a:pt x="306" y="82"/>
                    <a:pt x="306" y="81"/>
                    <a:pt x="306" y="80"/>
                  </a:cubicBezTo>
                  <a:cubicBezTo>
                    <a:pt x="306" y="80"/>
                    <a:pt x="306" y="80"/>
                    <a:pt x="306" y="80"/>
                  </a:cubicBezTo>
                  <a:cubicBezTo>
                    <a:pt x="306" y="80"/>
                    <a:pt x="306" y="80"/>
                    <a:pt x="306" y="80"/>
                  </a:cubicBezTo>
                  <a:cubicBezTo>
                    <a:pt x="306" y="80"/>
                    <a:pt x="306" y="80"/>
                    <a:pt x="306" y="80"/>
                  </a:cubicBezTo>
                  <a:cubicBezTo>
                    <a:pt x="305" y="75"/>
                    <a:pt x="308" y="71"/>
                    <a:pt x="313" y="67"/>
                  </a:cubicBezTo>
                  <a:cubicBezTo>
                    <a:pt x="317" y="63"/>
                    <a:pt x="323" y="60"/>
                    <a:pt x="330" y="5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" name="Freeform 3"/>
            <p:cNvSpPr>
              <a:spLocks noEditPoints="1"/>
            </p:cNvSpPr>
            <p:nvPr/>
          </p:nvSpPr>
          <p:spPr bwMode="auto">
            <a:xfrm>
              <a:off x="7854388" y="2764312"/>
              <a:ext cx="3086353" cy="962033"/>
            </a:xfrm>
            <a:custGeom>
              <a:avLst/>
              <a:gdLst>
                <a:gd name="T0" fmla="*/ 468 w 702"/>
                <a:gd name="T1" fmla="*/ 1 h 218"/>
                <a:gd name="T2" fmla="*/ 539 w 702"/>
                <a:gd name="T3" fmla="*/ 8 h 218"/>
                <a:gd name="T4" fmla="*/ 547 w 702"/>
                <a:gd name="T5" fmla="*/ 11 h 218"/>
                <a:gd name="T6" fmla="*/ 553 w 702"/>
                <a:gd name="T7" fmla="*/ 26 h 218"/>
                <a:gd name="T8" fmla="*/ 509 w 702"/>
                <a:gd name="T9" fmla="*/ 40 h 218"/>
                <a:gd name="T10" fmla="*/ 431 w 702"/>
                <a:gd name="T11" fmla="*/ 31 h 218"/>
                <a:gd name="T12" fmla="*/ 425 w 702"/>
                <a:gd name="T13" fmla="*/ 26 h 218"/>
                <a:gd name="T14" fmla="*/ 425 w 702"/>
                <a:gd name="T15" fmla="*/ 13 h 218"/>
                <a:gd name="T16" fmla="*/ 488 w 702"/>
                <a:gd name="T17" fmla="*/ 123 h 218"/>
                <a:gd name="T18" fmla="*/ 636 w 702"/>
                <a:gd name="T19" fmla="*/ 107 h 218"/>
                <a:gd name="T20" fmla="*/ 674 w 702"/>
                <a:gd name="T21" fmla="*/ 119 h 218"/>
                <a:gd name="T22" fmla="*/ 697 w 702"/>
                <a:gd name="T23" fmla="*/ 137 h 218"/>
                <a:gd name="T24" fmla="*/ 691 w 702"/>
                <a:gd name="T25" fmla="*/ 170 h 218"/>
                <a:gd name="T26" fmla="*/ 515 w 702"/>
                <a:gd name="T27" fmla="*/ 184 h 218"/>
                <a:gd name="T28" fmla="*/ 483 w 702"/>
                <a:gd name="T29" fmla="*/ 168 h 218"/>
                <a:gd name="T30" fmla="*/ 482 w 702"/>
                <a:gd name="T31" fmla="*/ 167 h 218"/>
                <a:gd name="T32" fmla="*/ 482 w 702"/>
                <a:gd name="T33" fmla="*/ 167 h 218"/>
                <a:gd name="T34" fmla="*/ 474 w 702"/>
                <a:gd name="T35" fmla="*/ 138 h 218"/>
                <a:gd name="T36" fmla="*/ 330 w 702"/>
                <a:gd name="T37" fmla="*/ 57 h 218"/>
                <a:gd name="T38" fmla="*/ 439 w 702"/>
                <a:gd name="T39" fmla="*/ 59 h 218"/>
                <a:gd name="T40" fmla="*/ 457 w 702"/>
                <a:gd name="T41" fmla="*/ 69 h 218"/>
                <a:gd name="T42" fmla="*/ 461 w 702"/>
                <a:gd name="T43" fmla="*/ 76 h 218"/>
                <a:gd name="T44" fmla="*/ 459 w 702"/>
                <a:gd name="T45" fmla="*/ 89 h 218"/>
                <a:gd name="T46" fmla="*/ 401 w 702"/>
                <a:gd name="T47" fmla="*/ 109 h 218"/>
                <a:gd name="T48" fmla="*/ 311 w 702"/>
                <a:gd name="T49" fmla="*/ 90 h 218"/>
                <a:gd name="T50" fmla="*/ 305 w 702"/>
                <a:gd name="T51" fmla="*/ 83 h 218"/>
                <a:gd name="T52" fmla="*/ 305 w 702"/>
                <a:gd name="T53" fmla="*/ 83 h 218"/>
                <a:gd name="T54" fmla="*/ 305 w 702"/>
                <a:gd name="T55" fmla="*/ 79 h 218"/>
                <a:gd name="T56" fmla="*/ 305 w 702"/>
                <a:gd name="T57" fmla="*/ 79 h 218"/>
                <a:gd name="T58" fmla="*/ 330 w 702"/>
                <a:gd name="T59" fmla="*/ 57 h 218"/>
                <a:gd name="T60" fmla="*/ 254 w 702"/>
                <a:gd name="T61" fmla="*/ 108 h 218"/>
                <a:gd name="T62" fmla="*/ 230 w 702"/>
                <a:gd name="T63" fmla="*/ 110 h 218"/>
                <a:gd name="T64" fmla="*/ 136 w 702"/>
                <a:gd name="T65" fmla="*/ 158 h 218"/>
                <a:gd name="T66" fmla="*/ 135 w 702"/>
                <a:gd name="T67" fmla="*/ 165 h 218"/>
                <a:gd name="T68" fmla="*/ 197 w 702"/>
                <a:gd name="T69" fmla="*/ 211 h 218"/>
                <a:gd name="T70" fmla="*/ 354 w 702"/>
                <a:gd name="T71" fmla="*/ 199 h 218"/>
                <a:gd name="T72" fmla="*/ 387 w 702"/>
                <a:gd name="T73" fmla="*/ 161 h 218"/>
                <a:gd name="T74" fmla="*/ 384 w 702"/>
                <a:gd name="T75" fmla="*/ 149 h 218"/>
                <a:gd name="T76" fmla="*/ 384 w 702"/>
                <a:gd name="T77" fmla="*/ 149 h 218"/>
                <a:gd name="T78" fmla="*/ 375 w 702"/>
                <a:gd name="T79" fmla="*/ 138 h 218"/>
                <a:gd name="T80" fmla="*/ 255 w 702"/>
                <a:gd name="T81" fmla="*/ 108 h 218"/>
                <a:gd name="T82" fmla="*/ 151 w 702"/>
                <a:gd name="T83" fmla="*/ 51 h 218"/>
                <a:gd name="T84" fmla="*/ 171 w 702"/>
                <a:gd name="T85" fmla="*/ 53 h 218"/>
                <a:gd name="T86" fmla="*/ 216 w 702"/>
                <a:gd name="T87" fmla="*/ 81 h 218"/>
                <a:gd name="T88" fmla="*/ 162 w 702"/>
                <a:gd name="T89" fmla="*/ 109 h 218"/>
                <a:gd name="T90" fmla="*/ 126 w 702"/>
                <a:gd name="T91" fmla="*/ 110 h 218"/>
                <a:gd name="T92" fmla="*/ 79 w 702"/>
                <a:gd name="T93" fmla="*/ 101 h 218"/>
                <a:gd name="T94" fmla="*/ 62 w 702"/>
                <a:gd name="T95" fmla="*/ 78 h 218"/>
                <a:gd name="T96" fmla="*/ 65 w 702"/>
                <a:gd name="T97" fmla="*/ 71 h 218"/>
                <a:gd name="T98" fmla="*/ 121 w 702"/>
                <a:gd name="T99" fmla="*/ 52 h 218"/>
                <a:gd name="T100" fmla="*/ 151 w 702"/>
                <a:gd name="T101" fmla="*/ 51 h 218"/>
                <a:gd name="T102" fmla="*/ 83 w 702"/>
                <a:gd name="T103" fmla="*/ 8 h 218"/>
                <a:gd name="T104" fmla="*/ 126 w 702"/>
                <a:gd name="T105" fmla="*/ 19 h 218"/>
                <a:gd name="T106" fmla="*/ 130 w 702"/>
                <a:gd name="T107" fmla="*/ 28 h 218"/>
                <a:gd name="T108" fmla="*/ 128 w 702"/>
                <a:gd name="T109" fmla="*/ 32 h 218"/>
                <a:gd name="T110" fmla="*/ 63 w 702"/>
                <a:gd name="T111" fmla="*/ 48 h 218"/>
                <a:gd name="T112" fmla="*/ 48 w 702"/>
                <a:gd name="T113" fmla="*/ 48 h 218"/>
                <a:gd name="T114" fmla="*/ 2 w 702"/>
                <a:gd name="T115" fmla="*/ 35 h 218"/>
                <a:gd name="T116" fmla="*/ 6 w 702"/>
                <a:gd name="T117" fmla="*/ 20 h 218"/>
                <a:gd name="T118" fmla="*/ 57 w 702"/>
                <a:gd name="T119" fmla="*/ 8 h 218"/>
                <a:gd name="T120" fmla="*/ 83 w 702"/>
                <a:gd name="T121" fmla="*/ 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2" h="218">
                  <a:moveTo>
                    <a:pt x="434" y="8"/>
                  </a:moveTo>
                  <a:cubicBezTo>
                    <a:pt x="441" y="5"/>
                    <a:pt x="453" y="2"/>
                    <a:pt x="468" y="1"/>
                  </a:cubicBezTo>
                  <a:cubicBezTo>
                    <a:pt x="490" y="0"/>
                    <a:pt x="513" y="1"/>
                    <a:pt x="530" y="5"/>
                  </a:cubicBezTo>
                  <a:cubicBezTo>
                    <a:pt x="534" y="6"/>
                    <a:pt x="537" y="7"/>
                    <a:pt x="539" y="8"/>
                  </a:cubicBezTo>
                  <a:cubicBezTo>
                    <a:pt x="542" y="9"/>
                    <a:pt x="545" y="10"/>
                    <a:pt x="547" y="11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50" y="13"/>
                    <a:pt x="552" y="15"/>
                    <a:pt x="553" y="17"/>
                  </a:cubicBezTo>
                  <a:cubicBezTo>
                    <a:pt x="555" y="20"/>
                    <a:pt x="555" y="23"/>
                    <a:pt x="553" y="26"/>
                  </a:cubicBezTo>
                  <a:cubicBezTo>
                    <a:pt x="552" y="28"/>
                    <a:pt x="549" y="30"/>
                    <a:pt x="546" y="32"/>
                  </a:cubicBezTo>
                  <a:cubicBezTo>
                    <a:pt x="539" y="36"/>
                    <a:pt x="526" y="39"/>
                    <a:pt x="509" y="40"/>
                  </a:cubicBezTo>
                  <a:cubicBezTo>
                    <a:pt x="483" y="42"/>
                    <a:pt x="456" y="39"/>
                    <a:pt x="440" y="34"/>
                  </a:cubicBezTo>
                  <a:cubicBezTo>
                    <a:pt x="436" y="33"/>
                    <a:pt x="433" y="32"/>
                    <a:pt x="431" y="31"/>
                  </a:cubicBezTo>
                  <a:cubicBezTo>
                    <a:pt x="428" y="29"/>
                    <a:pt x="426" y="28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4" y="25"/>
                    <a:pt x="423" y="24"/>
                    <a:pt x="422" y="22"/>
                  </a:cubicBezTo>
                  <a:cubicBezTo>
                    <a:pt x="421" y="19"/>
                    <a:pt x="422" y="16"/>
                    <a:pt x="425" y="13"/>
                  </a:cubicBezTo>
                  <a:cubicBezTo>
                    <a:pt x="427" y="11"/>
                    <a:pt x="430" y="9"/>
                    <a:pt x="434" y="8"/>
                  </a:cubicBezTo>
                  <a:close/>
                  <a:moveTo>
                    <a:pt x="488" y="123"/>
                  </a:moveTo>
                  <a:cubicBezTo>
                    <a:pt x="498" y="117"/>
                    <a:pt x="511" y="112"/>
                    <a:pt x="528" y="108"/>
                  </a:cubicBezTo>
                  <a:cubicBezTo>
                    <a:pt x="561" y="101"/>
                    <a:pt x="601" y="100"/>
                    <a:pt x="636" y="107"/>
                  </a:cubicBezTo>
                  <a:cubicBezTo>
                    <a:pt x="642" y="109"/>
                    <a:pt x="649" y="110"/>
                    <a:pt x="655" y="112"/>
                  </a:cubicBezTo>
                  <a:cubicBezTo>
                    <a:pt x="662" y="114"/>
                    <a:pt x="668" y="117"/>
                    <a:pt x="674" y="119"/>
                  </a:cubicBezTo>
                  <a:cubicBezTo>
                    <a:pt x="674" y="119"/>
                    <a:pt x="674" y="119"/>
                    <a:pt x="674" y="119"/>
                  </a:cubicBezTo>
                  <a:cubicBezTo>
                    <a:pt x="685" y="124"/>
                    <a:pt x="693" y="131"/>
                    <a:pt x="697" y="137"/>
                  </a:cubicBezTo>
                  <a:cubicBezTo>
                    <a:pt x="701" y="143"/>
                    <a:pt x="702" y="149"/>
                    <a:pt x="701" y="154"/>
                  </a:cubicBezTo>
                  <a:cubicBezTo>
                    <a:pt x="700" y="160"/>
                    <a:pt x="697" y="165"/>
                    <a:pt x="691" y="170"/>
                  </a:cubicBezTo>
                  <a:cubicBezTo>
                    <a:pt x="683" y="178"/>
                    <a:pt x="668" y="185"/>
                    <a:pt x="647" y="190"/>
                  </a:cubicBezTo>
                  <a:cubicBezTo>
                    <a:pt x="602" y="200"/>
                    <a:pt x="550" y="196"/>
                    <a:pt x="515" y="184"/>
                  </a:cubicBezTo>
                  <a:cubicBezTo>
                    <a:pt x="508" y="182"/>
                    <a:pt x="502" y="179"/>
                    <a:pt x="496" y="177"/>
                  </a:cubicBezTo>
                  <a:cubicBezTo>
                    <a:pt x="491" y="174"/>
                    <a:pt x="486" y="171"/>
                    <a:pt x="483" y="168"/>
                  </a:cubicBezTo>
                  <a:cubicBezTo>
                    <a:pt x="482" y="167"/>
                    <a:pt x="482" y="167"/>
                    <a:pt x="482" y="167"/>
                  </a:cubicBezTo>
                  <a:cubicBezTo>
                    <a:pt x="482" y="167"/>
                    <a:pt x="482" y="167"/>
                    <a:pt x="482" y="167"/>
                  </a:cubicBezTo>
                  <a:cubicBezTo>
                    <a:pt x="482" y="167"/>
                    <a:pt x="482" y="167"/>
                    <a:pt x="482" y="167"/>
                  </a:cubicBezTo>
                  <a:cubicBezTo>
                    <a:pt x="482" y="167"/>
                    <a:pt x="482" y="167"/>
                    <a:pt x="482" y="167"/>
                  </a:cubicBezTo>
                  <a:cubicBezTo>
                    <a:pt x="478" y="164"/>
                    <a:pt x="475" y="160"/>
                    <a:pt x="474" y="156"/>
                  </a:cubicBezTo>
                  <a:cubicBezTo>
                    <a:pt x="471" y="150"/>
                    <a:pt x="471" y="144"/>
                    <a:pt x="474" y="138"/>
                  </a:cubicBezTo>
                  <a:cubicBezTo>
                    <a:pt x="476" y="133"/>
                    <a:pt x="481" y="128"/>
                    <a:pt x="488" y="123"/>
                  </a:cubicBezTo>
                  <a:close/>
                  <a:moveTo>
                    <a:pt x="330" y="57"/>
                  </a:moveTo>
                  <a:cubicBezTo>
                    <a:pt x="340" y="54"/>
                    <a:pt x="352" y="52"/>
                    <a:pt x="367" y="51"/>
                  </a:cubicBezTo>
                  <a:cubicBezTo>
                    <a:pt x="393" y="49"/>
                    <a:pt x="420" y="52"/>
                    <a:pt x="439" y="59"/>
                  </a:cubicBezTo>
                  <a:cubicBezTo>
                    <a:pt x="443" y="60"/>
                    <a:pt x="446" y="62"/>
                    <a:pt x="449" y="64"/>
                  </a:cubicBezTo>
                  <a:cubicBezTo>
                    <a:pt x="452" y="65"/>
                    <a:pt x="455" y="67"/>
                    <a:pt x="457" y="69"/>
                  </a:cubicBezTo>
                  <a:cubicBezTo>
                    <a:pt x="457" y="69"/>
                    <a:pt x="457" y="69"/>
                    <a:pt x="457" y="69"/>
                  </a:cubicBezTo>
                  <a:cubicBezTo>
                    <a:pt x="459" y="72"/>
                    <a:pt x="461" y="74"/>
                    <a:pt x="461" y="76"/>
                  </a:cubicBezTo>
                  <a:cubicBezTo>
                    <a:pt x="461" y="76"/>
                    <a:pt x="461" y="76"/>
                    <a:pt x="462" y="76"/>
                  </a:cubicBezTo>
                  <a:cubicBezTo>
                    <a:pt x="463" y="81"/>
                    <a:pt x="462" y="85"/>
                    <a:pt x="459" y="89"/>
                  </a:cubicBezTo>
                  <a:cubicBezTo>
                    <a:pt x="457" y="92"/>
                    <a:pt x="452" y="96"/>
                    <a:pt x="447" y="98"/>
                  </a:cubicBezTo>
                  <a:cubicBezTo>
                    <a:pt x="437" y="103"/>
                    <a:pt x="421" y="107"/>
                    <a:pt x="401" y="109"/>
                  </a:cubicBezTo>
                  <a:cubicBezTo>
                    <a:pt x="367" y="111"/>
                    <a:pt x="336" y="105"/>
                    <a:pt x="319" y="96"/>
                  </a:cubicBezTo>
                  <a:cubicBezTo>
                    <a:pt x="316" y="94"/>
                    <a:pt x="313" y="92"/>
                    <a:pt x="311" y="90"/>
                  </a:cubicBezTo>
                  <a:cubicBezTo>
                    <a:pt x="308" y="88"/>
                    <a:pt x="306" y="86"/>
                    <a:pt x="305" y="8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05" y="82"/>
                    <a:pt x="305" y="81"/>
                    <a:pt x="305" y="80"/>
                  </a:cubicBezTo>
                  <a:cubicBezTo>
                    <a:pt x="305" y="79"/>
                    <a:pt x="305" y="79"/>
                    <a:pt x="305" y="79"/>
                  </a:cubicBezTo>
                  <a:cubicBezTo>
                    <a:pt x="305" y="79"/>
                    <a:pt x="305" y="79"/>
                    <a:pt x="305" y="79"/>
                  </a:cubicBezTo>
                  <a:cubicBezTo>
                    <a:pt x="305" y="79"/>
                    <a:pt x="305" y="79"/>
                    <a:pt x="305" y="79"/>
                  </a:cubicBezTo>
                  <a:cubicBezTo>
                    <a:pt x="304" y="74"/>
                    <a:pt x="307" y="70"/>
                    <a:pt x="312" y="66"/>
                  </a:cubicBezTo>
                  <a:cubicBezTo>
                    <a:pt x="316" y="63"/>
                    <a:pt x="322" y="60"/>
                    <a:pt x="330" y="57"/>
                  </a:cubicBezTo>
                  <a:close/>
                  <a:moveTo>
                    <a:pt x="254" y="108"/>
                  </a:moveTo>
                  <a:cubicBezTo>
                    <a:pt x="254" y="108"/>
                    <a:pt x="254" y="108"/>
                    <a:pt x="254" y="108"/>
                  </a:cubicBezTo>
                  <a:cubicBezTo>
                    <a:pt x="254" y="108"/>
                    <a:pt x="254" y="108"/>
                    <a:pt x="254" y="108"/>
                  </a:cubicBezTo>
                  <a:cubicBezTo>
                    <a:pt x="246" y="109"/>
                    <a:pt x="238" y="109"/>
                    <a:pt x="230" y="110"/>
                  </a:cubicBezTo>
                  <a:cubicBezTo>
                    <a:pt x="222" y="111"/>
                    <a:pt x="215" y="112"/>
                    <a:pt x="208" y="114"/>
                  </a:cubicBezTo>
                  <a:cubicBezTo>
                    <a:pt x="169" y="122"/>
                    <a:pt x="141" y="13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5" y="161"/>
                    <a:pt x="135" y="163"/>
                    <a:pt x="135" y="165"/>
                  </a:cubicBezTo>
                  <a:cubicBezTo>
                    <a:pt x="135" y="175"/>
                    <a:pt x="142" y="185"/>
                    <a:pt x="153" y="193"/>
                  </a:cubicBezTo>
                  <a:cubicBezTo>
                    <a:pt x="164" y="200"/>
                    <a:pt x="179" y="207"/>
                    <a:pt x="197" y="211"/>
                  </a:cubicBezTo>
                  <a:cubicBezTo>
                    <a:pt x="217" y="215"/>
                    <a:pt x="241" y="218"/>
                    <a:pt x="267" y="217"/>
                  </a:cubicBezTo>
                  <a:cubicBezTo>
                    <a:pt x="303" y="216"/>
                    <a:pt x="334" y="209"/>
                    <a:pt x="354" y="199"/>
                  </a:cubicBezTo>
                  <a:cubicBezTo>
                    <a:pt x="365" y="194"/>
                    <a:pt x="373" y="188"/>
                    <a:pt x="378" y="182"/>
                  </a:cubicBezTo>
                  <a:cubicBezTo>
                    <a:pt x="384" y="175"/>
                    <a:pt x="387" y="168"/>
                    <a:pt x="387" y="161"/>
                  </a:cubicBezTo>
                  <a:cubicBezTo>
                    <a:pt x="387" y="157"/>
                    <a:pt x="386" y="153"/>
                    <a:pt x="384" y="149"/>
                  </a:cubicBezTo>
                  <a:cubicBezTo>
                    <a:pt x="384" y="149"/>
                    <a:pt x="384" y="149"/>
                    <a:pt x="384" y="149"/>
                  </a:cubicBezTo>
                  <a:cubicBezTo>
                    <a:pt x="384" y="149"/>
                    <a:pt x="384" y="149"/>
                    <a:pt x="384" y="149"/>
                  </a:cubicBezTo>
                  <a:cubicBezTo>
                    <a:pt x="384" y="149"/>
                    <a:pt x="384" y="149"/>
                    <a:pt x="384" y="149"/>
                  </a:cubicBezTo>
                  <a:cubicBezTo>
                    <a:pt x="382" y="145"/>
                    <a:pt x="379" y="142"/>
                    <a:pt x="375" y="138"/>
                  </a:cubicBezTo>
                  <a:cubicBezTo>
                    <a:pt x="375" y="138"/>
                    <a:pt x="375" y="138"/>
                    <a:pt x="375" y="138"/>
                  </a:cubicBezTo>
                  <a:cubicBezTo>
                    <a:pt x="372" y="135"/>
                    <a:pt x="367" y="132"/>
                    <a:pt x="363" y="129"/>
                  </a:cubicBezTo>
                  <a:cubicBezTo>
                    <a:pt x="338" y="115"/>
                    <a:pt x="297" y="107"/>
                    <a:pt x="255" y="108"/>
                  </a:cubicBezTo>
                  <a:cubicBezTo>
                    <a:pt x="254" y="108"/>
                    <a:pt x="254" y="108"/>
                    <a:pt x="254" y="108"/>
                  </a:cubicBezTo>
                  <a:close/>
                  <a:moveTo>
                    <a:pt x="151" y="51"/>
                  </a:moveTo>
                  <a:cubicBezTo>
                    <a:pt x="152" y="51"/>
                    <a:pt x="152" y="51"/>
                    <a:pt x="152" y="51"/>
                  </a:cubicBezTo>
                  <a:cubicBezTo>
                    <a:pt x="158" y="52"/>
                    <a:pt x="165" y="52"/>
                    <a:pt x="171" y="53"/>
                  </a:cubicBezTo>
                  <a:cubicBezTo>
                    <a:pt x="184" y="55"/>
                    <a:pt x="195" y="59"/>
                    <a:pt x="203" y="63"/>
                  </a:cubicBezTo>
                  <a:cubicBezTo>
                    <a:pt x="212" y="68"/>
                    <a:pt x="217" y="74"/>
                    <a:pt x="216" y="81"/>
                  </a:cubicBezTo>
                  <a:cubicBezTo>
                    <a:pt x="216" y="81"/>
                    <a:pt x="216" y="82"/>
                    <a:pt x="216" y="82"/>
                  </a:cubicBezTo>
                  <a:cubicBezTo>
                    <a:pt x="214" y="95"/>
                    <a:pt x="192" y="105"/>
                    <a:pt x="162" y="109"/>
                  </a:cubicBezTo>
                  <a:cubicBezTo>
                    <a:pt x="157" y="109"/>
                    <a:pt x="151" y="110"/>
                    <a:pt x="145" y="110"/>
                  </a:cubicBezTo>
                  <a:cubicBezTo>
                    <a:pt x="139" y="110"/>
                    <a:pt x="132" y="110"/>
                    <a:pt x="126" y="110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06" y="109"/>
                    <a:pt x="90" y="105"/>
                    <a:pt x="79" y="101"/>
                  </a:cubicBezTo>
                  <a:cubicBezTo>
                    <a:pt x="73" y="98"/>
                    <a:pt x="68" y="95"/>
                    <a:pt x="65" y="91"/>
                  </a:cubicBezTo>
                  <a:cubicBezTo>
                    <a:pt x="62" y="87"/>
                    <a:pt x="60" y="83"/>
                    <a:pt x="62" y="78"/>
                  </a:cubicBezTo>
                  <a:cubicBezTo>
                    <a:pt x="62" y="76"/>
                    <a:pt x="63" y="74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74" y="61"/>
                    <a:pt x="96" y="54"/>
                    <a:pt x="121" y="52"/>
                  </a:cubicBezTo>
                  <a:cubicBezTo>
                    <a:pt x="126" y="52"/>
                    <a:pt x="131" y="51"/>
                    <a:pt x="136" y="51"/>
                  </a:cubicBezTo>
                  <a:cubicBezTo>
                    <a:pt x="141" y="51"/>
                    <a:pt x="146" y="51"/>
                    <a:pt x="151" y="51"/>
                  </a:cubicBezTo>
                  <a:close/>
                  <a:moveTo>
                    <a:pt x="83" y="8"/>
                  </a:moveTo>
                  <a:cubicBezTo>
                    <a:pt x="83" y="8"/>
                    <a:pt x="83" y="8"/>
                    <a:pt x="83" y="8"/>
                  </a:cubicBezTo>
                  <a:cubicBezTo>
                    <a:pt x="97" y="8"/>
                    <a:pt x="108" y="10"/>
                    <a:pt x="117" y="13"/>
                  </a:cubicBezTo>
                  <a:cubicBezTo>
                    <a:pt x="121" y="15"/>
                    <a:pt x="124" y="17"/>
                    <a:pt x="126" y="19"/>
                  </a:cubicBezTo>
                  <a:cubicBezTo>
                    <a:pt x="126" y="19"/>
                    <a:pt x="126" y="19"/>
                    <a:pt x="127" y="19"/>
                  </a:cubicBezTo>
                  <a:cubicBezTo>
                    <a:pt x="129" y="21"/>
                    <a:pt x="131" y="25"/>
                    <a:pt x="130" y="28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30" y="29"/>
                    <a:pt x="129" y="30"/>
                    <a:pt x="128" y="32"/>
                  </a:cubicBezTo>
                  <a:cubicBezTo>
                    <a:pt x="123" y="39"/>
                    <a:pt x="102" y="45"/>
                    <a:pt x="77" y="47"/>
                  </a:cubicBezTo>
                  <a:cubicBezTo>
                    <a:pt x="73" y="48"/>
                    <a:pt x="68" y="48"/>
                    <a:pt x="63" y="48"/>
                  </a:cubicBezTo>
                  <a:cubicBezTo>
                    <a:pt x="58" y="48"/>
                    <a:pt x="53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30" y="47"/>
                    <a:pt x="17" y="44"/>
                    <a:pt x="9" y="40"/>
                  </a:cubicBezTo>
                  <a:cubicBezTo>
                    <a:pt x="6" y="39"/>
                    <a:pt x="4" y="37"/>
                    <a:pt x="2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2" y="24"/>
                    <a:pt x="4" y="22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15" y="14"/>
                    <a:pt x="36" y="9"/>
                    <a:pt x="57" y="8"/>
                  </a:cubicBezTo>
                  <a:cubicBezTo>
                    <a:pt x="61" y="8"/>
                    <a:pt x="66" y="7"/>
                    <a:pt x="70" y="7"/>
                  </a:cubicBezTo>
                  <a:cubicBezTo>
                    <a:pt x="74" y="7"/>
                    <a:pt x="78" y="7"/>
                    <a:pt x="83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97311" name="Group 10"/>
            <p:cNvGrpSpPr>
              <a:grpSpLocks/>
            </p:cNvGrpSpPr>
            <p:nvPr/>
          </p:nvGrpSpPr>
          <p:grpSpPr bwMode="auto">
            <a:xfrm>
              <a:off x="9871400" y="2173681"/>
              <a:ext cx="263980" cy="674817"/>
              <a:chOff x="10562585" y="2637298"/>
              <a:chExt cx="311923" cy="797376"/>
            </a:xfrm>
          </p:grpSpPr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0710116" y="2637298"/>
                <a:ext cx="164659" cy="796948"/>
              </a:xfrm>
              <a:custGeom>
                <a:avLst/>
                <a:gdLst>
                  <a:gd name="T0" fmla="*/ 4 w 32"/>
                  <a:gd name="T1" fmla="*/ 83 h 153"/>
                  <a:gd name="T2" fmla="*/ 0 w 32"/>
                  <a:gd name="T3" fmla="*/ 150 h 153"/>
                  <a:gd name="T4" fmla="*/ 3 w 32"/>
                  <a:gd name="T5" fmla="*/ 100 h 153"/>
                  <a:gd name="T6" fmla="*/ 3 w 32"/>
                  <a:gd name="T7" fmla="*/ 153 h 153"/>
                  <a:gd name="T8" fmla="*/ 3 w 32"/>
                  <a:gd name="T9" fmla="*/ 153 h 153"/>
                  <a:gd name="T10" fmla="*/ 6 w 32"/>
                  <a:gd name="T11" fmla="*/ 153 h 153"/>
                  <a:gd name="T12" fmla="*/ 9 w 32"/>
                  <a:gd name="T13" fmla="*/ 153 h 153"/>
                  <a:gd name="T14" fmla="*/ 9 w 32"/>
                  <a:gd name="T15" fmla="*/ 153 h 153"/>
                  <a:gd name="T16" fmla="*/ 12 w 32"/>
                  <a:gd name="T17" fmla="*/ 153 h 153"/>
                  <a:gd name="T18" fmla="*/ 14 w 32"/>
                  <a:gd name="T19" fmla="*/ 153 h 153"/>
                  <a:gd name="T20" fmla="*/ 17 w 32"/>
                  <a:gd name="T21" fmla="*/ 153 h 153"/>
                  <a:gd name="T22" fmla="*/ 18 w 32"/>
                  <a:gd name="T23" fmla="*/ 153 h 153"/>
                  <a:gd name="T24" fmla="*/ 18 w 32"/>
                  <a:gd name="T25" fmla="*/ 100 h 153"/>
                  <a:gd name="T26" fmla="*/ 20 w 32"/>
                  <a:gd name="T27" fmla="*/ 93 h 153"/>
                  <a:gd name="T28" fmla="*/ 31 w 32"/>
                  <a:gd name="T29" fmla="*/ 94 h 153"/>
                  <a:gd name="T30" fmla="*/ 27 w 32"/>
                  <a:gd name="T31" fmla="*/ 59 h 153"/>
                  <a:gd name="T32" fmla="*/ 0 w 32"/>
                  <a:gd name="T33" fmla="*/ 45 h 153"/>
                  <a:gd name="T34" fmla="*/ 0 w 32"/>
                  <a:gd name="T35" fmla="*/ 55 h 153"/>
                  <a:gd name="T36" fmla="*/ 20 w 32"/>
                  <a:gd name="T37" fmla="*/ 23 h 153"/>
                  <a:gd name="T38" fmla="*/ 2 w 32"/>
                  <a:gd name="T39" fmla="*/ 0 h 153"/>
                  <a:gd name="T40" fmla="*/ 6 w 32"/>
                  <a:gd name="T41" fmla="*/ 15 h 153"/>
                  <a:gd name="T42" fmla="*/ 8 w 32"/>
                  <a:gd name="T43" fmla="*/ 15 h 153"/>
                  <a:gd name="T44" fmla="*/ 17 w 32"/>
                  <a:gd name="T45" fmla="*/ 23 h 153"/>
                  <a:gd name="T46" fmla="*/ 17 w 32"/>
                  <a:gd name="T47" fmla="*/ 24 h 153"/>
                  <a:gd name="T48" fmla="*/ 17 w 32"/>
                  <a:gd name="T49" fmla="*/ 25 h 153"/>
                  <a:gd name="T50" fmla="*/ 17 w 32"/>
                  <a:gd name="T51" fmla="*/ 26 h 153"/>
                  <a:gd name="T52" fmla="*/ 17 w 32"/>
                  <a:gd name="T53" fmla="*/ 26 h 153"/>
                  <a:gd name="T54" fmla="*/ 17 w 32"/>
                  <a:gd name="T55" fmla="*/ 27 h 153"/>
                  <a:gd name="T56" fmla="*/ 17 w 32"/>
                  <a:gd name="T57" fmla="*/ 28 h 153"/>
                  <a:gd name="T58" fmla="*/ 17 w 32"/>
                  <a:gd name="T59" fmla="*/ 29 h 153"/>
                  <a:gd name="T60" fmla="*/ 0 w 32"/>
                  <a:gd name="T61" fmla="*/ 19 h 153"/>
                  <a:gd name="T62" fmla="*/ 3 w 32"/>
                  <a:gd name="T63" fmla="*/ 18 h 153"/>
                  <a:gd name="T64" fmla="*/ 5 w 32"/>
                  <a:gd name="T65" fmla="*/ 18 h 153"/>
                  <a:gd name="T66" fmla="*/ 6 w 32"/>
                  <a:gd name="T67" fmla="*/ 17 h 153"/>
                  <a:gd name="T68" fmla="*/ 6 w 32"/>
                  <a:gd name="T69" fmla="*/ 17 h 153"/>
                  <a:gd name="T70" fmla="*/ 7 w 32"/>
                  <a:gd name="T71" fmla="*/ 17 h 153"/>
                  <a:gd name="T72" fmla="*/ 7 w 32"/>
                  <a:gd name="T73" fmla="*/ 17 h 153"/>
                  <a:gd name="T74" fmla="*/ 7 w 32"/>
                  <a:gd name="T75" fmla="*/ 17 h 153"/>
                  <a:gd name="T76" fmla="*/ 7 w 32"/>
                  <a:gd name="T77" fmla="*/ 17 h 153"/>
                  <a:gd name="T78" fmla="*/ 8 w 32"/>
                  <a:gd name="T79" fmla="*/ 17 h 153"/>
                  <a:gd name="T80" fmla="*/ 8 w 32"/>
                  <a:gd name="T81" fmla="*/ 17 h 153"/>
                  <a:gd name="T82" fmla="*/ 8 w 32"/>
                  <a:gd name="T83" fmla="*/ 17 h 153"/>
                  <a:gd name="T84" fmla="*/ 8 w 32"/>
                  <a:gd name="T85" fmla="*/ 17 h 153"/>
                  <a:gd name="T86" fmla="*/ 10 w 32"/>
                  <a:gd name="T87" fmla="*/ 17 h 153"/>
                  <a:gd name="T88" fmla="*/ 12 w 32"/>
                  <a:gd name="T89" fmla="*/ 16 h 153"/>
                  <a:gd name="T90" fmla="*/ 13 w 32"/>
                  <a:gd name="T91" fmla="*/ 17 h 153"/>
                  <a:gd name="T92" fmla="*/ 15 w 32"/>
                  <a:gd name="T93" fmla="*/ 17 h 153"/>
                  <a:gd name="T94" fmla="*/ 16 w 32"/>
                  <a:gd name="T95" fmla="*/ 18 h 153"/>
                  <a:gd name="T96" fmla="*/ 17 w 32"/>
                  <a:gd name="T97" fmla="*/ 20 h 153"/>
                  <a:gd name="T98" fmla="*/ 17 w 32"/>
                  <a:gd name="T99" fmla="*/ 21 h 153"/>
                  <a:gd name="T100" fmla="*/ 17 w 32"/>
                  <a:gd name="T101" fmla="*/ 2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" h="153">
                    <a:moveTo>
                      <a:pt x="5" y="53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7"/>
                      <a:pt x="2" y="57"/>
                      <a:pt x="2" y="5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2"/>
                      <a:pt x="5" y="82"/>
                      <a:pt x="4" y="83"/>
                    </a:cubicBezTo>
                    <a:cubicBezTo>
                      <a:pt x="2" y="86"/>
                      <a:pt x="2" y="86"/>
                      <a:pt x="0" y="84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2"/>
                      <a:pt x="0" y="152"/>
                      <a:pt x="0" y="151"/>
                    </a:cubicBezTo>
                    <a:cubicBezTo>
                      <a:pt x="0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98"/>
                      <a:pt x="3" y="98"/>
                      <a:pt x="3" y="10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3" y="151"/>
                      <a:pt x="3" y="152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6" y="153"/>
                      <a:pt x="6" y="153"/>
                      <a:pt x="6" y="153"/>
                    </a:cubicBezTo>
                    <a:cubicBezTo>
                      <a:pt x="6" y="153"/>
                      <a:pt x="6" y="153"/>
                      <a:pt x="6" y="153"/>
                    </a:cubicBezTo>
                    <a:cubicBezTo>
                      <a:pt x="6" y="153"/>
                      <a:pt x="6" y="153"/>
                      <a:pt x="6" y="153"/>
                    </a:cubicBezTo>
                    <a:cubicBezTo>
                      <a:pt x="6" y="153"/>
                      <a:pt x="6" y="153"/>
                      <a:pt x="6" y="153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11" y="153"/>
                      <a:pt x="11" y="153"/>
                      <a:pt x="11" y="153"/>
                    </a:cubicBezTo>
                    <a:cubicBezTo>
                      <a:pt x="11" y="153"/>
                      <a:pt x="11" y="153"/>
                      <a:pt x="11" y="153"/>
                    </a:cubicBezTo>
                    <a:cubicBezTo>
                      <a:pt x="11" y="153"/>
                      <a:pt x="11" y="153"/>
                      <a:pt x="11" y="15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2"/>
                      <a:pt x="18" y="152"/>
                      <a:pt x="18" y="151"/>
                    </a:cubicBezTo>
                    <a:cubicBezTo>
                      <a:pt x="18" y="149"/>
                      <a:pt x="17" y="148"/>
                      <a:pt x="16" y="147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8" y="100"/>
                      <a:pt x="18" y="100"/>
                      <a:pt x="18" y="10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0" y="75"/>
                      <a:pt x="20" y="77"/>
                      <a:pt x="20" y="80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8"/>
                      <a:pt x="22" y="101"/>
                      <a:pt x="25" y="101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8" y="101"/>
                      <a:pt x="31" y="99"/>
                      <a:pt x="31" y="96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2" y="76"/>
                      <a:pt x="32" y="75"/>
                      <a:pt x="30" y="7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5" y="56"/>
                      <a:pt x="25" y="53"/>
                      <a:pt x="22" y="51"/>
                    </a:cubicBezTo>
                    <a:cubicBezTo>
                      <a:pt x="18" y="48"/>
                      <a:pt x="13" y="46"/>
                      <a:pt x="8" y="46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6" y="45"/>
                      <a:pt x="3" y="45"/>
                      <a:pt x="0" y="45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2" y="49"/>
                      <a:pt x="2" y="49"/>
                      <a:pt x="4" y="50"/>
                    </a:cubicBezTo>
                    <a:cubicBezTo>
                      <a:pt x="6" y="51"/>
                      <a:pt x="6" y="51"/>
                      <a:pt x="5" y="53"/>
                    </a:cubicBezTo>
                    <a:close/>
                    <a:moveTo>
                      <a:pt x="0" y="6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57"/>
                      <a:pt x="1" y="57"/>
                      <a:pt x="1" y="58"/>
                    </a:cubicBezTo>
                    <a:cubicBezTo>
                      <a:pt x="0" y="68"/>
                      <a:pt x="0" y="68"/>
                      <a:pt x="0" y="68"/>
                    </a:cubicBezTo>
                    <a:close/>
                    <a:moveTo>
                      <a:pt x="17" y="29"/>
                    </a:moveTo>
                    <a:cubicBezTo>
                      <a:pt x="18" y="27"/>
                      <a:pt x="19" y="25"/>
                      <a:pt x="20" y="23"/>
                    </a:cubicBezTo>
                    <a:cubicBezTo>
                      <a:pt x="21" y="16"/>
                      <a:pt x="21" y="10"/>
                      <a:pt x="19" y="7"/>
                    </a:cubicBezTo>
                    <a:cubicBezTo>
                      <a:pt x="16" y="1"/>
                      <a:pt x="9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6"/>
                      <a:pt x="4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9" y="12"/>
                      <a:pt x="19" y="22"/>
                      <a:pt x="17" y="29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3" y="41"/>
                      <a:pt x="6" y="44"/>
                      <a:pt x="0" y="43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0562228" y="2637298"/>
                <a:ext cx="152462" cy="796948"/>
              </a:xfrm>
              <a:custGeom>
                <a:avLst/>
                <a:gdLst>
                  <a:gd name="T0" fmla="*/ 27 w 29"/>
                  <a:gd name="T1" fmla="*/ 80 h 153"/>
                  <a:gd name="T2" fmla="*/ 29 w 29"/>
                  <a:gd name="T3" fmla="*/ 56 h 153"/>
                  <a:gd name="T4" fmla="*/ 29 w 29"/>
                  <a:gd name="T5" fmla="*/ 49 h 153"/>
                  <a:gd name="T6" fmla="*/ 24 w 29"/>
                  <a:gd name="T7" fmla="*/ 46 h 153"/>
                  <a:gd name="T8" fmla="*/ 5 w 29"/>
                  <a:gd name="T9" fmla="*/ 59 h 153"/>
                  <a:gd name="T10" fmla="*/ 0 w 29"/>
                  <a:gd name="T11" fmla="*/ 80 h 153"/>
                  <a:gd name="T12" fmla="*/ 1 w 29"/>
                  <a:gd name="T13" fmla="*/ 93 h 153"/>
                  <a:gd name="T14" fmla="*/ 6 w 29"/>
                  <a:gd name="T15" fmla="*/ 101 h 153"/>
                  <a:gd name="T16" fmla="*/ 12 w 29"/>
                  <a:gd name="T17" fmla="*/ 93 h 153"/>
                  <a:gd name="T18" fmla="*/ 13 w 29"/>
                  <a:gd name="T19" fmla="*/ 71 h 153"/>
                  <a:gd name="T20" fmla="*/ 15 w 29"/>
                  <a:gd name="T21" fmla="*/ 100 h 153"/>
                  <a:gd name="T22" fmla="*/ 14 w 29"/>
                  <a:gd name="T23" fmla="*/ 150 h 153"/>
                  <a:gd name="T24" fmla="*/ 14 w 29"/>
                  <a:gd name="T25" fmla="*/ 153 h 153"/>
                  <a:gd name="T26" fmla="*/ 14 w 29"/>
                  <a:gd name="T27" fmla="*/ 153 h 153"/>
                  <a:gd name="T28" fmla="*/ 15 w 29"/>
                  <a:gd name="T29" fmla="*/ 153 h 153"/>
                  <a:gd name="T30" fmla="*/ 17 w 29"/>
                  <a:gd name="T31" fmla="*/ 153 h 153"/>
                  <a:gd name="T32" fmla="*/ 17 w 29"/>
                  <a:gd name="T33" fmla="*/ 153 h 153"/>
                  <a:gd name="T34" fmla="*/ 19 w 29"/>
                  <a:gd name="T35" fmla="*/ 153 h 153"/>
                  <a:gd name="T36" fmla="*/ 20 w 29"/>
                  <a:gd name="T37" fmla="*/ 153 h 153"/>
                  <a:gd name="T38" fmla="*/ 22 w 29"/>
                  <a:gd name="T39" fmla="*/ 153 h 153"/>
                  <a:gd name="T40" fmla="*/ 23 w 29"/>
                  <a:gd name="T41" fmla="*/ 153 h 153"/>
                  <a:gd name="T42" fmla="*/ 24 w 29"/>
                  <a:gd name="T43" fmla="*/ 153 h 153"/>
                  <a:gd name="T44" fmla="*/ 25 w 29"/>
                  <a:gd name="T45" fmla="*/ 153 h 153"/>
                  <a:gd name="T46" fmla="*/ 27 w 29"/>
                  <a:gd name="T47" fmla="*/ 153 h 153"/>
                  <a:gd name="T48" fmla="*/ 28 w 29"/>
                  <a:gd name="T49" fmla="*/ 153 h 153"/>
                  <a:gd name="T50" fmla="*/ 28 w 29"/>
                  <a:gd name="T51" fmla="*/ 150 h 153"/>
                  <a:gd name="T52" fmla="*/ 28 w 29"/>
                  <a:gd name="T53" fmla="*/ 119 h 153"/>
                  <a:gd name="T54" fmla="*/ 29 w 29"/>
                  <a:gd name="T55" fmla="*/ 85 h 153"/>
                  <a:gd name="T56" fmla="*/ 14 w 29"/>
                  <a:gd name="T57" fmla="*/ 19 h 153"/>
                  <a:gd name="T58" fmla="*/ 13 w 29"/>
                  <a:gd name="T59" fmla="*/ 7 h 153"/>
                  <a:gd name="T60" fmla="*/ 29 w 29"/>
                  <a:gd name="T61" fmla="*/ 19 h 153"/>
                  <a:gd name="T62" fmla="*/ 27 w 29"/>
                  <a:gd name="T63" fmla="*/ 20 h 153"/>
                  <a:gd name="T64" fmla="*/ 25 w 29"/>
                  <a:gd name="T65" fmla="*/ 20 h 153"/>
                  <a:gd name="T66" fmla="*/ 24 w 29"/>
                  <a:gd name="T67" fmla="*/ 21 h 153"/>
                  <a:gd name="T68" fmla="*/ 22 w 29"/>
                  <a:gd name="T69" fmla="*/ 21 h 153"/>
                  <a:gd name="T70" fmla="*/ 20 w 29"/>
                  <a:gd name="T71" fmla="*/ 21 h 153"/>
                  <a:gd name="T72" fmla="*/ 19 w 29"/>
                  <a:gd name="T73" fmla="*/ 22 h 153"/>
                  <a:gd name="T74" fmla="*/ 17 w 29"/>
                  <a:gd name="T75" fmla="*/ 22 h 153"/>
                  <a:gd name="T76" fmla="*/ 15 w 29"/>
                  <a:gd name="T77" fmla="*/ 22 h 153"/>
                  <a:gd name="T78" fmla="*/ 15 w 29"/>
                  <a:gd name="T79" fmla="*/ 22 h 153"/>
                  <a:gd name="T80" fmla="*/ 15 w 29"/>
                  <a:gd name="T81" fmla="*/ 23 h 153"/>
                  <a:gd name="T82" fmla="*/ 15 w 29"/>
                  <a:gd name="T83" fmla="*/ 23 h 153"/>
                  <a:gd name="T84" fmla="*/ 15 w 29"/>
                  <a:gd name="T85" fmla="*/ 24 h 153"/>
                  <a:gd name="T86" fmla="*/ 15 w 29"/>
                  <a:gd name="T87" fmla="*/ 24 h 153"/>
                  <a:gd name="T88" fmla="*/ 15 w 29"/>
                  <a:gd name="T89" fmla="*/ 25 h 153"/>
                  <a:gd name="T90" fmla="*/ 15 w 29"/>
                  <a:gd name="T91" fmla="*/ 25 h 153"/>
                  <a:gd name="T92" fmla="*/ 15 w 29"/>
                  <a:gd name="T93" fmla="*/ 26 h 153"/>
                  <a:gd name="T94" fmla="*/ 15 w 29"/>
                  <a:gd name="T95" fmla="*/ 27 h 153"/>
                  <a:gd name="T96" fmla="*/ 15 w 29"/>
                  <a:gd name="T97" fmla="*/ 27 h 153"/>
                  <a:gd name="T98" fmla="*/ 15 w 29"/>
                  <a:gd name="T99" fmla="*/ 28 h 153"/>
                  <a:gd name="T100" fmla="*/ 15 w 29"/>
                  <a:gd name="T101" fmla="*/ 28 h 153"/>
                  <a:gd name="T102" fmla="*/ 15 w 29"/>
                  <a:gd name="T103" fmla="*/ 29 h 153"/>
                  <a:gd name="T104" fmla="*/ 16 w 29"/>
                  <a:gd name="T105" fmla="*/ 30 h 153"/>
                  <a:gd name="T106" fmla="*/ 29 w 29"/>
                  <a:gd name="T107" fmla="*/ 4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153">
                    <a:moveTo>
                      <a:pt x="29" y="85"/>
                    </a:moveTo>
                    <a:cubicBezTo>
                      <a:pt x="29" y="85"/>
                      <a:pt x="28" y="84"/>
                      <a:pt x="28" y="83"/>
                    </a:cubicBezTo>
                    <a:cubicBezTo>
                      <a:pt x="27" y="82"/>
                      <a:pt x="27" y="81"/>
                      <a:pt x="27" y="80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6" y="51"/>
                      <a:pt x="26" y="51"/>
                      <a:pt x="28" y="50"/>
                    </a:cubicBezTo>
                    <a:cubicBezTo>
                      <a:pt x="28" y="50"/>
                      <a:pt x="29" y="49"/>
                      <a:pt x="29" y="49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7" y="45"/>
                      <a:pt x="25" y="45"/>
                      <a:pt x="24" y="44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9" y="46"/>
                      <a:pt x="15" y="47"/>
                      <a:pt x="11" y="50"/>
                    </a:cubicBezTo>
                    <a:cubicBezTo>
                      <a:pt x="7" y="52"/>
                      <a:pt x="7" y="54"/>
                      <a:pt x="6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0" y="74"/>
                      <a:pt x="0" y="75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1" y="94"/>
                      <a:pt x="1" y="94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9"/>
                      <a:pt x="3" y="101"/>
                      <a:pt x="6" y="101"/>
                    </a:cubicBezTo>
                    <a:cubicBezTo>
                      <a:pt x="6" y="101"/>
                      <a:pt x="6" y="101"/>
                      <a:pt x="6" y="101"/>
                    </a:cubicBezTo>
                    <a:cubicBezTo>
                      <a:pt x="9" y="101"/>
                      <a:pt x="12" y="98"/>
                      <a:pt x="12" y="96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76"/>
                      <a:pt x="12" y="74"/>
                      <a:pt x="13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5" y="147"/>
                      <a:pt x="15" y="147"/>
                      <a:pt x="15" y="147"/>
                    </a:cubicBezTo>
                    <a:cubicBezTo>
                      <a:pt x="15" y="148"/>
                      <a:pt x="14" y="149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14" y="150"/>
                      <a:pt x="14" y="151"/>
                      <a:pt x="14" y="151"/>
                    </a:cubicBezTo>
                    <a:cubicBezTo>
                      <a:pt x="14" y="152"/>
                      <a:pt x="14" y="152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4" y="153"/>
                      <a:pt x="14" y="153"/>
                      <a:pt x="14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9" y="153"/>
                      <a:pt x="19" y="153"/>
                      <a:pt x="19" y="153"/>
                    </a:cubicBezTo>
                    <a:cubicBezTo>
                      <a:pt x="20" y="153"/>
                      <a:pt x="20" y="153"/>
                      <a:pt x="20" y="153"/>
                    </a:cubicBezTo>
                    <a:cubicBezTo>
                      <a:pt x="20" y="153"/>
                      <a:pt x="20" y="153"/>
                      <a:pt x="20" y="153"/>
                    </a:cubicBezTo>
                    <a:cubicBezTo>
                      <a:pt x="20" y="153"/>
                      <a:pt x="20" y="153"/>
                      <a:pt x="20" y="153"/>
                    </a:cubicBezTo>
                    <a:cubicBezTo>
                      <a:pt x="20" y="153"/>
                      <a:pt x="20" y="153"/>
                      <a:pt x="20" y="153"/>
                    </a:cubicBezTo>
                    <a:cubicBezTo>
                      <a:pt x="20" y="153"/>
                      <a:pt x="20" y="153"/>
                      <a:pt x="20" y="153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23" y="153"/>
                      <a:pt x="23" y="153"/>
                      <a:pt x="23" y="153"/>
                    </a:cubicBezTo>
                    <a:cubicBezTo>
                      <a:pt x="23" y="153"/>
                      <a:pt x="23" y="153"/>
                      <a:pt x="23" y="153"/>
                    </a:cubicBezTo>
                    <a:cubicBezTo>
                      <a:pt x="23" y="153"/>
                      <a:pt x="23" y="153"/>
                      <a:pt x="23" y="153"/>
                    </a:cubicBezTo>
                    <a:cubicBezTo>
                      <a:pt x="23" y="153"/>
                      <a:pt x="23" y="153"/>
                      <a:pt x="23" y="153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7" y="153"/>
                      <a:pt x="27" y="153"/>
                      <a:pt x="27" y="153"/>
                    </a:cubicBezTo>
                    <a:cubicBezTo>
                      <a:pt x="27" y="153"/>
                      <a:pt x="27" y="153"/>
                      <a:pt x="27" y="153"/>
                    </a:cubicBezTo>
                    <a:cubicBezTo>
                      <a:pt x="27" y="153"/>
                      <a:pt x="27" y="153"/>
                      <a:pt x="27" y="153"/>
                    </a:cubicBezTo>
                    <a:cubicBezTo>
                      <a:pt x="28" y="153"/>
                      <a:pt x="28" y="153"/>
                      <a:pt x="28" y="153"/>
                    </a:cubicBezTo>
                    <a:cubicBezTo>
                      <a:pt x="28" y="153"/>
                      <a:pt x="28" y="153"/>
                      <a:pt x="28" y="153"/>
                    </a:cubicBezTo>
                    <a:cubicBezTo>
                      <a:pt x="28" y="153"/>
                      <a:pt x="28" y="153"/>
                      <a:pt x="28" y="153"/>
                    </a:cubicBezTo>
                    <a:cubicBezTo>
                      <a:pt x="28" y="152"/>
                      <a:pt x="28" y="152"/>
                      <a:pt x="28" y="151"/>
                    </a:cubicBezTo>
                    <a:cubicBezTo>
                      <a:pt x="28" y="151"/>
                      <a:pt x="28" y="151"/>
                      <a:pt x="28" y="150"/>
                    </a:cubicBezTo>
                    <a:cubicBezTo>
                      <a:pt x="28" y="150"/>
                      <a:pt x="28" y="150"/>
                      <a:pt x="28" y="150"/>
                    </a:cubicBezTo>
                    <a:cubicBezTo>
                      <a:pt x="28" y="119"/>
                      <a:pt x="28" y="119"/>
                      <a:pt x="28" y="119"/>
                    </a:cubicBezTo>
                    <a:cubicBezTo>
                      <a:pt x="28" y="119"/>
                      <a:pt x="28" y="119"/>
                      <a:pt x="28" y="119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8" y="99"/>
                      <a:pt x="29" y="99"/>
                      <a:pt x="29" y="98"/>
                    </a:cubicBezTo>
                    <a:cubicBezTo>
                      <a:pt x="29" y="85"/>
                      <a:pt x="29" y="85"/>
                      <a:pt x="29" y="85"/>
                    </a:cubicBezTo>
                    <a:close/>
                    <a:moveTo>
                      <a:pt x="29" y="0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4" y="18"/>
                      <a:pt x="19" y="20"/>
                      <a:pt x="14" y="19"/>
                    </a:cubicBezTo>
                    <a:cubicBezTo>
                      <a:pt x="14" y="23"/>
                      <a:pt x="14" y="26"/>
                      <a:pt x="15" y="29"/>
                    </a:cubicBezTo>
                    <a:cubicBezTo>
                      <a:pt x="14" y="27"/>
                      <a:pt x="13" y="25"/>
                      <a:pt x="12" y="23"/>
                    </a:cubicBezTo>
                    <a:cubicBezTo>
                      <a:pt x="11" y="16"/>
                      <a:pt x="11" y="10"/>
                      <a:pt x="13" y="7"/>
                    </a:cubicBezTo>
                    <a:cubicBezTo>
                      <a:pt x="16" y="1"/>
                      <a:pt x="23" y="0"/>
                      <a:pt x="29" y="0"/>
                    </a:cubicBezTo>
                    <a:close/>
                    <a:moveTo>
                      <a:pt x="29" y="19"/>
                    </a:move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8" y="39"/>
                      <a:pt x="23" y="43"/>
                      <a:pt x="29" y="44"/>
                    </a:cubicBezTo>
                    <a:lnTo>
                      <a:pt x="29" y="1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8209215" y="2911325"/>
              <a:ext cx="1864457" cy="392035"/>
            </a:xfrm>
            <a:custGeom>
              <a:avLst/>
              <a:gdLst>
                <a:gd name="T0" fmla="*/ 107 w 1003"/>
                <a:gd name="T1" fmla="*/ 56 h 211"/>
                <a:gd name="T2" fmla="*/ 0 w 1003"/>
                <a:gd name="T3" fmla="*/ 28 h 211"/>
                <a:gd name="T4" fmla="*/ 3 w 1003"/>
                <a:gd name="T5" fmla="*/ 18 h 211"/>
                <a:gd name="T6" fmla="*/ 109 w 1003"/>
                <a:gd name="T7" fmla="*/ 47 h 211"/>
                <a:gd name="T8" fmla="*/ 107 w 1003"/>
                <a:gd name="T9" fmla="*/ 56 h 211"/>
                <a:gd name="T10" fmla="*/ 107 w 1003"/>
                <a:gd name="T11" fmla="*/ 56 h 211"/>
                <a:gd name="T12" fmla="*/ 998 w 1003"/>
                <a:gd name="T13" fmla="*/ 211 h 211"/>
                <a:gd name="T14" fmla="*/ 852 w 1003"/>
                <a:gd name="T15" fmla="*/ 154 h 211"/>
                <a:gd name="T16" fmla="*/ 857 w 1003"/>
                <a:gd name="T17" fmla="*/ 144 h 211"/>
                <a:gd name="T18" fmla="*/ 1003 w 1003"/>
                <a:gd name="T19" fmla="*/ 201 h 211"/>
                <a:gd name="T20" fmla="*/ 998 w 1003"/>
                <a:gd name="T21" fmla="*/ 211 h 211"/>
                <a:gd name="T22" fmla="*/ 998 w 1003"/>
                <a:gd name="T23" fmla="*/ 211 h 211"/>
                <a:gd name="T24" fmla="*/ 613 w 1003"/>
                <a:gd name="T25" fmla="*/ 166 h 211"/>
                <a:gd name="T26" fmla="*/ 544 w 1003"/>
                <a:gd name="T27" fmla="*/ 196 h 211"/>
                <a:gd name="T28" fmla="*/ 540 w 1003"/>
                <a:gd name="T29" fmla="*/ 187 h 211"/>
                <a:gd name="T30" fmla="*/ 608 w 1003"/>
                <a:gd name="T31" fmla="*/ 156 h 211"/>
                <a:gd name="T32" fmla="*/ 613 w 1003"/>
                <a:gd name="T33" fmla="*/ 166 h 211"/>
                <a:gd name="T34" fmla="*/ 613 w 1003"/>
                <a:gd name="T35" fmla="*/ 166 h 211"/>
                <a:gd name="T36" fmla="*/ 932 w 1003"/>
                <a:gd name="T37" fmla="*/ 9 h 211"/>
                <a:gd name="T38" fmla="*/ 769 w 1003"/>
                <a:gd name="T39" fmla="*/ 59 h 211"/>
                <a:gd name="T40" fmla="*/ 764 w 1003"/>
                <a:gd name="T41" fmla="*/ 49 h 211"/>
                <a:gd name="T42" fmla="*/ 927 w 1003"/>
                <a:gd name="T43" fmla="*/ 0 h 211"/>
                <a:gd name="T44" fmla="*/ 932 w 1003"/>
                <a:gd name="T45" fmla="*/ 9 h 211"/>
                <a:gd name="T46" fmla="*/ 932 w 1003"/>
                <a:gd name="T47" fmla="*/ 9 h 211"/>
                <a:gd name="T48" fmla="*/ 312 w 1003"/>
                <a:gd name="T49" fmla="*/ 199 h 211"/>
                <a:gd name="T50" fmla="*/ 232 w 1003"/>
                <a:gd name="T51" fmla="*/ 166 h 211"/>
                <a:gd name="T52" fmla="*/ 237 w 1003"/>
                <a:gd name="T53" fmla="*/ 156 h 211"/>
                <a:gd name="T54" fmla="*/ 317 w 1003"/>
                <a:gd name="T55" fmla="*/ 189 h 211"/>
                <a:gd name="T56" fmla="*/ 312 w 1003"/>
                <a:gd name="T57" fmla="*/ 19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3" h="211">
                  <a:moveTo>
                    <a:pt x="107" y="56"/>
                  </a:moveTo>
                  <a:lnTo>
                    <a:pt x="0" y="28"/>
                  </a:lnTo>
                  <a:lnTo>
                    <a:pt x="3" y="18"/>
                  </a:lnTo>
                  <a:lnTo>
                    <a:pt x="109" y="47"/>
                  </a:lnTo>
                  <a:lnTo>
                    <a:pt x="107" y="56"/>
                  </a:lnTo>
                  <a:lnTo>
                    <a:pt x="107" y="56"/>
                  </a:lnTo>
                  <a:close/>
                  <a:moveTo>
                    <a:pt x="998" y="211"/>
                  </a:moveTo>
                  <a:lnTo>
                    <a:pt x="852" y="154"/>
                  </a:lnTo>
                  <a:lnTo>
                    <a:pt x="857" y="144"/>
                  </a:lnTo>
                  <a:lnTo>
                    <a:pt x="1003" y="201"/>
                  </a:lnTo>
                  <a:lnTo>
                    <a:pt x="998" y="211"/>
                  </a:lnTo>
                  <a:lnTo>
                    <a:pt x="998" y="211"/>
                  </a:lnTo>
                  <a:close/>
                  <a:moveTo>
                    <a:pt x="613" y="166"/>
                  </a:moveTo>
                  <a:lnTo>
                    <a:pt x="544" y="196"/>
                  </a:lnTo>
                  <a:lnTo>
                    <a:pt x="540" y="187"/>
                  </a:lnTo>
                  <a:lnTo>
                    <a:pt x="608" y="156"/>
                  </a:lnTo>
                  <a:lnTo>
                    <a:pt x="613" y="166"/>
                  </a:lnTo>
                  <a:lnTo>
                    <a:pt x="613" y="166"/>
                  </a:lnTo>
                  <a:close/>
                  <a:moveTo>
                    <a:pt x="932" y="9"/>
                  </a:moveTo>
                  <a:lnTo>
                    <a:pt x="769" y="59"/>
                  </a:lnTo>
                  <a:lnTo>
                    <a:pt x="764" y="49"/>
                  </a:lnTo>
                  <a:lnTo>
                    <a:pt x="927" y="0"/>
                  </a:lnTo>
                  <a:lnTo>
                    <a:pt x="932" y="9"/>
                  </a:lnTo>
                  <a:lnTo>
                    <a:pt x="932" y="9"/>
                  </a:lnTo>
                  <a:close/>
                  <a:moveTo>
                    <a:pt x="312" y="199"/>
                  </a:moveTo>
                  <a:lnTo>
                    <a:pt x="232" y="166"/>
                  </a:lnTo>
                  <a:lnTo>
                    <a:pt x="237" y="156"/>
                  </a:lnTo>
                  <a:lnTo>
                    <a:pt x="317" y="189"/>
                  </a:lnTo>
                  <a:lnTo>
                    <a:pt x="312" y="1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97313" name="Group 12"/>
            <p:cNvGrpSpPr>
              <a:grpSpLocks/>
            </p:cNvGrpSpPr>
            <p:nvPr/>
          </p:nvGrpSpPr>
          <p:grpSpPr bwMode="auto">
            <a:xfrm>
              <a:off x="9378766" y="2218297"/>
              <a:ext cx="282568" cy="899755"/>
              <a:chOff x="9980480" y="2690017"/>
              <a:chExt cx="333887" cy="1063167"/>
            </a:xfrm>
          </p:grpSpPr>
          <p:sp>
            <p:nvSpPr>
              <p:cNvPr id="20" name="Freeform 19"/>
              <p:cNvSpPr>
                <a:spLocks noEditPoints="1"/>
              </p:cNvSpPr>
              <p:nvPr/>
            </p:nvSpPr>
            <p:spPr bwMode="auto">
              <a:xfrm>
                <a:off x="10135334" y="2690631"/>
                <a:ext cx="178381" cy="1062089"/>
              </a:xfrm>
              <a:custGeom>
                <a:avLst/>
                <a:gdLst>
                  <a:gd name="T0" fmla="*/ 21 w 34"/>
                  <a:gd name="T1" fmla="*/ 40 h 204"/>
                  <a:gd name="T2" fmla="*/ 2 w 34"/>
                  <a:gd name="T3" fmla="*/ 25 h 204"/>
                  <a:gd name="T4" fmla="*/ 0 w 34"/>
                  <a:gd name="T5" fmla="*/ 27 h 204"/>
                  <a:gd name="T6" fmla="*/ 2 w 34"/>
                  <a:gd name="T7" fmla="*/ 0 h 204"/>
                  <a:gd name="T8" fmla="*/ 2 w 34"/>
                  <a:gd name="T9" fmla="*/ 0 h 204"/>
                  <a:gd name="T10" fmla="*/ 11 w 34"/>
                  <a:gd name="T11" fmla="*/ 1 h 204"/>
                  <a:gd name="T12" fmla="*/ 29 w 34"/>
                  <a:gd name="T13" fmla="*/ 23 h 204"/>
                  <a:gd name="T14" fmla="*/ 15 w 34"/>
                  <a:gd name="T15" fmla="*/ 54 h 204"/>
                  <a:gd name="T16" fmla="*/ 23 w 34"/>
                  <a:gd name="T17" fmla="*/ 30 h 204"/>
                  <a:gd name="T18" fmla="*/ 3 w 34"/>
                  <a:gd name="T19" fmla="*/ 21 h 204"/>
                  <a:gd name="T20" fmla="*/ 3 w 34"/>
                  <a:gd name="T21" fmla="*/ 20 h 204"/>
                  <a:gd name="T22" fmla="*/ 0 w 34"/>
                  <a:gd name="T23" fmla="*/ 22 h 204"/>
                  <a:gd name="T24" fmla="*/ 16 w 34"/>
                  <a:gd name="T25" fmla="*/ 162 h 204"/>
                  <a:gd name="T26" fmla="*/ 16 w 34"/>
                  <a:gd name="T27" fmla="*/ 202 h 204"/>
                  <a:gd name="T28" fmla="*/ 3 w 34"/>
                  <a:gd name="T29" fmla="*/ 202 h 204"/>
                  <a:gd name="T30" fmla="*/ 4 w 34"/>
                  <a:gd name="T31" fmla="*/ 129 h 204"/>
                  <a:gd name="T32" fmla="*/ 4 w 34"/>
                  <a:gd name="T33" fmla="*/ 129 h 204"/>
                  <a:gd name="T34" fmla="*/ 3 w 34"/>
                  <a:gd name="T35" fmla="*/ 129 h 204"/>
                  <a:gd name="T36" fmla="*/ 3 w 34"/>
                  <a:gd name="T37" fmla="*/ 129 h 204"/>
                  <a:gd name="T38" fmla="*/ 3 w 34"/>
                  <a:gd name="T39" fmla="*/ 129 h 204"/>
                  <a:gd name="T40" fmla="*/ 3 w 34"/>
                  <a:gd name="T41" fmla="*/ 129 h 204"/>
                  <a:gd name="T42" fmla="*/ 3 w 34"/>
                  <a:gd name="T43" fmla="*/ 129 h 204"/>
                  <a:gd name="T44" fmla="*/ 3 w 34"/>
                  <a:gd name="T45" fmla="*/ 129 h 204"/>
                  <a:gd name="T46" fmla="*/ 3 w 34"/>
                  <a:gd name="T47" fmla="*/ 128 h 204"/>
                  <a:gd name="T48" fmla="*/ 3 w 34"/>
                  <a:gd name="T49" fmla="*/ 128 h 204"/>
                  <a:gd name="T50" fmla="*/ 3 w 34"/>
                  <a:gd name="T51" fmla="*/ 128 h 204"/>
                  <a:gd name="T52" fmla="*/ 3 w 34"/>
                  <a:gd name="T53" fmla="*/ 128 h 204"/>
                  <a:gd name="T54" fmla="*/ 3 w 34"/>
                  <a:gd name="T55" fmla="*/ 128 h 204"/>
                  <a:gd name="T56" fmla="*/ 3 w 34"/>
                  <a:gd name="T57" fmla="*/ 128 h 204"/>
                  <a:gd name="T58" fmla="*/ 3 w 34"/>
                  <a:gd name="T59" fmla="*/ 128 h 204"/>
                  <a:gd name="T60" fmla="*/ 3 w 34"/>
                  <a:gd name="T61" fmla="*/ 128 h 204"/>
                  <a:gd name="T62" fmla="*/ 3 w 34"/>
                  <a:gd name="T63" fmla="*/ 128 h 204"/>
                  <a:gd name="T64" fmla="*/ 3 w 34"/>
                  <a:gd name="T65" fmla="*/ 128 h 204"/>
                  <a:gd name="T66" fmla="*/ 3 w 34"/>
                  <a:gd name="T67" fmla="*/ 128 h 204"/>
                  <a:gd name="T68" fmla="*/ 3 w 34"/>
                  <a:gd name="T69" fmla="*/ 128 h 204"/>
                  <a:gd name="T70" fmla="*/ 3 w 34"/>
                  <a:gd name="T71" fmla="*/ 128 h 204"/>
                  <a:gd name="T72" fmla="*/ 3 w 34"/>
                  <a:gd name="T73" fmla="*/ 128 h 204"/>
                  <a:gd name="T74" fmla="*/ 3 w 34"/>
                  <a:gd name="T75" fmla="*/ 128 h 204"/>
                  <a:gd name="T76" fmla="*/ 3 w 34"/>
                  <a:gd name="T77" fmla="*/ 128 h 204"/>
                  <a:gd name="T78" fmla="*/ 3 w 34"/>
                  <a:gd name="T79" fmla="*/ 128 h 204"/>
                  <a:gd name="T80" fmla="*/ 2 w 34"/>
                  <a:gd name="T81" fmla="*/ 128 h 204"/>
                  <a:gd name="T82" fmla="*/ 2 w 34"/>
                  <a:gd name="T83" fmla="*/ 128 h 204"/>
                  <a:gd name="T84" fmla="*/ 3 w 34"/>
                  <a:gd name="T85" fmla="*/ 201 h 204"/>
                  <a:gd name="T86" fmla="*/ 0 w 34"/>
                  <a:gd name="T87" fmla="*/ 204 h 204"/>
                  <a:gd name="T88" fmla="*/ 5 w 34"/>
                  <a:gd name="T89" fmla="*/ 93 h 204"/>
                  <a:gd name="T90" fmla="*/ 5 w 34"/>
                  <a:gd name="T91" fmla="*/ 65 h 204"/>
                  <a:gd name="T92" fmla="*/ 0 w 34"/>
                  <a:gd name="T93" fmla="*/ 58 h 204"/>
                  <a:gd name="T94" fmla="*/ 10 w 34"/>
                  <a:gd name="T95" fmla="*/ 59 h 204"/>
                  <a:gd name="T96" fmla="*/ 32 w 34"/>
                  <a:gd name="T97" fmla="*/ 89 h 204"/>
                  <a:gd name="T98" fmla="*/ 33 w 34"/>
                  <a:gd name="T99" fmla="*/ 97 h 204"/>
                  <a:gd name="T100" fmla="*/ 34 w 34"/>
                  <a:gd name="T101" fmla="*/ 111 h 204"/>
                  <a:gd name="T102" fmla="*/ 29 w 34"/>
                  <a:gd name="T103" fmla="*/ 120 h 204"/>
                  <a:gd name="T104" fmla="*/ 23 w 34"/>
                  <a:gd name="T105" fmla="*/ 111 h 204"/>
                  <a:gd name="T106" fmla="*/ 14 w 34"/>
                  <a:gd name="T107" fmla="*/ 93 h 204"/>
                  <a:gd name="T108" fmla="*/ 1 w 34"/>
                  <a:gd name="T109" fmla="*/ 7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" h="204">
                    <a:moveTo>
                      <a:pt x="0" y="56"/>
                    </a:moveTo>
                    <a:cubicBezTo>
                      <a:pt x="7" y="56"/>
                      <a:pt x="14" y="54"/>
                      <a:pt x="18" y="48"/>
                    </a:cubicBezTo>
                    <a:cubicBezTo>
                      <a:pt x="20" y="45"/>
                      <a:pt x="21" y="43"/>
                      <a:pt x="21" y="40"/>
                    </a:cubicBezTo>
                    <a:cubicBezTo>
                      <a:pt x="22" y="37"/>
                      <a:pt x="22" y="35"/>
                      <a:pt x="22" y="32"/>
                    </a:cubicBezTo>
                    <a:cubicBezTo>
                      <a:pt x="19" y="32"/>
                      <a:pt x="15" y="32"/>
                      <a:pt x="12" y="31"/>
                    </a:cubicBezTo>
                    <a:cubicBezTo>
                      <a:pt x="8" y="30"/>
                      <a:pt x="5" y="29"/>
                      <a:pt x="2" y="25"/>
                    </a:cubicBezTo>
                    <a:cubicBezTo>
                      <a:pt x="2" y="25"/>
                      <a:pt x="2" y="25"/>
                      <a:pt x="2" y="24"/>
                    </a:cubicBezTo>
                    <a:cubicBezTo>
                      <a:pt x="2" y="25"/>
                      <a:pt x="1" y="25"/>
                      <a:pt x="1" y="25"/>
                    </a:cubicBezTo>
                    <a:cubicBezTo>
                      <a:pt x="1" y="26"/>
                      <a:pt x="1" y="26"/>
                      <a:pt x="0" y="27"/>
                    </a:cubicBezTo>
                    <a:cubicBezTo>
                      <a:pt x="0" y="56"/>
                      <a:pt x="0" y="56"/>
                      <a:pt x="0" y="56"/>
                    </a:cubicBezTo>
                    <a:close/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0"/>
                      <a:pt x="8" y="0"/>
                      <a:pt x="11" y="1"/>
                    </a:cubicBezTo>
                    <a:cubicBezTo>
                      <a:pt x="16" y="2"/>
                      <a:pt x="20" y="4"/>
                      <a:pt x="24" y="8"/>
                    </a:cubicBezTo>
                    <a:cubicBezTo>
                      <a:pt x="27" y="12"/>
                      <a:pt x="29" y="16"/>
                      <a:pt x="29" y="22"/>
                    </a:cubicBezTo>
                    <a:cubicBezTo>
                      <a:pt x="29" y="22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23" y="48"/>
                      <a:pt x="24" y="39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3" y="30"/>
                    </a:cubicBezTo>
                    <a:cubicBezTo>
                      <a:pt x="20" y="30"/>
                      <a:pt x="16" y="30"/>
                      <a:pt x="12" y="29"/>
                    </a:cubicBezTo>
                    <a:cubicBezTo>
                      <a:pt x="9" y="28"/>
                      <a:pt x="6" y="26"/>
                      <a:pt x="4" y="24"/>
                    </a:cubicBezTo>
                    <a:cubicBezTo>
                      <a:pt x="4" y="23"/>
                      <a:pt x="3" y="22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2" y="20"/>
                      <a:pt x="2" y="20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18" y="107"/>
                    </a:moveTo>
                    <a:cubicBezTo>
                      <a:pt x="25" y="127"/>
                      <a:pt x="18" y="141"/>
                      <a:pt x="16" y="162"/>
                    </a:cubicBezTo>
                    <a:cubicBezTo>
                      <a:pt x="15" y="169"/>
                      <a:pt x="16" y="186"/>
                      <a:pt x="14" y="198"/>
                    </a:cubicBezTo>
                    <a:cubicBezTo>
                      <a:pt x="16" y="198"/>
                      <a:pt x="16" y="199"/>
                      <a:pt x="16" y="201"/>
                    </a:cubicBezTo>
                    <a:cubicBezTo>
                      <a:pt x="16" y="202"/>
                      <a:pt x="16" y="202"/>
                      <a:pt x="16" y="202"/>
                    </a:cubicBezTo>
                    <a:cubicBezTo>
                      <a:pt x="16" y="203"/>
                      <a:pt x="16" y="204"/>
                      <a:pt x="16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3"/>
                      <a:pt x="3" y="202"/>
                    </a:cubicBezTo>
                    <a:cubicBezTo>
                      <a:pt x="3" y="201"/>
                      <a:pt x="3" y="201"/>
                      <a:pt x="3" y="201"/>
                    </a:cubicBezTo>
                    <a:cubicBezTo>
                      <a:pt x="3" y="200"/>
                      <a:pt x="3" y="200"/>
                      <a:pt x="4" y="199"/>
                    </a:cubicBezTo>
                    <a:cubicBezTo>
                      <a:pt x="4" y="174"/>
                      <a:pt x="4" y="154"/>
                      <a:pt x="4" y="129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2" y="128"/>
                      <a:pt x="1" y="128"/>
                      <a:pt x="1" y="129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2" y="199"/>
                      <a:pt x="3" y="200"/>
                      <a:pt x="3" y="201"/>
                    </a:cubicBezTo>
                    <a:cubicBezTo>
                      <a:pt x="3" y="202"/>
                      <a:pt x="3" y="202"/>
                      <a:pt x="3" y="202"/>
                    </a:cubicBezTo>
                    <a:cubicBezTo>
                      <a:pt x="3" y="203"/>
                      <a:pt x="2" y="204"/>
                      <a:pt x="2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2" y="99"/>
                      <a:pt x="2" y="98"/>
                      <a:pt x="4" y="96"/>
                    </a:cubicBezTo>
                    <a:cubicBezTo>
                      <a:pt x="5" y="95"/>
                      <a:pt x="5" y="95"/>
                      <a:pt x="5" y="93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69"/>
                      <a:pt x="2" y="69"/>
                      <a:pt x="3" y="68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6" y="63"/>
                      <a:pt x="6" y="63"/>
                      <a:pt x="4" y="62"/>
                    </a:cubicBezTo>
                    <a:cubicBezTo>
                      <a:pt x="2" y="61"/>
                      <a:pt x="2" y="61"/>
                      <a:pt x="0" y="6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" y="58"/>
                      <a:pt x="6" y="58"/>
                      <a:pt x="8" y="57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22" y="64"/>
                      <a:pt x="24" y="62"/>
                      <a:pt x="28" y="73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33" y="91"/>
                      <a:pt x="33" y="91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3" y="97"/>
                      <a:pt x="33" y="97"/>
                      <a:pt x="33" y="97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4"/>
                      <a:pt x="34" y="114"/>
                      <a:pt x="34" y="114"/>
                    </a:cubicBezTo>
                    <a:cubicBezTo>
                      <a:pt x="34" y="117"/>
                      <a:pt x="32" y="119"/>
                      <a:pt x="29" y="120"/>
                    </a:cubicBezTo>
                    <a:cubicBezTo>
                      <a:pt x="29" y="120"/>
                      <a:pt x="29" y="120"/>
                      <a:pt x="29" y="120"/>
                    </a:cubicBezTo>
                    <a:cubicBezTo>
                      <a:pt x="26" y="120"/>
                      <a:pt x="23" y="117"/>
                      <a:pt x="23" y="115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18" y="80"/>
                      <a:pt x="18" y="80"/>
                      <a:pt x="18" y="80"/>
                    </a:cubicBezTo>
                    <a:cubicBezTo>
                      <a:pt x="16" y="83"/>
                      <a:pt x="14" y="90"/>
                      <a:pt x="14" y="93"/>
                    </a:cubicBezTo>
                    <a:cubicBezTo>
                      <a:pt x="16" y="97"/>
                      <a:pt x="17" y="102"/>
                      <a:pt x="18" y="107"/>
                    </a:cubicBezTo>
                    <a:close/>
                    <a:moveTo>
                      <a:pt x="0" y="76"/>
                    </a:moveTo>
                    <a:cubicBezTo>
                      <a:pt x="1" y="71"/>
                      <a:pt x="1" y="71"/>
                      <a:pt x="1" y="71"/>
                    </a:cubicBezTo>
                    <a:cubicBezTo>
                      <a:pt x="1" y="69"/>
                      <a:pt x="1" y="69"/>
                      <a:pt x="0" y="68"/>
                    </a:cubicBezTo>
                    <a:lnTo>
                      <a:pt x="0" y="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9979823" y="2690631"/>
                <a:ext cx="163135" cy="1062089"/>
              </a:xfrm>
              <a:custGeom>
                <a:avLst/>
                <a:gdLst>
                  <a:gd name="T0" fmla="*/ 31 w 31"/>
                  <a:gd name="T1" fmla="*/ 56 h 204"/>
                  <a:gd name="T2" fmla="*/ 31 w 31"/>
                  <a:gd name="T3" fmla="*/ 25 h 204"/>
                  <a:gd name="T4" fmla="*/ 12 w 31"/>
                  <a:gd name="T5" fmla="*/ 31 h 204"/>
                  <a:gd name="T6" fmla="*/ 15 w 31"/>
                  <a:gd name="T7" fmla="*/ 47 h 204"/>
                  <a:gd name="T8" fmla="*/ 31 w 31"/>
                  <a:gd name="T9" fmla="*/ 20 h 204"/>
                  <a:gd name="T10" fmla="*/ 30 w 31"/>
                  <a:gd name="T11" fmla="*/ 22 h 204"/>
                  <a:gd name="T12" fmla="*/ 30 w 31"/>
                  <a:gd name="T13" fmla="*/ 24 h 204"/>
                  <a:gd name="T14" fmla="*/ 25 w 31"/>
                  <a:gd name="T15" fmla="*/ 28 h 204"/>
                  <a:gd name="T16" fmla="*/ 11 w 31"/>
                  <a:gd name="T17" fmla="*/ 28 h 204"/>
                  <a:gd name="T18" fmla="*/ 19 w 31"/>
                  <a:gd name="T19" fmla="*/ 54 h 204"/>
                  <a:gd name="T20" fmla="*/ 4 w 31"/>
                  <a:gd name="T21" fmla="*/ 23 h 204"/>
                  <a:gd name="T22" fmla="*/ 10 w 31"/>
                  <a:gd name="T23" fmla="*/ 9 h 204"/>
                  <a:gd name="T24" fmla="*/ 31 w 31"/>
                  <a:gd name="T25" fmla="*/ 0 h 204"/>
                  <a:gd name="T26" fmla="*/ 31 w 31"/>
                  <a:gd name="T27" fmla="*/ 61 h 204"/>
                  <a:gd name="T28" fmla="*/ 28 w 31"/>
                  <a:gd name="T29" fmla="*/ 65 h 204"/>
                  <a:gd name="T30" fmla="*/ 31 w 31"/>
                  <a:gd name="T31" fmla="*/ 71 h 204"/>
                  <a:gd name="T32" fmla="*/ 29 w 31"/>
                  <a:gd name="T33" fmla="*/ 96 h 204"/>
                  <a:gd name="T34" fmla="*/ 31 w 31"/>
                  <a:gd name="T35" fmla="*/ 129 h 204"/>
                  <a:gd name="T36" fmla="*/ 31 w 31"/>
                  <a:gd name="T37" fmla="*/ 198 h 204"/>
                  <a:gd name="T38" fmla="*/ 31 w 31"/>
                  <a:gd name="T39" fmla="*/ 204 h 204"/>
                  <a:gd name="T40" fmla="*/ 19 w 31"/>
                  <a:gd name="T41" fmla="*/ 202 h 204"/>
                  <a:gd name="T42" fmla="*/ 22 w 31"/>
                  <a:gd name="T43" fmla="*/ 197 h 204"/>
                  <a:gd name="T44" fmla="*/ 19 w 31"/>
                  <a:gd name="T45" fmla="*/ 162 h 204"/>
                  <a:gd name="T46" fmla="*/ 20 w 31"/>
                  <a:gd name="T47" fmla="*/ 92 h 204"/>
                  <a:gd name="T48" fmla="*/ 12 w 31"/>
                  <a:gd name="T49" fmla="*/ 92 h 204"/>
                  <a:gd name="T50" fmla="*/ 11 w 31"/>
                  <a:gd name="T51" fmla="*/ 115 h 204"/>
                  <a:gd name="T52" fmla="*/ 5 w 31"/>
                  <a:gd name="T53" fmla="*/ 120 h 204"/>
                  <a:gd name="T54" fmla="*/ 0 w 31"/>
                  <a:gd name="T55" fmla="*/ 111 h 204"/>
                  <a:gd name="T56" fmla="*/ 1 w 31"/>
                  <a:gd name="T57" fmla="*/ 97 h 204"/>
                  <a:gd name="T58" fmla="*/ 1 w 31"/>
                  <a:gd name="T59" fmla="*/ 91 h 204"/>
                  <a:gd name="T60" fmla="*/ 1 w 31"/>
                  <a:gd name="T61" fmla="*/ 89 h 204"/>
                  <a:gd name="T62" fmla="*/ 6 w 31"/>
                  <a:gd name="T63" fmla="*/ 73 h 204"/>
                  <a:gd name="T64" fmla="*/ 26 w 31"/>
                  <a:gd name="T65" fmla="*/ 5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" h="204">
                    <a:moveTo>
                      <a:pt x="15" y="47"/>
                    </a:moveTo>
                    <a:cubicBezTo>
                      <a:pt x="19" y="53"/>
                      <a:pt x="25" y="56"/>
                      <a:pt x="31" y="5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0" y="27"/>
                      <a:pt x="28" y="29"/>
                      <a:pt x="25" y="30"/>
                    </a:cubicBezTo>
                    <a:cubicBezTo>
                      <a:pt x="22" y="31"/>
                      <a:pt x="18" y="31"/>
                      <a:pt x="12" y="31"/>
                    </a:cubicBezTo>
                    <a:cubicBezTo>
                      <a:pt x="12" y="34"/>
                      <a:pt x="12" y="37"/>
                      <a:pt x="13" y="40"/>
                    </a:cubicBezTo>
                    <a:cubicBezTo>
                      <a:pt x="13" y="43"/>
                      <a:pt x="14" y="45"/>
                      <a:pt x="15" y="47"/>
                    </a:cubicBezTo>
                    <a:close/>
                    <a:moveTo>
                      <a:pt x="31" y="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1"/>
                      <a:pt x="31" y="21"/>
                      <a:pt x="30" y="22"/>
                    </a:cubicBezTo>
                    <a:cubicBezTo>
                      <a:pt x="30" y="23"/>
                      <a:pt x="30" y="23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9" y="25"/>
                      <a:pt x="27" y="27"/>
                      <a:pt x="25" y="28"/>
                    </a:cubicBezTo>
                    <a:cubicBezTo>
                      <a:pt x="22" y="29"/>
                      <a:pt x="18" y="29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28"/>
                      <a:pt x="10" y="28"/>
                      <a:pt x="10" y="29"/>
                    </a:cubicBezTo>
                    <a:cubicBezTo>
                      <a:pt x="10" y="38"/>
                      <a:pt x="10" y="48"/>
                      <a:pt x="19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17"/>
                      <a:pt x="7" y="12"/>
                      <a:pt x="10" y="9"/>
                    </a:cubicBezTo>
                    <a:cubicBezTo>
                      <a:pt x="14" y="5"/>
                      <a:pt x="19" y="2"/>
                      <a:pt x="25" y="1"/>
                    </a:cubicBezTo>
                    <a:cubicBezTo>
                      <a:pt x="27" y="0"/>
                      <a:pt x="29" y="0"/>
                      <a:pt x="31" y="0"/>
                    </a:cubicBezTo>
                    <a:close/>
                    <a:moveTo>
                      <a:pt x="31" y="58"/>
                    </a:moveTo>
                    <a:cubicBezTo>
                      <a:pt x="31" y="61"/>
                      <a:pt x="31" y="61"/>
                      <a:pt x="31" y="61"/>
                    </a:cubicBezTo>
                    <a:cubicBezTo>
                      <a:pt x="31" y="61"/>
                      <a:pt x="30" y="62"/>
                      <a:pt x="29" y="62"/>
                    </a:cubicBezTo>
                    <a:cubicBezTo>
                      <a:pt x="27" y="63"/>
                      <a:pt x="27" y="63"/>
                      <a:pt x="28" y="65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1" y="69"/>
                      <a:pt x="31" y="71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4"/>
                      <a:pt x="28" y="95"/>
                      <a:pt x="29" y="96"/>
                    </a:cubicBezTo>
                    <a:cubicBezTo>
                      <a:pt x="30" y="97"/>
                      <a:pt x="31" y="98"/>
                      <a:pt x="31" y="98"/>
                    </a:cubicBezTo>
                    <a:cubicBezTo>
                      <a:pt x="31" y="129"/>
                      <a:pt x="31" y="129"/>
                      <a:pt x="31" y="129"/>
                    </a:cubicBezTo>
                    <a:cubicBezTo>
                      <a:pt x="31" y="129"/>
                      <a:pt x="31" y="129"/>
                      <a:pt x="31" y="129"/>
                    </a:cubicBezTo>
                    <a:cubicBezTo>
                      <a:pt x="31" y="198"/>
                      <a:pt x="31" y="198"/>
                      <a:pt x="31" y="198"/>
                    </a:cubicBezTo>
                    <a:cubicBezTo>
                      <a:pt x="31" y="198"/>
                      <a:pt x="31" y="198"/>
                      <a:pt x="31" y="198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20" y="204"/>
                      <a:pt x="20" y="204"/>
                      <a:pt x="20" y="204"/>
                    </a:cubicBezTo>
                    <a:cubicBezTo>
                      <a:pt x="19" y="204"/>
                      <a:pt x="19" y="203"/>
                      <a:pt x="19" y="202"/>
                    </a:cubicBezTo>
                    <a:cubicBezTo>
                      <a:pt x="19" y="201"/>
                      <a:pt x="19" y="201"/>
                      <a:pt x="19" y="201"/>
                    </a:cubicBezTo>
                    <a:cubicBezTo>
                      <a:pt x="19" y="199"/>
                      <a:pt x="20" y="198"/>
                      <a:pt x="22" y="197"/>
                    </a:cubicBezTo>
                    <a:cubicBezTo>
                      <a:pt x="21" y="197"/>
                      <a:pt x="21" y="197"/>
                      <a:pt x="21" y="197"/>
                    </a:cubicBezTo>
                    <a:cubicBezTo>
                      <a:pt x="19" y="186"/>
                      <a:pt x="20" y="169"/>
                      <a:pt x="19" y="162"/>
                    </a:cubicBezTo>
                    <a:cubicBezTo>
                      <a:pt x="16" y="141"/>
                      <a:pt x="9" y="128"/>
                      <a:pt x="16" y="107"/>
                    </a:cubicBezTo>
                    <a:cubicBezTo>
                      <a:pt x="18" y="102"/>
                      <a:pt x="19" y="97"/>
                      <a:pt x="20" y="92"/>
                    </a:cubicBezTo>
                    <a:cubicBezTo>
                      <a:pt x="20" y="89"/>
                      <a:pt x="18" y="85"/>
                      <a:pt x="16" y="80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1" y="117"/>
                      <a:pt x="8" y="120"/>
                      <a:pt x="5" y="120"/>
                    </a:cubicBezTo>
                    <a:cubicBezTo>
                      <a:pt x="5" y="120"/>
                      <a:pt x="5" y="120"/>
                      <a:pt x="5" y="120"/>
                    </a:cubicBezTo>
                    <a:cubicBezTo>
                      <a:pt x="2" y="119"/>
                      <a:pt x="0" y="117"/>
                      <a:pt x="0" y="11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89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10" y="62"/>
                      <a:pt x="12" y="64"/>
                      <a:pt x="24" y="59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8" y="57"/>
                      <a:pt x="30" y="58"/>
                      <a:pt x="31" y="58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97314" name="Group 13"/>
            <p:cNvGrpSpPr>
              <a:grpSpLocks/>
            </p:cNvGrpSpPr>
            <p:nvPr/>
          </p:nvGrpSpPr>
          <p:grpSpPr bwMode="auto">
            <a:xfrm>
              <a:off x="8772731" y="2280642"/>
              <a:ext cx="470329" cy="1216645"/>
              <a:chOff x="9187498" y="2564809"/>
              <a:chExt cx="632630" cy="1636486"/>
            </a:xfrm>
          </p:grpSpPr>
          <p:sp>
            <p:nvSpPr>
              <p:cNvPr id="97324" name="Freeform 23"/>
              <p:cNvSpPr>
                <a:spLocks noEditPoints="1"/>
              </p:cNvSpPr>
              <p:nvPr/>
            </p:nvSpPr>
            <p:spPr bwMode="auto">
              <a:xfrm>
                <a:off x="9497223" y="2564809"/>
                <a:ext cx="322905" cy="1636486"/>
              </a:xfrm>
              <a:custGeom>
                <a:avLst/>
                <a:gdLst>
                  <a:gd name="T0" fmla="*/ 2147483647 w 62"/>
                  <a:gd name="T1" fmla="*/ 2147483647 h 314"/>
                  <a:gd name="T2" fmla="*/ 2147483647 w 62"/>
                  <a:gd name="T3" fmla="*/ 2147483647 h 314"/>
                  <a:gd name="T4" fmla="*/ 2147483647 w 62"/>
                  <a:gd name="T5" fmla="*/ 2147483647 h 314"/>
                  <a:gd name="T6" fmla="*/ 2147483647 w 62"/>
                  <a:gd name="T7" fmla="*/ 2147483647 h 314"/>
                  <a:gd name="T8" fmla="*/ 2147483647 w 62"/>
                  <a:gd name="T9" fmla="*/ 2147483647 h 314"/>
                  <a:gd name="T10" fmla="*/ 2147483647 w 62"/>
                  <a:gd name="T11" fmla="*/ 2147483647 h 314"/>
                  <a:gd name="T12" fmla="*/ 2147483647 w 62"/>
                  <a:gd name="T13" fmla="*/ 2147483647 h 314"/>
                  <a:gd name="T14" fmla="*/ 2147483647 w 62"/>
                  <a:gd name="T15" fmla="*/ 2147483647 h 314"/>
                  <a:gd name="T16" fmla="*/ 2147483647 w 62"/>
                  <a:gd name="T17" fmla="*/ 2147483647 h 314"/>
                  <a:gd name="T18" fmla="*/ 2147483647 w 62"/>
                  <a:gd name="T19" fmla="*/ 2147483647 h 314"/>
                  <a:gd name="T20" fmla="*/ 2147483647 w 62"/>
                  <a:gd name="T21" fmla="*/ 2147483647 h 314"/>
                  <a:gd name="T22" fmla="*/ 2147483647 w 62"/>
                  <a:gd name="T23" fmla="*/ 2147483647 h 314"/>
                  <a:gd name="T24" fmla="*/ 2147483647 w 62"/>
                  <a:gd name="T25" fmla="*/ 2147483647 h 314"/>
                  <a:gd name="T26" fmla="*/ 2147483647 w 62"/>
                  <a:gd name="T27" fmla="*/ 2147483647 h 314"/>
                  <a:gd name="T28" fmla="*/ 2147483647 w 62"/>
                  <a:gd name="T29" fmla="*/ 2147483647 h 314"/>
                  <a:gd name="T30" fmla="*/ 2147483647 w 62"/>
                  <a:gd name="T31" fmla="*/ 2147483647 h 314"/>
                  <a:gd name="T32" fmla="*/ 2147483647 w 62"/>
                  <a:gd name="T33" fmla="*/ 2147483647 h 314"/>
                  <a:gd name="T34" fmla="*/ 2147483647 w 62"/>
                  <a:gd name="T35" fmla="*/ 2147483647 h 314"/>
                  <a:gd name="T36" fmla="*/ 2147483647 w 62"/>
                  <a:gd name="T37" fmla="*/ 2147483647 h 314"/>
                  <a:gd name="T38" fmla="*/ 2147483647 w 62"/>
                  <a:gd name="T39" fmla="*/ 2147483647 h 314"/>
                  <a:gd name="T40" fmla="*/ 0 w 62"/>
                  <a:gd name="T41" fmla="*/ 2147483647 h 314"/>
                  <a:gd name="T42" fmla="*/ 2147483647 w 62"/>
                  <a:gd name="T43" fmla="*/ 2147483647 h 314"/>
                  <a:gd name="T44" fmla="*/ 2147483647 w 62"/>
                  <a:gd name="T45" fmla="*/ 0 h 314"/>
                  <a:gd name="T46" fmla="*/ 2147483647 w 62"/>
                  <a:gd name="T47" fmla="*/ 2147483647 h 314"/>
                  <a:gd name="T48" fmla="*/ 2147483647 w 62"/>
                  <a:gd name="T49" fmla="*/ 2147483647 h 314"/>
                  <a:gd name="T50" fmla="*/ 2147483647 w 62"/>
                  <a:gd name="T51" fmla="*/ 2147483647 h 314"/>
                  <a:gd name="T52" fmla="*/ 2147483647 w 62"/>
                  <a:gd name="T53" fmla="*/ 2147483647 h 314"/>
                  <a:gd name="T54" fmla="*/ 2147483647 w 62"/>
                  <a:gd name="T55" fmla="*/ 2147483647 h 314"/>
                  <a:gd name="T56" fmla="*/ 2147483647 w 62"/>
                  <a:gd name="T57" fmla="*/ 2147483647 h 314"/>
                  <a:gd name="T58" fmla="*/ 2147483647 w 62"/>
                  <a:gd name="T59" fmla="*/ 2147483647 h 314"/>
                  <a:gd name="T60" fmla="*/ 2147483647 w 62"/>
                  <a:gd name="T61" fmla="*/ 2147483647 h 314"/>
                  <a:gd name="T62" fmla="*/ 2147483647 w 62"/>
                  <a:gd name="T63" fmla="*/ 2147483647 h 314"/>
                  <a:gd name="T64" fmla="*/ 2147483647 w 62"/>
                  <a:gd name="T65" fmla="*/ 2147483647 h 314"/>
                  <a:gd name="T66" fmla="*/ 2147483647 w 62"/>
                  <a:gd name="T67" fmla="*/ 2147483647 h 314"/>
                  <a:gd name="T68" fmla="*/ 2147483647 w 62"/>
                  <a:gd name="T69" fmla="*/ 2147483647 h 314"/>
                  <a:gd name="T70" fmla="*/ 2147483647 w 62"/>
                  <a:gd name="T71" fmla="*/ 2147483647 h 314"/>
                  <a:gd name="T72" fmla="*/ 2147483647 w 62"/>
                  <a:gd name="T73" fmla="*/ 2147483647 h 314"/>
                  <a:gd name="T74" fmla="*/ 2147483647 w 62"/>
                  <a:gd name="T75" fmla="*/ 2147483647 h 314"/>
                  <a:gd name="T76" fmla="*/ 2147483647 w 62"/>
                  <a:gd name="T77" fmla="*/ 2147483647 h 314"/>
                  <a:gd name="T78" fmla="*/ 2147483647 w 62"/>
                  <a:gd name="T79" fmla="*/ 2147483647 h 314"/>
                  <a:gd name="T80" fmla="*/ 2147483647 w 62"/>
                  <a:gd name="T81" fmla="*/ 2147483647 h 314"/>
                  <a:gd name="T82" fmla="*/ 2147483647 w 62"/>
                  <a:gd name="T83" fmla="*/ 2147483647 h 314"/>
                  <a:gd name="T84" fmla="*/ 2147483647 w 62"/>
                  <a:gd name="T85" fmla="*/ 2147483647 h 314"/>
                  <a:gd name="T86" fmla="*/ 2147483647 w 62"/>
                  <a:gd name="T87" fmla="*/ 2147483647 h 314"/>
                  <a:gd name="T88" fmla="*/ 2147483647 w 62"/>
                  <a:gd name="T89" fmla="*/ 2147483647 h 314"/>
                  <a:gd name="T90" fmla="*/ 2147483647 w 62"/>
                  <a:gd name="T91" fmla="*/ 2147483647 h 314"/>
                  <a:gd name="T92" fmla="*/ 2147483647 w 62"/>
                  <a:gd name="T93" fmla="*/ 2147483647 h 314"/>
                  <a:gd name="T94" fmla="*/ 2147483647 w 62"/>
                  <a:gd name="T95" fmla="*/ 2147483647 h 314"/>
                  <a:gd name="T96" fmla="*/ 2147483647 w 62"/>
                  <a:gd name="T97" fmla="*/ 2147483647 h 314"/>
                  <a:gd name="T98" fmla="*/ 2147483647 w 62"/>
                  <a:gd name="T99" fmla="*/ 2147483647 h 314"/>
                  <a:gd name="T100" fmla="*/ 2147483647 w 62"/>
                  <a:gd name="T101" fmla="*/ 2147483647 h 314"/>
                  <a:gd name="T102" fmla="*/ 2147483647 w 62"/>
                  <a:gd name="T103" fmla="*/ 2147483647 h 314"/>
                  <a:gd name="T104" fmla="*/ 2147483647 w 62"/>
                  <a:gd name="T105" fmla="*/ 2147483647 h 314"/>
                  <a:gd name="T106" fmla="*/ 2147483647 w 62"/>
                  <a:gd name="T107" fmla="*/ 2147483647 h 314"/>
                  <a:gd name="T108" fmla="*/ 2147483647 w 62"/>
                  <a:gd name="T109" fmla="*/ 2147483647 h 314"/>
                  <a:gd name="T110" fmla="*/ 2147483647 w 62"/>
                  <a:gd name="T111" fmla="*/ 2147483647 h 314"/>
                  <a:gd name="T112" fmla="*/ 2147483647 w 62"/>
                  <a:gd name="T113" fmla="*/ 2147483647 h 314"/>
                  <a:gd name="T114" fmla="*/ 2147483647 w 62"/>
                  <a:gd name="T115" fmla="*/ 2147483647 h 314"/>
                  <a:gd name="T116" fmla="*/ 2147483647 w 62"/>
                  <a:gd name="T117" fmla="*/ 2147483647 h 314"/>
                  <a:gd name="T118" fmla="*/ 2147483647 w 62"/>
                  <a:gd name="T119" fmla="*/ 2147483647 h 314"/>
                  <a:gd name="T120" fmla="*/ 2147483647 w 62"/>
                  <a:gd name="T121" fmla="*/ 2147483647 h 31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2"/>
                  <a:gd name="T184" fmla="*/ 0 h 314"/>
                  <a:gd name="T185" fmla="*/ 62 w 62"/>
                  <a:gd name="T186" fmla="*/ 314 h 31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2" h="314">
                    <a:moveTo>
                      <a:pt x="7" y="108"/>
                    </a:moveTo>
                    <a:cubicBezTo>
                      <a:pt x="3" y="115"/>
                      <a:pt x="3" y="115"/>
                      <a:pt x="3" y="115"/>
                    </a:cubicBezTo>
                    <a:cubicBezTo>
                      <a:pt x="2" y="117"/>
                      <a:pt x="2" y="118"/>
                      <a:pt x="2" y="121"/>
                    </a:cubicBezTo>
                    <a:cubicBezTo>
                      <a:pt x="7" y="164"/>
                      <a:pt x="7" y="164"/>
                      <a:pt x="7" y="164"/>
                    </a:cubicBezTo>
                    <a:cubicBezTo>
                      <a:pt x="8" y="168"/>
                      <a:pt x="8" y="168"/>
                      <a:pt x="5" y="171"/>
                    </a:cubicBezTo>
                    <a:cubicBezTo>
                      <a:pt x="2" y="175"/>
                      <a:pt x="1" y="176"/>
                      <a:pt x="0" y="17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1" y="201"/>
                      <a:pt x="3" y="203"/>
                      <a:pt x="3" y="205"/>
                    </a:cubicBezTo>
                    <a:cubicBezTo>
                      <a:pt x="3" y="308"/>
                      <a:pt x="3" y="308"/>
                      <a:pt x="3" y="308"/>
                    </a:cubicBezTo>
                    <a:cubicBezTo>
                      <a:pt x="3" y="309"/>
                      <a:pt x="3" y="309"/>
                      <a:pt x="3" y="309"/>
                    </a:cubicBezTo>
                    <a:cubicBezTo>
                      <a:pt x="4" y="309"/>
                      <a:pt x="4" y="309"/>
                      <a:pt x="4" y="309"/>
                    </a:cubicBezTo>
                    <a:cubicBezTo>
                      <a:pt x="4" y="310"/>
                      <a:pt x="4" y="310"/>
                      <a:pt x="4" y="310"/>
                    </a:cubicBezTo>
                    <a:cubicBezTo>
                      <a:pt x="4" y="311"/>
                      <a:pt x="4" y="312"/>
                      <a:pt x="4" y="313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5" y="314"/>
                      <a:pt x="5" y="314"/>
                      <a:pt x="5" y="314"/>
                    </a:cubicBezTo>
                    <a:cubicBezTo>
                      <a:pt x="5" y="314"/>
                      <a:pt x="5" y="314"/>
                      <a:pt x="5" y="314"/>
                    </a:cubicBezTo>
                    <a:cubicBezTo>
                      <a:pt x="6" y="314"/>
                      <a:pt x="6" y="314"/>
                      <a:pt x="6" y="314"/>
                    </a:cubicBezTo>
                    <a:cubicBezTo>
                      <a:pt x="6" y="314"/>
                      <a:pt x="6" y="314"/>
                      <a:pt x="6" y="314"/>
                    </a:cubicBezTo>
                    <a:cubicBezTo>
                      <a:pt x="10" y="314"/>
                      <a:pt x="10" y="314"/>
                      <a:pt x="10" y="314"/>
                    </a:cubicBezTo>
                    <a:cubicBezTo>
                      <a:pt x="10" y="314"/>
                      <a:pt x="10" y="314"/>
                      <a:pt x="10" y="314"/>
                    </a:cubicBezTo>
                    <a:cubicBezTo>
                      <a:pt x="10" y="314"/>
                      <a:pt x="10" y="314"/>
                      <a:pt x="10" y="314"/>
                    </a:cubicBezTo>
                    <a:cubicBezTo>
                      <a:pt x="11" y="314"/>
                      <a:pt x="11" y="314"/>
                      <a:pt x="11" y="314"/>
                    </a:cubicBezTo>
                    <a:cubicBezTo>
                      <a:pt x="11" y="314"/>
                      <a:pt x="11" y="314"/>
                      <a:pt x="11" y="314"/>
                    </a:cubicBezTo>
                    <a:cubicBezTo>
                      <a:pt x="12" y="314"/>
                      <a:pt x="12" y="314"/>
                      <a:pt x="12" y="314"/>
                    </a:cubicBezTo>
                    <a:cubicBezTo>
                      <a:pt x="16" y="314"/>
                      <a:pt x="16" y="314"/>
                      <a:pt x="16" y="314"/>
                    </a:cubicBezTo>
                    <a:cubicBezTo>
                      <a:pt x="16" y="314"/>
                      <a:pt x="16" y="314"/>
                      <a:pt x="16" y="314"/>
                    </a:cubicBezTo>
                    <a:cubicBezTo>
                      <a:pt x="16" y="314"/>
                      <a:pt x="16" y="314"/>
                      <a:pt x="16" y="314"/>
                    </a:cubicBezTo>
                    <a:cubicBezTo>
                      <a:pt x="17" y="314"/>
                      <a:pt x="17" y="314"/>
                      <a:pt x="17" y="314"/>
                    </a:cubicBezTo>
                    <a:cubicBezTo>
                      <a:pt x="16" y="314"/>
                      <a:pt x="16" y="314"/>
                      <a:pt x="16" y="314"/>
                    </a:cubicBezTo>
                    <a:cubicBezTo>
                      <a:pt x="16" y="314"/>
                      <a:pt x="16" y="314"/>
                      <a:pt x="16" y="314"/>
                    </a:cubicBezTo>
                    <a:cubicBezTo>
                      <a:pt x="20" y="314"/>
                      <a:pt x="20" y="314"/>
                      <a:pt x="20" y="314"/>
                    </a:cubicBezTo>
                    <a:cubicBezTo>
                      <a:pt x="21" y="314"/>
                      <a:pt x="21" y="314"/>
                      <a:pt x="21" y="314"/>
                    </a:cubicBezTo>
                    <a:cubicBezTo>
                      <a:pt x="21" y="314"/>
                      <a:pt x="21" y="314"/>
                      <a:pt x="21" y="314"/>
                    </a:cubicBezTo>
                    <a:cubicBezTo>
                      <a:pt x="21" y="314"/>
                      <a:pt x="21" y="314"/>
                      <a:pt x="21" y="314"/>
                    </a:cubicBezTo>
                    <a:cubicBezTo>
                      <a:pt x="22" y="314"/>
                      <a:pt x="22" y="314"/>
                      <a:pt x="22" y="314"/>
                    </a:cubicBezTo>
                    <a:cubicBezTo>
                      <a:pt x="22" y="314"/>
                      <a:pt x="22" y="314"/>
                      <a:pt x="22" y="314"/>
                    </a:cubicBezTo>
                    <a:cubicBezTo>
                      <a:pt x="26" y="314"/>
                      <a:pt x="26" y="314"/>
                      <a:pt x="26" y="314"/>
                    </a:cubicBezTo>
                    <a:cubicBezTo>
                      <a:pt x="26" y="314"/>
                      <a:pt x="26" y="314"/>
                      <a:pt x="26" y="314"/>
                    </a:cubicBezTo>
                    <a:cubicBezTo>
                      <a:pt x="27" y="314"/>
                      <a:pt x="27" y="314"/>
                      <a:pt x="27" y="314"/>
                    </a:cubicBezTo>
                    <a:cubicBezTo>
                      <a:pt x="27" y="314"/>
                      <a:pt x="27" y="314"/>
                      <a:pt x="27" y="314"/>
                    </a:cubicBezTo>
                    <a:cubicBezTo>
                      <a:pt x="28" y="314"/>
                      <a:pt x="28" y="314"/>
                      <a:pt x="28" y="314"/>
                    </a:cubicBezTo>
                    <a:cubicBezTo>
                      <a:pt x="28" y="314"/>
                      <a:pt x="28" y="314"/>
                      <a:pt x="28" y="314"/>
                    </a:cubicBezTo>
                    <a:cubicBezTo>
                      <a:pt x="32" y="314"/>
                      <a:pt x="32" y="314"/>
                      <a:pt x="32" y="314"/>
                    </a:cubicBezTo>
                    <a:cubicBezTo>
                      <a:pt x="32" y="314"/>
                      <a:pt x="32" y="314"/>
                      <a:pt x="32" y="314"/>
                    </a:cubicBezTo>
                    <a:cubicBezTo>
                      <a:pt x="32" y="314"/>
                      <a:pt x="32" y="314"/>
                      <a:pt x="32" y="314"/>
                    </a:cubicBezTo>
                    <a:cubicBezTo>
                      <a:pt x="33" y="314"/>
                      <a:pt x="33" y="314"/>
                      <a:pt x="33" y="314"/>
                    </a:cubicBezTo>
                    <a:cubicBezTo>
                      <a:pt x="34" y="314"/>
                      <a:pt x="34" y="314"/>
                      <a:pt x="34" y="314"/>
                    </a:cubicBezTo>
                    <a:cubicBezTo>
                      <a:pt x="34" y="314"/>
                      <a:pt x="34" y="314"/>
                      <a:pt x="34" y="314"/>
                    </a:cubicBezTo>
                    <a:cubicBezTo>
                      <a:pt x="34" y="314"/>
                      <a:pt x="34" y="314"/>
                      <a:pt x="34" y="314"/>
                    </a:cubicBezTo>
                    <a:cubicBezTo>
                      <a:pt x="34" y="314"/>
                      <a:pt x="34" y="314"/>
                      <a:pt x="34" y="314"/>
                    </a:cubicBezTo>
                    <a:cubicBezTo>
                      <a:pt x="34" y="313"/>
                      <a:pt x="34" y="313"/>
                      <a:pt x="34" y="313"/>
                    </a:cubicBezTo>
                    <a:cubicBezTo>
                      <a:pt x="34" y="312"/>
                      <a:pt x="34" y="311"/>
                      <a:pt x="34" y="310"/>
                    </a:cubicBezTo>
                    <a:cubicBezTo>
                      <a:pt x="34" y="307"/>
                      <a:pt x="32" y="304"/>
                      <a:pt x="30" y="302"/>
                    </a:cubicBezTo>
                    <a:cubicBezTo>
                      <a:pt x="30" y="207"/>
                      <a:pt x="30" y="207"/>
                      <a:pt x="30" y="207"/>
                    </a:cubicBezTo>
                    <a:cubicBezTo>
                      <a:pt x="35" y="207"/>
                      <a:pt x="35" y="207"/>
                      <a:pt x="35" y="207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7" y="148"/>
                      <a:pt x="37" y="148"/>
                      <a:pt x="37" y="148"/>
                    </a:cubicBezTo>
                    <a:cubicBezTo>
                      <a:pt x="39" y="154"/>
                      <a:pt x="40" y="158"/>
                      <a:pt x="39" y="165"/>
                    </a:cubicBezTo>
                    <a:cubicBezTo>
                      <a:pt x="38" y="190"/>
                      <a:pt x="38" y="190"/>
                      <a:pt x="38" y="190"/>
                    </a:cubicBezTo>
                    <a:cubicBezTo>
                      <a:pt x="38" y="190"/>
                      <a:pt x="38" y="190"/>
                      <a:pt x="38" y="190"/>
                    </a:cubicBezTo>
                    <a:cubicBezTo>
                      <a:pt x="38" y="196"/>
                      <a:pt x="38" y="196"/>
                      <a:pt x="38" y="196"/>
                    </a:cubicBezTo>
                    <a:cubicBezTo>
                      <a:pt x="38" y="202"/>
                      <a:pt x="43" y="207"/>
                      <a:pt x="49" y="207"/>
                    </a:cubicBezTo>
                    <a:cubicBezTo>
                      <a:pt x="49" y="207"/>
                      <a:pt x="49" y="207"/>
                      <a:pt x="49" y="207"/>
                    </a:cubicBezTo>
                    <a:cubicBezTo>
                      <a:pt x="55" y="207"/>
                      <a:pt x="61" y="203"/>
                      <a:pt x="61" y="198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61" y="192"/>
                      <a:pt x="61" y="192"/>
                      <a:pt x="61" y="192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62" y="155"/>
                      <a:pt x="62" y="153"/>
                      <a:pt x="59" y="144"/>
                    </a:cubicBezTo>
                    <a:cubicBezTo>
                      <a:pt x="52" y="122"/>
                      <a:pt x="52" y="122"/>
                      <a:pt x="52" y="122"/>
                    </a:cubicBezTo>
                    <a:cubicBezTo>
                      <a:pt x="52" y="122"/>
                      <a:pt x="52" y="122"/>
                      <a:pt x="52" y="122"/>
                    </a:cubicBezTo>
                    <a:cubicBezTo>
                      <a:pt x="50" y="114"/>
                      <a:pt x="49" y="109"/>
                      <a:pt x="43" y="105"/>
                    </a:cubicBezTo>
                    <a:cubicBezTo>
                      <a:pt x="35" y="98"/>
                      <a:pt x="25" y="95"/>
                      <a:pt x="14" y="95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0" y="93"/>
                      <a:pt x="4" y="94"/>
                      <a:pt x="0" y="93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" y="101"/>
                      <a:pt x="3" y="102"/>
                      <a:pt x="6" y="103"/>
                    </a:cubicBezTo>
                    <a:cubicBezTo>
                      <a:pt x="10" y="105"/>
                      <a:pt x="10" y="105"/>
                      <a:pt x="7" y="108"/>
                    </a:cubicBezTo>
                    <a:close/>
                    <a:moveTo>
                      <a:pt x="0" y="125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7"/>
                      <a:pt x="0" y="118"/>
                      <a:pt x="0" y="120"/>
                    </a:cubicBezTo>
                    <a:cubicBezTo>
                      <a:pt x="0" y="125"/>
                      <a:pt x="0" y="125"/>
                      <a:pt x="0" y="125"/>
                    </a:cubicBezTo>
                    <a:close/>
                    <a:moveTo>
                      <a:pt x="33" y="60"/>
                    </a:moveTo>
                    <a:cubicBezTo>
                      <a:pt x="35" y="56"/>
                      <a:pt x="37" y="52"/>
                      <a:pt x="38" y="48"/>
                    </a:cubicBezTo>
                    <a:cubicBezTo>
                      <a:pt x="41" y="34"/>
                      <a:pt x="41" y="22"/>
                      <a:pt x="36" y="14"/>
                    </a:cubicBezTo>
                    <a:cubicBezTo>
                      <a:pt x="30" y="3"/>
                      <a:pt x="16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3"/>
                      <a:pt x="7" y="32"/>
                      <a:pt x="10" y="31"/>
                    </a:cubicBezTo>
                    <a:cubicBezTo>
                      <a:pt x="10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37" y="25"/>
                      <a:pt x="37" y="45"/>
                      <a:pt x="33" y="60"/>
                    </a:cubicBezTo>
                    <a:close/>
                    <a:moveTo>
                      <a:pt x="33" y="47"/>
                    </a:move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25" y="83"/>
                      <a:pt x="12" y="91"/>
                      <a:pt x="0" y="9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47"/>
                      <a:pt x="33" y="47"/>
                      <a:pt x="33" y="4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9" name="Freeform 18"/>
              <p:cNvSpPr>
                <a:spLocks noEditPoints="1"/>
              </p:cNvSpPr>
              <p:nvPr/>
            </p:nvSpPr>
            <p:spPr bwMode="auto">
              <a:xfrm>
                <a:off x="9187952" y="2564911"/>
                <a:ext cx="308925" cy="1635728"/>
              </a:xfrm>
              <a:custGeom>
                <a:avLst/>
                <a:gdLst>
                  <a:gd name="T0" fmla="*/ 55 w 60"/>
                  <a:gd name="T1" fmla="*/ 164 h 314"/>
                  <a:gd name="T2" fmla="*/ 55 w 60"/>
                  <a:gd name="T3" fmla="*/ 108 h 314"/>
                  <a:gd name="T4" fmla="*/ 60 w 60"/>
                  <a:gd name="T5" fmla="*/ 93 h 314"/>
                  <a:gd name="T6" fmla="*/ 22 w 60"/>
                  <a:gd name="T7" fmla="*/ 103 h 314"/>
                  <a:gd name="T8" fmla="*/ 10 w 60"/>
                  <a:gd name="T9" fmla="*/ 122 h 314"/>
                  <a:gd name="T10" fmla="*/ 0 w 60"/>
                  <a:gd name="T11" fmla="*/ 166 h 314"/>
                  <a:gd name="T12" fmla="*/ 1 w 60"/>
                  <a:gd name="T13" fmla="*/ 192 h 314"/>
                  <a:gd name="T14" fmla="*/ 13 w 60"/>
                  <a:gd name="T15" fmla="*/ 207 h 314"/>
                  <a:gd name="T16" fmla="*/ 24 w 60"/>
                  <a:gd name="T17" fmla="*/ 190 h 314"/>
                  <a:gd name="T18" fmla="*/ 27 w 60"/>
                  <a:gd name="T19" fmla="*/ 142 h 314"/>
                  <a:gd name="T20" fmla="*/ 32 w 60"/>
                  <a:gd name="T21" fmla="*/ 302 h 314"/>
                  <a:gd name="T22" fmla="*/ 29 w 60"/>
                  <a:gd name="T23" fmla="*/ 309 h 314"/>
                  <a:gd name="T24" fmla="*/ 28 w 60"/>
                  <a:gd name="T25" fmla="*/ 314 h 314"/>
                  <a:gd name="T26" fmla="*/ 29 w 60"/>
                  <a:gd name="T27" fmla="*/ 314 h 314"/>
                  <a:gd name="T28" fmla="*/ 31 w 60"/>
                  <a:gd name="T29" fmla="*/ 314 h 314"/>
                  <a:gd name="T30" fmla="*/ 35 w 60"/>
                  <a:gd name="T31" fmla="*/ 314 h 314"/>
                  <a:gd name="T32" fmla="*/ 36 w 60"/>
                  <a:gd name="T33" fmla="*/ 314 h 314"/>
                  <a:gd name="T34" fmla="*/ 40 w 60"/>
                  <a:gd name="T35" fmla="*/ 314 h 314"/>
                  <a:gd name="T36" fmla="*/ 42 w 60"/>
                  <a:gd name="T37" fmla="*/ 314 h 314"/>
                  <a:gd name="T38" fmla="*/ 46 w 60"/>
                  <a:gd name="T39" fmla="*/ 314 h 314"/>
                  <a:gd name="T40" fmla="*/ 47 w 60"/>
                  <a:gd name="T41" fmla="*/ 314 h 314"/>
                  <a:gd name="T42" fmla="*/ 50 w 60"/>
                  <a:gd name="T43" fmla="*/ 314 h 314"/>
                  <a:gd name="T44" fmla="*/ 52 w 60"/>
                  <a:gd name="T45" fmla="*/ 314 h 314"/>
                  <a:gd name="T46" fmla="*/ 56 w 60"/>
                  <a:gd name="T47" fmla="*/ 314 h 314"/>
                  <a:gd name="T48" fmla="*/ 58 w 60"/>
                  <a:gd name="T49" fmla="*/ 314 h 314"/>
                  <a:gd name="T50" fmla="*/ 58 w 60"/>
                  <a:gd name="T51" fmla="*/ 308 h 314"/>
                  <a:gd name="T52" fmla="*/ 58 w 60"/>
                  <a:gd name="T53" fmla="*/ 206 h 314"/>
                  <a:gd name="T54" fmla="*/ 60 w 60"/>
                  <a:gd name="T55" fmla="*/ 0 h 314"/>
                  <a:gd name="T56" fmla="*/ 30 w 60"/>
                  <a:gd name="T57" fmla="*/ 60 h 314"/>
                  <a:gd name="T58" fmla="*/ 60 w 60"/>
                  <a:gd name="T59" fmla="*/ 0 h 314"/>
                  <a:gd name="T60" fmla="*/ 59 w 60"/>
                  <a:gd name="T61" fmla="*/ 40 h 314"/>
                  <a:gd name="T62" fmla="*/ 56 w 60"/>
                  <a:gd name="T63" fmla="*/ 41 h 314"/>
                  <a:gd name="T64" fmla="*/ 52 w 60"/>
                  <a:gd name="T65" fmla="*/ 42 h 314"/>
                  <a:gd name="T66" fmla="*/ 49 w 60"/>
                  <a:gd name="T67" fmla="*/ 43 h 314"/>
                  <a:gd name="T68" fmla="*/ 45 w 60"/>
                  <a:gd name="T69" fmla="*/ 43 h 314"/>
                  <a:gd name="T70" fmla="*/ 42 w 60"/>
                  <a:gd name="T71" fmla="*/ 44 h 314"/>
                  <a:gd name="T72" fmla="*/ 38 w 60"/>
                  <a:gd name="T73" fmla="*/ 45 h 314"/>
                  <a:gd name="T74" fmla="*/ 35 w 60"/>
                  <a:gd name="T75" fmla="*/ 45 h 314"/>
                  <a:gd name="T76" fmla="*/ 31 w 60"/>
                  <a:gd name="T77" fmla="*/ 45 h 314"/>
                  <a:gd name="T78" fmla="*/ 31 w 60"/>
                  <a:gd name="T79" fmla="*/ 46 h 314"/>
                  <a:gd name="T80" fmla="*/ 31 w 60"/>
                  <a:gd name="T81" fmla="*/ 47 h 314"/>
                  <a:gd name="T82" fmla="*/ 31 w 60"/>
                  <a:gd name="T83" fmla="*/ 48 h 314"/>
                  <a:gd name="T84" fmla="*/ 31 w 60"/>
                  <a:gd name="T85" fmla="*/ 49 h 314"/>
                  <a:gd name="T86" fmla="*/ 31 w 60"/>
                  <a:gd name="T87" fmla="*/ 50 h 314"/>
                  <a:gd name="T88" fmla="*/ 31 w 60"/>
                  <a:gd name="T89" fmla="*/ 51 h 314"/>
                  <a:gd name="T90" fmla="*/ 31 w 60"/>
                  <a:gd name="T91" fmla="*/ 53 h 314"/>
                  <a:gd name="T92" fmla="*/ 31 w 60"/>
                  <a:gd name="T93" fmla="*/ 54 h 314"/>
                  <a:gd name="T94" fmla="*/ 31 w 60"/>
                  <a:gd name="T95" fmla="*/ 55 h 314"/>
                  <a:gd name="T96" fmla="*/ 31 w 60"/>
                  <a:gd name="T97" fmla="*/ 56 h 314"/>
                  <a:gd name="T98" fmla="*/ 31 w 60"/>
                  <a:gd name="T99" fmla="*/ 57 h 314"/>
                  <a:gd name="T100" fmla="*/ 32 w 60"/>
                  <a:gd name="T101" fmla="*/ 59 h 314"/>
                  <a:gd name="T102" fmla="*/ 32 w 60"/>
                  <a:gd name="T103" fmla="*/ 60 h 314"/>
                  <a:gd name="T104" fmla="*/ 32 w 60"/>
                  <a:gd name="T105" fmla="*/ 61 h 314"/>
                  <a:gd name="T106" fmla="*/ 60 w 60"/>
                  <a:gd name="T107" fmla="*/ 9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" h="314">
                    <a:moveTo>
                      <a:pt x="60" y="175"/>
                    </a:moveTo>
                    <a:cubicBezTo>
                      <a:pt x="60" y="175"/>
                      <a:pt x="59" y="173"/>
                      <a:pt x="57" y="171"/>
                    </a:cubicBezTo>
                    <a:cubicBezTo>
                      <a:pt x="55" y="168"/>
                      <a:pt x="55" y="167"/>
                      <a:pt x="55" y="164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0" y="117"/>
                      <a:pt x="60" y="117"/>
                      <a:pt x="59" y="114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3" y="104"/>
                      <a:pt x="53" y="105"/>
                      <a:pt x="57" y="103"/>
                    </a:cubicBezTo>
                    <a:cubicBezTo>
                      <a:pt x="58" y="102"/>
                      <a:pt x="59" y="102"/>
                      <a:pt x="60" y="101"/>
                    </a:cubicBezTo>
                    <a:cubicBezTo>
                      <a:pt x="60" y="93"/>
                      <a:pt x="60" y="93"/>
                      <a:pt x="60" y="93"/>
                    </a:cubicBezTo>
                    <a:cubicBezTo>
                      <a:pt x="56" y="93"/>
                      <a:pt x="52" y="92"/>
                      <a:pt x="48" y="91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39" y="95"/>
                      <a:pt x="30" y="98"/>
                      <a:pt x="22" y="103"/>
                    </a:cubicBezTo>
                    <a:cubicBezTo>
                      <a:pt x="15" y="107"/>
                      <a:pt x="14" y="111"/>
                      <a:pt x="11" y="119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1" y="152"/>
                      <a:pt x="0" y="154"/>
                      <a:pt x="0" y="165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" y="192"/>
                      <a:pt x="1" y="192"/>
                      <a:pt x="1" y="192"/>
                    </a:cubicBezTo>
                    <a:cubicBezTo>
                      <a:pt x="1" y="192"/>
                      <a:pt x="1" y="192"/>
                      <a:pt x="1" y="192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2" y="203"/>
                      <a:pt x="7" y="207"/>
                      <a:pt x="13" y="207"/>
                    </a:cubicBezTo>
                    <a:cubicBezTo>
                      <a:pt x="13" y="207"/>
                      <a:pt x="13" y="207"/>
                      <a:pt x="13" y="207"/>
                    </a:cubicBezTo>
                    <a:cubicBezTo>
                      <a:pt x="20" y="207"/>
                      <a:pt x="24" y="202"/>
                      <a:pt x="24" y="196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23" y="164"/>
                      <a:pt x="23" y="164"/>
                      <a:pt x="23" y="164"/>
                    </a:cubicBezTo>
                    <a:cubicBezTo>
                      <a:pt x="23" y="157"/>
                      <a:pt x="24" y="153"/>
                      <a:pt x="26" y="146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8" y="207"/>
                      <a:pt x="28" y="207"/>
                      <a:pt x="28" y="207"/>
                    </a:cubicBezTo>
                    <a:cubicBezTo>
                      <a:pt x="32" y="207"/>
                      <a:pt x="32" y="207"/>
                      <a:pt x="32" y="207"/>
                    </a:cubicBezTo>
                    <a:cubicBezTo>
                      <a:pt x="32" y="302"/>
                      <a:pt x="32" y="302"/>
                      <a:pt x="32" y="302"/>
                    </a:cubicBezTo>
                    <a:cubicBezTo>
                      <a:pt x="30" y="304"/>
                      <a:pt x="29" y="306"/>
                      <a:pt x="29" y="309"/>
                    </a:cubicBezTo>
                    <a:cubicBezTo>
                      <a:pt x="29" y="309"/>
                      <a:pt x="29" y="309"/>
                      <a:pt x="29" y="309"/>
                    </a:cubicBezTo>
                    <a:cubicBezTo>
                      <a:pt x="29" y="309"/>
                      <a:pt x="29" y="309"/>
                      <a:pt x="29" y="309"/>
                    </a:cubicBezTo>
                    <a:cubicBezTo>
                      <a:pt x="28" y="309"/>
                      <a:pt x="28" y="310"/>
                      <a:pt x="28" y="310"/>
                    </a:cubicBezTo>
                    <a:cubicBezTo>
                      <a:pt x="28" y="311"/>
                      <a:pt x="28" y="312"/>
                      <a:pt x="28" y="313"/>
                    </a:cubicBezTo>
                    <a:cubicBezTo>
                      <a:pt x="28" y="314"/>
                      <a:pt x="28" y="314"/>
                      <a:pt x="28" y="314"/>
                    </a:cubicBezTo>
                    <a:cubicBezTo>
                      <a:pt x="28" y="314"/>
                      <a:pt x="28" y="314"/>
                      <a:pt x="28" y="314"/>
                    </a:cubicBezTo>
                    <a:cubicBezTo>
                      <a:pt x="28" y="314"/>
                      <a:pt x="28" y="314"/>
                      <a:pt x="28" y="314"/>
                    </a:cubicBezTo>
                    <a:cubicBezTo>
                      <a:pt x="29" y="314"/>
                      <a:pt x="29" y="314"/>
                      <a:pt x="29" y="314"/>
                    </a:cubicBezTo>
                    <a:cubicBezTo>
                      <a:pt x="29" y="314"/>
                      <a:pt x="29" y="314"/>
                      <a:pt x="29" y="314"/>
                    </a:cubicBezTo>
                    <a:cubicBezTo>
                      <a:pt x="30" y="314"/>
                      <a:pt x="30" y="314"/>
                      <a:pt x="30" y="314"/>
                    </a:cubicBezTo>
                    <a:cubicBezTo>
                      <a:pt x="31" y="314"/>
                      <a:pt x="31" y="314"/>
                      <a:pt x="31" y="314"/>
                    </a:cubicBezTo>
                    <a:cubicBezTo>
                      <a:pt x="31" y="314"/>
                      <a:pt x="31" y="314"/>
                      <a:pt x="31" y="314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4"/>
                      <a:pt x="36" y="314"/>
                      <a:pt x="36" y="314"/>
                    </a:cubicBezTo>
                    <a:cubicBezTo>
                      <a:pt x="36" y="314"/>
                      <a:pt x="36" y="314"/>
                      <a:pt x="36" y="314"/>
                    </a:cubicBezTo>
                    <a:cubicBezTo>
                      <a:pt x="36" y="314"/>
                      <a:pt x="36" y="314"/>
                      <a:pt x="36" y="314"/>
                    </a:cubicBezTo>
                    <a:cubicBezTo>
                      <a:pt x="40" y="314"/>
                      <a:pt x="40" y="314"/>
                      <a:pt x="40" y="314"/>
                    </a:cubicBezTo>
                    <a:cubicBezTo>
                      <a:pt x="40" y="314"/>
                      <a:pt x="40" y="314"/>
                      <a:pt x="40" y="314"/>
                    </a:cubicBezTo>
                    <a:cubicBezTo>
                      <a:pt x="41" y="314"/>
                      <a:pt x="41" y="314"/>
                      <a:pt x="41" y="314"/>
                    </a:cubicBezTo>
                    <a:cubicBezTo>
                      <a:pt x="41" y="314"/>
                      <a:pt x="41" y="314"/>
                      <a:pt x="41" y="314"/>
                    </a:cubicBezTo>
                    <a:cubicBezTo>
                      <a:pt x="42" y="314"/>
                      <a:pt x="42" y="314"/>
                      <a:pt x="42" y="314"/>
                    </a:cubicBezTo>
                    <a:cubicBezTo>
                      <a:pt x="42" y="314"/>
                      <a:pt x="42" y="314"/>
                      <a:pt x="42" y="314"/>
                    </a:cubicBezTo>
                    <a:cubicBezTo>
                      <a:pt x="46" y="314"/>
                      <a:pt x="46" y="314"/>
                      <a:pt x="46" y="314"/>
                    </a:cubicBezTo>
                    <a:cubicBezTo>
                      <a:pt x="46" y="314"/>
                      <a:pt x="46" y="314"/>
                      <a:pt x="46" y="314"/>
                    </a:cubicBezTo>
                    <a:cubicBezTo>
                      <a:pt x="47" y="314"/>
                      <a:pt x="47" y="314"/>
                      <a:pt x="47" y="314"/>
                    </a:cubicBezTo>
                    <a:cubicBezTo>
                      <a:pt x="47" y="314"/>
                      <a:pt x="47" y="314"/>
                      <a:pt x="47" y="314"/>
                    </a:cubicBezTo>
                    <a:cubicBezTo>
                      <a:pt x="47" y="314"/>
                      <a:pt x="47" y="314"/>
                      <a:pt x="47" y="314"/>
                    </a:cubicBezTo>
                    <a:cubicBezTo>
                      <a:pt x="48" y="314"/>
                      <a:pt x="48" y="314"/>
                      <a:pt x="48" y="314"/>
                    </a:cubicBezTo>
                    <a:cubicBezTo>
                      <a:pt x="50" y="314"/>
                      <a:pt x="50" y="314"/>
                      <a:pt x="50" y="314"/>
                    </a:cubicBezTo>
                    <a:cubicBezTo>
                      <a:pt x="50" y="314"/>
                      <a:pt x="50" y="314"/>
                      <a:pt x="50" y="314"/>
                    </a:cubicBezTo>
                    <a:cubicBezTo>
                      <a:pt x="51" y="314"/>
                      <a:pt x="51" y="314"/>
                      <a:pt x="51" y="314"/>
                    </a:cubicBezTo>
                    <a:cubicBezTo>
                      <a:pt x="51" y="314"/>
                      <a:pt x="51" y="314"/>
                      <a:pt x="51" y="314"/>
                    </a:cubicBezTo>
                    <a:cubicBezTo>
                      <a:pt x="52" y="314"/>
                      <a:pt x="52" y="314"/>
                      <a:pt x="52" y="314"/>
                    </a:cubicBezTo>
                    <a:cubicBezTo>
                      <a:pt x="56" y="314"/>
                      <a:pt x="56" y="314"/>
                      <a:pt x="56" y="314"/>
                    </a:cubicBezTo>
                    <a:cubicBezTo>
                      <a:pt x="56" y="314"/>
                      <a:pt x="56" y="314"/>
                      <a:pt x="56" y="314"/>
                    </a:cubicBezTo>
                    <a:cubicBezTo>
                      <a:pt x="56" y="314"/>
                      <a:pt x="56" y="314"/>
                      <a:pt x="56" y="314"/>
                    </a:cubicBezTo>
                    <a:cubicBezTo>
                      <a:pt x="57" y="314"/>
                      <a:pt x="57" y="314"/>
                      <a:pt x="57" y="314"/>
                    </a:cubicBezTo>
                    <a:cubicBezTo>
                      <a:pt x="58" y="314"/>
                      <a:pt x="58" y="314"/>
                      <a:pt x="58" y="314"/>
                    </a:cubicBezTo>
                    <a:cubicBezTo>
                      <a:pt x="58" y="314"/>
                      <a:pt x="58" y="314"/>
                      <a:pt x="58" y="314"/>
                    </a:cubicBezTo>
                    <a:cubicBezTo>
                      <a:pt x="58" y="313"/>
                      <a:pt x="58" y="311"/>
                      <a:pt x="58" y="310"/>
                    </a:cubicBezTo>
                    <a:cubicBezTo>
                      <a:pt x="58" y="310"/>
                      <a:pt x="58" y="309"/>
                      <a:pt x="58" y="309"/>
                    </a:cubicBezTo>
                    <a:cubicBezTo>
                      <a:pt x="58" y="309"/>
                      <a:pt x="58" y="309"/>
                      <a:pt x="58" y="308"/>
                    </a:cubicBezTo>
                    <a:cubicBezTo>
                      <a:pt x="58" y="245"/>
                      <a:pt x="58" y="245"/>
                      <a:pt x="58" y="245"/>
                    </a:cubicBezTo>
                    <a:cubicBezTo>
                      <a:pt x="58" y="245"/>
                      <a:pt x="58" y="245"/>
                      <a:pt x="58" y="245"/>
                    </a:cubicBezTo>
                    <a:cubicBezTo>
                      <a:pt x="58" y="206"/>
                      <a:pt x="58" y="206"/>
                      <a:pt x="58" y="206"/>
                    </a:cubicBezTo>
                    <a:cubicBezTo>
                      <a:pt x="58" y="203"/>
                      <a:pt x="59" y="202"/>
                      <a:pt x="60" y="202"/>
                    </a:cubicBezTo>
                    <a:cubicBezTo>
                      <a:pt x="60" y="175"/>
                      <a:pt x="60" y="175"/>
                      <a:pt x="60" y="175"/>
                    </a:cubicBezTo>
                    <a:close/>
                    <a:moveTo>
                      <a:pt x="60" y="0"/>
                    </a:moveTo>
                    <a:cubicBezTo>
                      <a:pt x="60" y="34"/>
                      <a:pt x="60" y="34"/>
                      <a:pt x="60" y="34"/>
                    </a:cubicBezTo>
                    <a:cubicBezTo>
                      <a:pt x="50" y="38"/>
                      <a:pt x="40" y="41"/>
                      <a:pt x="29" y="40"/>
                    </a:cubicBezTo>
                    <a:cubicBezTo>
                      <a:pt x="29" y="47"/>
                      <a:pt x="29" y="54"/>
                      <a:pt x="30" y="60"/>
                    </a:cubicBezTo>
                    <a:cubicBezTo>
                      <a:pt x="28" y="57"/>
                      <a:pt x="27" y="52"/>
                      <a:pt x="25" y="48"/>
                    </a:cubicBezTo>
                    <a:cubicBezTo>
                      <a:pt x="22" y="34"/>
                      <a:pt x="22" y="22"/>
                      <a:pt x="27" y="14"/>
                    </a:cubicBezTo>
                    <a:cubicBezTo>
                      <a:pt x="33" y="3"/>
                      <a:pt x="47" y="0"/>
                      <a:pt x="60" y="0"/>
                    </a:cubicBezTo>
                    <a:close/>
                    <a:moveTo>
                      <a:pt x="60" y="39"/>
                    </a:moveTo>
                    <a:cubicBezTo>
                      <a:pt x="60" y="39"/>
                      <a:pt x="60" y="39"/>
                      <a:pt x="60" y="39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48" y="43"/>
                      <a:pt x="48" y="43"/>
                      <a:pt x="48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7" y="81"/>
                      <a:pt x="49" y="89"/>
                      <a:pt x="60" y="90"/>
                    </a:cubicBezTo>
                    <a:lnTo>
                      <a:pt x="60" y="39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97315" name="Group 14"/>
            <p:cNvGrpSpPr>
              <a:grpSpLocks/>
            </p:cNvGrpSpPr>
            <p:nvPr/>
          </p:nvGrpSpPr>
          <p:grpSpPr bwMode="auto">
            <a:xfrm>
              <a:off x="10264146" y="2280642"/>
              <a:ext cx="363867" cy="1142285"/>
              <a:chOff x="11015090" y="2727359"/>
              <a:chExt cx="441523" cy="1386071"/>
            </a:xfrm>
          </p:grpSpPr>
          <p:sp>
            <p:nvSpPr>
              <p:cNvPr id="97322" name="Freeform 21"/>
              <p:cNvSpPr>
                <a:spLocks noEditPoints="1"/>
              </p:cNvSpPr>
              <p:nvPr/>
            </p:nvSpPr>
            <p:spPr bwMode="auto">
              <a:xfrm>
                <a:off x="11234753" y="2727359"/>
                <a:ext cx="221860" cy="1386071"/>
              </a:xfrm>
              <a:custGeom>
                <a:avLst/>
                <a:gdLst>
                  <a:gd name="T0" fmla="*/ 2147483647 w 43"/>
                  <a:gd name="T1" fmla="*/ 2147483647 h 266"/>
                  <a:gd name="T2" fmla="*/ 2147483647 w 43"/>
                  <a:gd name="T3" fmla="*/ 2147483647 h 266"/>
                  <a:gd name="T4" fmla="*/ 0 w 43"/>
                  <a:gd name="T5" fmla="*/ 2147483647 h 266"/>
                  <a:gd name="T6" fmla="*/ 2147483647 w 43"/>
                  <a:gd name="T7" fmla="*/ 0 h 266"/>
                  <a:gd name="T8" fmla="*/ 2147483647 w 43"/>
                  <a:gd name="T9" fmla="*/ 2147483647 h 266"/>
                  <a:gd name="T10" fmla="*/ 2147483647 w 43"/>
                  <a:gd name="T11" fmla="*/ 2147483647 h 266"/>
                  <a:gd name="T12" fmla="*/ 2147483647 w 43"/>
                  <a:gd name="T13" fmla="*/ 2147483647 h 266"/>
                  <a:gd name="T14" fmla="*/ 2147483647 w 43"/>
                  <a:gd name="T15" fmla="*/ 2147483647 h 266"/>
                  <a:gd name="T16" fmla="*/ 2147483647 w 43"/>
                  <a:gd name="T17" fmla="*/ 2147483647 h 266"/>
                  <a:gd name="T18" fmla="*/ 2147483647 w 43"/>
                  <a:gd name="T19" fmla="*/ 2147483647 h 266"/>
                  <a:gd name="T20" fmla="*/ 0 w 43"/>
                  <a:gd name="T21" fmla="*/ 0 h 266"/>
                  <a:gd name="T22" fmla="*/ 2147483647 w 43"/>
                  <a:gd name="T23" fmla="*/ 2147483647 h 266"/>
                  <a:gd name="T24" fmla="*/ 2147483647 w 43"/>
                  <a:gd name="T25" fmla="*/ 2147483647 h 266"/>
                  <a:gd name="T26" fmla="*/ 2147483647 w 43"/>
                  <a:gd name="T27" fmla="*/ 2147483647 h 266"/>
                  <a:gd name="T28" fmla="*/ 2147483647 w 43"/>
                  <a:gd name="T29" fmla="*/ 2147483647 h 266"/>
                  <a:gd name="T30" fmla="*/ 2147483647 w 43"/>
                  <a:gd name="T31" fmla="*/ 2147483647 h 266"/>
                  <a:gd name="T32" fmla="*/ 2147483647 w 43"/>
                  <a:gd name="T33" fmla="*/ 2147483647 h 266"/>
                  <a:gd name="T34" fmla="*/ 2147483647 w 43"/>
                  <a:gd name="T35" fmla="*/ 2147483647 h 266"/>
                  <a:gd name="T36" fmla="*/ 2147483647 w 43"/>
                  <a:gd name="T37" fmla="*/ 2147483647 h 266"/>
                  <a:gd name="T38" fmla="*/ 2147483647 w 43"/>
                  <a:gd name="T39" fmla="*/ 2147483647 h 266"/>
                  <a:gd name="T40" fmla="*/ 2147483647 w 43"/>
                  <a:gd name="T41" fmla="*/ 2147483647 h 266"/>
                  <a:gd name="T42" fmla="*/ 2147483647 w 43"/>
                  <a:gd name="T43" fmla="*/ 2147483647 h 266"/>
                  <a:gd name="T44" fmla="*/ 2147483647 w 43"/>
                  <a:gd name="T45" fmla="*/ 2147483647 h 266"/>
                  <a:gd name="T46" fmla="*/ 2147483647 w 43"/>
                  <a:gd name="T47" fmla="*/ 2147483647 h 266"/>
                  <a:gd name="T48" fmla="*/ 2147483647 w 43"/>
                  <a:gd name="T49" fmla="*/ 2147483647 h 266"/>
                  <a:gd name="T50" fmla="*/ 2147483647 w 43"/>
                  <a:gd name="T51" fmla="*/ 2147483647 h 266"/>
                  <a:gd name="T52" fmla="*/ 2147483647 w 43"/>
                  <a:gd name="T53" fmla="*/ 2147483647 h 266"/>
                  <a:gd name="T54" fmla="*/ 2147483647 w 43"/>
                  <a:gd name="T55" fmla="*/ 2147483647 h 266"/>
                  <a:gd name="T56" fmla="*/ 2147483647 w 43"/>
                  <a:gd name="T57" fmla="*/ 2147483647 h 266"/>
                  <a:gd name="T58" fmla="*/ 2147483647 w 43"/>
                  <a:gd name="T59" fmla="*/ 2147483647 h 266"/>
                  <a:gd name="T60" fmla="*/ 2147483647 w 43"/>
                  <a:gd name="T61" fmla="*/ 2147483647 h 266"/>
                  <a:gd name="T62" fmla="*/ 2147483647 w 43"/>
                  <a:gd name="T63" fmla="*/ 2147483647 h 266"/>
                  <a:gd name="T64" fmla="*/ 2147483647 w 43"/>
                  <a:gd name="T65" fmla="*/ 2147483647 h 266"/>
                  <a:gd name="T66" fmla="*/ 2147483647 w 43"/>
                  <a:gd name="T67" fmla="*/ 2147483647 h 266"/>
                  <a:gd name="T68" fmla="*/ 2147483647 w 43"/>
                  <a:gd name="T69" fmla="*/ 2147483647 h 266"/>
                  <a:gd name="T70" fmla="*/ 2147483647 w 43"/>
                  <a:gd name="T71" fmla="*/ 2147483647 h 266"/>
                  <a:gd name="T72" fmla="*/ 2147483647 w 43"/>
                  <a:gd name="T73" fmla="*/ 2147483647 h 266"/>
                  <a:gd name="T74" fmla="*/ 2147483647 w 43"/>
                  <a:gd name="T75" fmla="*/ 2147483647 h 266"/>
                  <a:gd name="T76" fmla="*/ 2147483647 w 43"/>
                  <a:gd name="T77" fmla="*/ 2147483647 h 266"/>
                  <a:gd name="T78" fmla="*/ 2147483647 w 43"/>
                  <a:gd name="T79" fmla="*/ 2147483647 h 266"/>
                  <a:gd name="T80" fmla="*/ 0 w 43"/>
                  <a:gd name="T81" fmla="*/ 2147483647 h 266"/>
                  <a:gd name="T82" fmla="*/ 2147483647 w 43"/>
                  <a:gd name="T83" fmla="*/ 2147483647 h 266"/>
                  <a:gd name="T84" fmla="*/ 2147483647 w 43"/>
                  <a:gd name="T85" fmla="*/ 2147483647 h 266"/>
                  <a:gd name="T86" fmla="*/ 0 w 43"/>
                  <a:gd name="T87" fmla="*/ 2147483647 h 266"/>
                  <a:gd name="T88" fmla="*/ 2147483647 w 43"/>
                  <a:gd name="T89" fmla="*/ 2147483647 h 266"/>
                  <a:gd name="T90" fmla="*/ 2147483647 w 43"/>
                  <a:gd name="T91" fmla="*/ 2147483647 h 266"/>
                  <a:gd name="T92" fmla="*/ 2147483647 w 43"/>
                  <a:gd name="T93" fmla="*/ 2147483647 h 266"/>
                  <a:gd name="T94" fmla="*/ 2147483647 w 43"/>
                  <a:gd name="T95" fmla="*/ 2147483647 h 266"/>
                  <a:gd name="T96" fmla="*/ 2147483647 w 43"/>
                  <a:gd name="T97" fmla="*/ 2147483647 h 266"/>
                  <a:gd name="T98" fmla="*/ 2147483647 w 43"/>
                  <a:gd name="T99" fmla="*/ 2147483647 h 266"/>
                  <a:gd name="T100" fmla="*/ 2147483647 w 43"/>
                  <a:gd name="T101" fmla="*/ 2147483647 h 266"/>
                  <a:gd name="T102" fmla="*/ 0 w 43"/>
                  <a:gd name="T103" fmla="*/ 2147483647 h 266"/>
                  <a:gd name="T104" fmla="*/ 2147483647 w 43"/>
                  <a:gd name="T105" fmla="*/ 2147483647 h 2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3"/>
                  <a:gd name="T160" fmla="*/ 0 h 266"/>
                  <a:gd name="T161" fmla="*/ 43 w 43"/>
                  <a:gd name="T162" fmla="*/ 266 h 2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3" h="266">
                    <a:moveTo>
                      <a:pt x="0" y="73"/>
                    </a:moveTo>
                    <a:cubicBezTo>
                      <a:pt x="8" y="73"/>
                      <a:pt x="16" y="70"/>
                      <a:pt x="21" y="62"/>
                    </a:cubicBezTo>
                    <a:cubicBezTo>
                      <a:pt x="23" y="59"/>
                      <a:pt x="25" y="56"/>
                      <a:pt x="26" y="52"/>
                    </a:cubicBezTo>
                    <a:cubicBezTo>
                      <a:pt x="26" y="49"/>
                      <a:pt x="27" y="45"/>
                      <a:pt x="27" y="42"/>
                    </a:cubicBezTo>
                    <a:cubicBezTo>
                      <a:pt x="23" y="42"/>
                      <a:pt x="18" y="42"/>
                      <a:pt x="13" y="41"/>
                    </a:cubicBezTo>
                    <a:cubicBezTo>
                      <a:pt x="8" y="40"/>
                      <a:pt x="4" y="38"/>
                      <a:pt x="1" y="33"/>
                    </a:cubicBezTo>
                    <a:cubicBezTo>
                      <a:pt x="1" y="33"/>
                      <a:pt x="1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73"/>
                      <a:pt x="0" y="73"/>
                      <a:pt x="0" y="73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5" y="0"/>
                      <a:pt x="8" y="1"/>
                      <a:pt x="12" y="2"/>
                    </a:cubicBezTo>
                    <a:cubicBezTo>
                      <a:pt x="19" y="3"/>
                      <a:pt x="25" y="6"/>
                      <a:pt x="29" y="11"/>
                    </a:cubicBezTo>
                    <a:cubicBezTo>
                      <a:pt x="33" y="16"/>
                      <a:pt x="36" y="22"/>
                      <a:pt x="36" y="29"/>
                    </a:cubicBezTo>
                    <a:cubicBezTo>
                      <a:pt x="36" y="29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28" y="63"/>
                      <a:pt x="29" y="51"/>
                      <a:pt x="29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9" y="39"/>
                      <a:pt x="29" y="39"/>
                      <a:pt x="28" y="39"/>
                    </a:cubicBezTo>
                    <a:cubicBezTo>
                      <a:pt x="24" y="39"/>
                      <a:pt x="19" y="39"/>
                      <a:pt x="14" y="38"/>
                    </a:cubicBezTo>
                    <a:cubicBezTo>
                      <a:pt x="9" y="37"/>
                      <a:pt x="5" y="35"/>
                      <a:pt x="3" y="31"/>
                    </a:cubicBezTo>
                    <a:cubicBezTo>
                      <a:pt x="3" y="30"/>
                      <a:pt x="2" y="29"/>
                      <a:pt x="2" y="28"/>
                    </a:cubicBezTo>
                    <a:cubicBezTo>
                      <a:pt x="2" y="28"/>
                      <a:pt x="2" y="28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22" y="139"/>
                    </a:moveTo>
                    <a:cubicBezTo>
                      <a:pt x="31" y="166"/>
                      <a:pt x="22" y="184"/>
                      <a:pt x="18" y="211"/>
                    </a:cubicBezTo>
                    <a:cubicBezTo>
                      <a:pt x="17" y="220"/>
                      <a:pt x="19" y="242"/>
                      <a:pt x="17" y="257"/>
                    </a:cubicBezTo>
                    <a:cubicBezTo>
                      <a:pt x="18" y="258"/>
                      <a:pt x="19" y="259"/>
                      <a:pt x="19" y="261"/>
                    </a:cubicBezTo>
                    <a:cubicBezTo>
                      <a:pt x="19" y="263"/>
                      <a:pt x="19" y="263"/>
                      <a:pt x="19" y="263"/>
                    </a:cubicBezTo>
                    <a:cubicBezTo>
                      <a:pt x="19" y="264"/>
                      <a:pt x="19" y="265"/>
                      <a:pt x="19" y="266"/>
                    </a:cubicBezTo>
                    <a:cubicBezTo>
                      <a:pt x="2" y="266"/>
                      <a:pt x="2" y="266"/>
                      <a:pt x="2" y="266"/>
                    </a:cubicBezTo>
                    <a:cubicBezTo>
                      <a:pt x="2" y="265"/>
                      <a:pt x="2" y="264"/>
                      <a:pt x="2" y="263"/>
                    </a:cubicBezTo>
                    <a:cubicBezTo>
                      <a:pt x="2" y="261"/>
                      <a:pt x="2" y="261"/>
                      <a:pt x="2" y="261"/>
                    </a:cubicBezTo>
                    <a:cubicBezTo>
                      <a:pt x="2" y="260"/>
                      <a:pt x="2" y="260"/>
                      <a:pt x="3" y="259"/>
                    </a:cubicBezTo>
                    <a:cubicBezTo>
                      <a:pt x="3" y="226"/>
                      <a:pt x="3" y="200"/>
                      <a:pt x="3" y="168"/>
                    </a:cubicBezTo>
                    <a:cubicBezTo>
                      <a:pt x="3" y="168"/>
                      <a:pt x="3" y="168"/>
                      <a:pt x="3" y="168"/>
                    </a:cubicBezTo>
                    <a:cubicBezTo>
                      <a:pt x="3" y="168"/>
                      <a:pt x="3" y="168"/>
                      <a:pt x="3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0" y="167"/>
                      <a:pt x="0" y="16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" y="128"/>
                      <a:pt x="1" y="127"/>
                      <a:pt x="3" y="125"/>
                    </a:cubicBezTo>
                    <a:cubicBezTo>
                      <a:pt x="4" y="123"/>
                      <a:pt x="4" y="123"/>
                      <a:pt x="4" y="121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0" y="91"/>
                      <a:pt x="0" y="90"/>
                      <a:pt x="1" y="89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5" y="82"/>
                      <a:pt x="6" y="83"/>
                      <a:pt x="3" y="81"/>
                    </a:cubicBezTo>
                    <a:cubicBezTo>
                      <a:pt x="2" y="81"/>
                      <a:pt x="1" y="80"/>
                      <a:pt x="0" y="8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3" y="75"/>
                      <a:pt x="6" y="75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27" y="84"/>
                      <a:pt x="29" y="81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40" y="118"/>
                      <a:pt x="40" y="118"/>
                      <a:pt x="41" y="119"/>
                    </a:cubicBezTo>
                    <a:cubicBezTo>
                      <a:pt x="41" y="127"/>
                      <a:pt x="41" y="127"/>
                      <a:pt x="41" y="127"/>
                    </a:cubicBezTo>
                    <a:cubicBezTo>
                      <a:pt x="41" y="127"/>
                      <a:pt x="41" y="127"/>
                      <a:pt x="41" y="127"/>
                    </a:cubicBezTo>
                    <a:cubicBezTo>
                      <a:pt x="42" y="144"/>
                      <a:pt x="42" y="144"/>
                      <a:pt x="42" y="144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43" y="152"/>
                      <a:pt x="39" y="155"/>
                      <a:pt x="35" y="156"/>
                    </a:cubicBezTo>
                    <a:cubicBezTo>
                      <a:pt x="35" y="156"/>
                      <a:pt x="35" y="156"/>
                      <a:pt x="35" y="156"/>
                    </a:cubicBezTo>
                    <a:cubicBezTo>
                      <a:pt x="31" y="156"/>
                      <a:pt x="28" y="153"/>
                      <a:pt x="28" y="149"/>
                    </a:cubicBezTo>
                    <a:cubicBezTo>
                      <a:pt x="28" y="145"/>
                      <a:pt x="28" y="145"/>
                      <a:pt x="28" y="145"/>
                    </a:cubicBezTo>
                    <a:cubicBezTo>
                      <a:pt x="28" y="145"/>
                      <a:pt x="28" y="145"/>
                      <a:pt x="28" y="145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2" y="104"/>
                      <a:pt x="22" y="104"/>
                      <a:pt x="22" y="104"/>
                    </a:cubicBezTo>
                    <a:cubicBezTo>
                      <a:pt x="19" y="109"/>
                      <a:pt x="16" y="117"/>
                      <a:pt x="17" y="121"/>
                    </a:cubicBezTo>
                    <a:cubicBezTo>
                      <a:pt x="18" y="127"/>
                      <a:pt x="20" y="133"/>
                      <a:pt x="22" y="139"/>
                    </a:cubicBezTo>
                    <a:close/>
                    <a:moveTo>
                      <a:pt x="0" y="258"/>
                    </a:moveTo>
                    <a:cubicBezTo>
                      <a:pt x="0" y="266"/>
                      <a:pt x="0" y="266"/>
                      <a:pt x="0" y="266"/>
                    </a:cubicBezTo>
                    <a:cubicBezTo>
                      <a:pt x="1" y="266"/>
                      <a:pt x="1" y="266"/>
                      <a:pt x="1" y="266"/>
                    </a:cubicBezTo>
                    <a:cubicBezTo>
                      <a:pt x="1" y="265"/>
                      <a:pt x="1" y="264"/>
                      <a:pt x="1" y="263"/>
                    </a:cubicBezTo>
                    <a:cubicBezTo>
                      <a:pt x="1" y="261"/>
                      <a:pt x="1" y="261"/>
                      <a:pt x="1" y="261"/>
                    </a:cubicBezTo>
                    <a:cubicBezTo>
                      <a:pt x="1" y="260"/>
                      <a:pt x="1" y="259"/>
                      <a:pt x="0" y="258"/>
                    </a:cubicBezTo>
                    <a:close/>
                  </a:path>
                </a:pathLst>
              </a:custGeom>
              <a:solidFill>
                <a:srgbClr val="92D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1015682" y="2727451"/>
                <a:ext cx="223888" cy="1386423"/>
              </a:xfrm>
              <a:custGeom>
                <a:avLst/>
                <a:gdLst>
                  <a:gd name="T0" fmla="*/ 43 w 43"/>
                  <a:gd name="T1" fmla="*/ 73 h 266"/>
                  <a:gd name="T2" fmla="*/ 42 w 43"/>
                  <a:gd name="T3" fmla="*/ 32 h 266"/>
                  <a:gd name="T4" fmla="*/ 34 w 43"/>
                  <a:gd name="T5" fmla="*/ 40 h 266"/>
                  <a:gd name="T6" fmla="*/ 18 w 43"/>
                  <a:gd name="T7" fmla="*/ 53 h 266"/>
                  <a:gd name="T8" fmla="*/ 43 w 43"/>
                  <a:gd name="T9" fmla="*/ 0 h 266"/>
                  <a:gd name="T10" fmla="*/ 42 w 43"/>
                  <a:gd name="T11" fmla="*/ 26 h 266"/>
                  <a:gd name="T12" fmla="*/ 40 w 43"/>
                  <a:gd name="T13" fmla="*/ 29 h 266"/>
                  <a:gd name="T14" fmla="*/ 39 w 43"/>
                  <a:gd name="T15" fmla="*/ 31 h 266"/>
                  <a:gd name="T16" fmla="*/ 33 w 43"/>
                  <a:gd name="T17" fmla="*/ 36 h 266"/>
                  <a:gd name="T18" fmla="*/ 15 w 43"/>
                  <a:gd name="T19" fmla="*/ 37 h 266"/>
                  <a:gd name="T20" fmla="*/ 26 w 43"/>
                  <a:gd name="T21" fmla="*/ 70 h 266"/>
                  <a:gd name="T22" fmla="*/ 7 w 43"/>
                  <a:gd name="T23" fmla="*/ 30 h 266"/>
                  <a:gd name="T24" fmla="*/ 14 w 43"/>
                  <a:gd name="T25" fmla="*/ 12 h 266"/>
                  <a:gd name="T26" fmla="*/ 42 w 43"/>
                  <a:gd name="T27" fmla="*/ 0 h 266"/>
                  <a:gd name="T28" fmla="*/ 42 w 43"/>
                  <a:gd name="T29" fmla="*/ 0 h 266"/>
                  <a:gd name="T30" fmla="*/ 43 w 43"/>
                  <a:gd name="T31" fmla="*/ 0 h 266"/>
                  <a:gd name="T32" fmla="*/ 43 w 43"/>
                  <a:gd name="T33" fmla="*/ 75 h 266"/>
                  <a:gd name="T34" fmla="*/ 39 w 43"/>
                  <a:gd name="T35" fmla="*/ 81 h 266"/>
                  <a:gd name="T36" fmla="*/ 40 w 43"/>
                  <a:gd name="T37" fmla="*/ 89 h 266"/>
                  <a:gd name="T38" fmla="*/ 38 w 43"/>
                  <a:gd name="T39" fmla="*/ 121 h 266"/>
                  <a:gd name="T40" fmla="*/ 43 w 43"/>
                  <a:gd name="T41" fmla="*/ 127 h 266"/>
                  <a:gd name="T42" fmla="*/ 41 w 43"/>
                  <a:gd name="T43" fmla="*/ 168 h 266"/>
                  <a:gd name="T44" fmla="*/ 43 w 43"/>
                  <a:gd name="T45" fmla="*/ 260 h 266"/>
                  <a:gd name="T46" fmla="*/ 26 w 43"/>
                  <a:gd name="T47" fmla="*/ 266 h 266"/>
                  <a:gd name="T48" fmla="*/ 26 w 43"/>
                  <a:gd name="T49" fmla="*/ 261 h 266"/>
                  <a:gd name="T50" fmla="*/ 29 w 43"/>
                  <a:gd name="T51" fmla="*/ 257 h 266"/>
                  <a:gd name="T52" fmla="*/ 22 w 43"/>
                  <a:gd name="T53" fmla="*/ 139 h 266"/>
                  <a:gd name="T54" fmla="*/ 22 w 43"/>
                  <a:gd name="T55" fmla="*/ 104 h 266"/>
                  <a:gd name="T56" fmla="*/ 15 w 43"/>
                  <a:gd name="T57" fmla="*/ 145 h 266"/>
                  <a:gd name="T58" fmla="*/ 7 w 43"/>
                  <a:gd name="T59" fmla="*/ 156 h 266"/>
                  <a:gd name="T60" fmla="*/ 1 w 43"/>
                  <a:gd name="T61" fmla="*/ 148 h 266"/>
                  <a:gd name="T62" fmla="*/ 1 w 43"/>
                  <a:gd name="T63" fmla="*/ 144 h 266"/>
                  <a:gd name="T64" fmla="*/ 2 w 43"/>
                  <a:gd name="T65" fmla="*/ 127 h 266"/>
                  <a:gd name="T66" fmla="*/ 3 w 43"/>
                  <a:gd name="T67" fmla="*/ 117 h 266"/>
                  <a:gd name="T68" fmla="*/ 9 w 43"/>
                  <a:gd name="T69" fmla="*/ 95 h 266"/>
                  <a:gd name="T70" fmla="*/ 32 w 43"/>
                  <a:gd name="T71" fmla="*/ 77 h 266"/>
                  <a:gd name="T72" fmla="*/ 43 w 43"/>
                  <a:gd name="T73" fmla="*/ 75 h 266"/>
                  <a:gd name="T74" fmla="*/ 43 w 43"/>
                  <a:gd name="T75" fmla="*/ 93 h 266"/>
                  <a:gd name="T76" fmla="*/ 43 w 43"/>
                  <a:gd name="T77" fmla="*/ 89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" h="266">
                    <a:moveTo>
                      <a:pt x="21" y="62"/>
                    </a:moveTo>
                    <a:cubicBezTo>
                      <a:pt x="26" y="70"/>
                      <a:pt x="35" y="73"/>
                      <a:pt x="43" y="7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2" y="32"/>
                      <a:pt x="42" y="32"/>
                    </a:cubicBezTo>
                    <a:cubicBezTo>
                      <a:pt x="42" y="32"/>
                      <a:pt x="42" y="33"/>
                      <a:pt x="42" y="33"/>
                    </a:cubicBezTo>
                    <a:cubicBezTo>
                      <a:pt x="40" y="36"/>
                      <a:pt x="38" y="38"/>
                      <a:pt x="34" y="40"/>
                    </a:cubicBezTo>
                    <a:cubicBezTo>
                      <a:pt x="30" y="41"/>
                      <a:pt x="24" y="41"/>
                      <a:pt x="16" y="40"/>
                    </a:cubicBezTo>
                    <a:cubicBezTo>
                      <a:pt x="16" y="44"/>
                      <a:pt x="17" y="49"/>
                      <a:pt x="18" y="53"/>
                    </a:cubicBezTo>
                    <a:cubicBezTo>
                      <a:pt x="18" y="56"/>
                      <a:pt x="19" y="59"/>
                      <a:pt x="21" y="62"/>
                    </a:cubicBezTo>
                    <a:close/>
                    <a:moveTo>
                      <a:pt x="43" y="0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2" y="26"/>
                    </a:cubicBezTo>
                    <a:cubicBezTo>
                      <a:pt x="42" y="26"/>
                      <a:pt x="41" y="26"/>
                      <a:pt x="41" y="27"/>
                    </a:cubicBezTo>
                    <a:cubicBezTo>
                      <a:pt x="41" y="28"/>
                      <a:pt x="41" y="28"/>
                      <a:pt x="40" y="29"/>
                    </a:cubicBezTo>
                    <a:cubicBezTo>
                      <a:pt x="40" y="30"/>
                      <a:pt x="40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3"/>
                      <a:pt x="36" y="35"/>
                      <a:pt x="33" y="36"/>
                    </a:cubicBezTo>
                    <a:cubicBezTo>
                      <a:pt x="29" y="38"/>
                      <a:pt x="24" y="38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5" y="37"/>
                      <a:pt x="14" y="37"/>
                      <a:pt x="14" y="38"/>
                    </a:cubicBezTo>
                    <a:cubicBezTo>
                      <a:pt x="14" y="50"/>
                      <a:pt x="14" y="63"/>
                      <a:pt x="26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2"/>
                      <a:pt x="10" y="16"/>
                      <a:pt x="14" y="12"/>
                    </a:cubicBezTo>
                    <a:cubicBezTo>
                      <a:pt x="19" y="7"/>
                      <a:pt x="26" y="3"/>
                      <a:pt x="33" y="2"/>
                    </a:cubicBezTo>
                    <a:cubicBezTo>
                      <a:pt x="36" y="1"/>
                      <a:pt x="39" y="1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lose/>
                    <a:moveTo>
                      <a:pt x="43" y="75"/>
                    </a:moveTo>
                    <a:cubicBezTo>
                      <a:pt x="43" y="80"/>
                      <a:pt x="43" y="80"/>
                      <a:pt x="43" y="80"/>
                    </a:cubicBezTo>
                    <a:cubicBezTo>
                      <a:pt x="42" y="80"/>
                      <a:pt x="41" y="80"/>
                      <a:pt x="39" y="81"/>
                    </a:cubicBezTo>
                    <a:cubicBezTo>
                      <a:pt x="36" y="82"/>
                      <a:pt x="36" y="82"/>
                      <a:pt x="38" y="84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41" y="90"/>
                      <a:pt x="41" y="90"/>
                      <a:pt x="41" y="92"/>
                    </a:cubicBezTo>
                    <a:cubicBezTo>
                      <a:pt x="38" y="121"/>
                      <a:pt x="38" y="121"/>
                      <a:pt x="38" y="121"/>
                    </a:cubicBezTo>
                    <a:cubicBezTo>
                      <a:pt x="38" y="123"/>
                      <a:pt x="38" y="123"/>
                      <a:pt x="39" y="125"/>
                    </a:cubicBezTo>
                    <a:cubicBezTo>
                      <a:pt x="41" y="128"/>
                      <a:pt x="41" y="129"/>
                      <a:pt x="43" y="127"/>
                    </a:cubicBezTo>
                    <a:cubicBezTo>
                      <a:pt x="43" y="166"/>
                      <a:pt x="43" y="166"/>
                      <a:pt x="43" y="166"/>
                    </a:cubicBezTo>
                    <a:cubicBezTo>
                      <a:pt x="42" y="166"/>
                      <a:pt x="42" y="167"/>
                      <a:pt x="41" y="168"/>
                    </a:cubicBezTo>
                    <a:cubicBezTo>
                      <a:pt x="41" y="257"/>
                      <a:pt x="41" y="257"/>
                      <a:pt x="41" y="257"/>
                    </a:cubicBezTo>
                    <a:cubicBezTo>
                      <a:pt x="42" y="258"/>
                      <a:pt x="43" y="259"/>
                      <a:pt x="43" y="260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26" y="266"/>
                      <a:pt x="26" y="266"/>
                      <a:pt x="26" y="266"/>
                    </a:cubicBezTo>
                    <a:cubicBezTo>
                      <a:pt x="26" y="265"/>
                      <a:pt x="26" y="264"/>
                      <a:pt x="26" y="263"/>
                    </a:cubicBezTo>
                    <a:cubicBezTo>
                      <a:pt x="26" y="261"/>
                      <a:pt x="26" y="261"/>
                      <a:pt x="26" y="261"/>
                    </a:cubicBezTo>
                    <a:cubicBezTo>
                      <a:pt x="26" y="259"/>
                      <a:pt x="27" y="258"/>
                      <a:pt x="29" y="257"/>
                    </a:cubicBezTo>
                    <a:cubicBezTo>
                      <a:pt x="29" y="257"/>
                      <a:pt x="29" y="257"/>
                      <a:pt x="29" y="257"/>
                    </a:cubicBezTo>
                    <a:cubicBezTo>
                      <a:pt x="26" y="242"/>
                      <a:pt x="27" y="220"/>
                      <a:pt x="26" y="211"/>
                    </a:cubicBezTo>
                    <a:cubicBezTo>
                      <a:pt x="22" y="184"/>
                      <a:pt x="13" y="166"/>
                      <a:pt x="22" y="139"/>
                    </a:cubicBezTo>
                    <a:cubicBezTo>
                      <a:pt x="24" y="133"/>
                      <a:pt x="26" y="127"/>
                      <a:pt x="27" y="120"/>
                    </a:cubicBezTo>
                    <a:cubicBezTo>
                      <a:pt x="27" y="116"/>
                      <a:pt x="25" y="111"/>
                      <a:pt x="22" y="104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5" y="145"/>
                      <a:pt x="15" y="145"/>
                      <a:pt x="15" y="145"/>
                    </a:cubicBezTo>
                    <a:cubicBezTo>
                      <a:pt x="15" y="149"/>
                      <a:pt x="15" y="149"/>
                      <a:pt x="15" y="149"/>
                    </a:cubicBezTo>
                    <a:cubicBezTo>
                      <a:pt x="15" y="153"/>
                      <a:pt x="11" y="156"/>
                      <a:pt x="7" y="156"/>
                    </a:cubicBezTo>
                    <a:cubicBezTo>
                      <a:pt x="7" y="156"/>
                      <a:pt x="7" y="156"/>
                      <a:pt x="7" y="156"/>
                    </a:cubicBezTo>
                    <a:cubicBezTo>
                      <a:pt x="3" y="155"/>
                      <a:pt x="0" y="152"/>
                      <a:pt x="1" y="148"/>
                    </a:cubicBezTo>
                    <a:cubicBezTo>
                      <a:pt x="1" y="145"/>
                      <a:pt x="1" y="145"/>
                      <a:pt x="1" y="145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2" y="127"/>
                      <a:pt x="2" y="127"/>
                      <a:pt x="2" y="127"/>
                    </a:cubicBezTo>
                    <a:cubicBezTo>
                      <a:pt x="2" y="127"/>
                      <a:pt x="2" y="127"/>
                      <a:pt x="2" y="127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2" y="118"/>
                      <a:pt x="3" y="118"/>
                      <a:pt x="3" y="117"/>
                    </a:cubicBezTo>
                    <a:cubicBezTo>
                      <a:pt x="3" y="117"/>
                      <a:pt x="3" y="117"/>
                      <a:pt x="3" y="116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14" y="81"/>
                      <a:pt x="17" y="83"/>
                      <a:pt x="32" y="77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7" y="75"/>
                      <a:pt x="40" y="76"/>
                      <a:pt x="43" y="75"/>
                    </a:cubicBezTo>
                    <a:close/>
                    <a:moveTo>
                      <a:pt x="43" y="89"/>
                    </a:moveTo>
                    <a:cubicBezTo>
                      <a:pt x="42" y="90"/>
                      <a:pt x="42" y="91"/>
                      <a:pt x="43" y="93"/>
                    </a:cubicBezTo>
                    <a:cubicBezTo>
                      <a:pt x="43" y="96"/>
                      <a:pt x="43" y="96"/>
                      <a:pt x="43" y="96"/>
                    </a:cubicBezTo>
                    <a:lnTo>
                      <a:pt x="43" y="8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97316" name="Group 15"/>
            <p:cNvGrpSpPr>
              <a:grpSpLocks/>
            </p:cNvGrpSpPr>
            <p:nvPr/>
          </p:nvGrpSpPr>
          <p:grpSpPr bwMode="auto">
            <a:xfrm>
              <a:off x="8311702" y="2262913"/>
              <a:ext cx="329041" cy="845844"/>
              <a:chOff x="8719618" y="2742736"/>
              <a:chExt cx="388801" cy="999465"/>
            </a:xfrm>
          </p:grpSpPr>
          <p:sp>
            <p:nvSpPr>
              <p:cNvPr id="97320" name="Freeform 19"/>
              <p:cNvSpPr>
                <a:spLocks noEditPoints="1"/>
              </p:cNvSpPr>
              <p:nvPr/>
            </p:nvSpPr>
            <p:spPr bwMode="auto">
              <a:xfrm>
                <a:off x="8906330" y="2742736"/>
                <a:ext cx="202089" cy="999465"/>
              </a:xfrm>
              <a:custGeom>
                <a:avLst/>
                <a:gdLst>
                  <a:gd name="T0" fmla="*/ 2147483647 w 39"/>
                  <a:gd name="T1" fmla="*/ 2147483647 h 192"/>
                  <a:gd name="T2" fmla="*/ 2147483647 w 39"/>
                  <a:gd name="T3" fmla="*/ 2147483647 h 192"/>
                  <a:gd name="T4" fmla="*/ 2147483647 w 39"/>
                  <a:gd name="T5" fmla="*/ 2147483647 h 192"/>
                  <a:gd name="T6" fmla="*/ 2147483647 w 39"/>
                  <a:gd name="T7" fmla="*/ 2147483647 h 192"/>
                  <a:gd name="T8" fmla="*/ 2147483647 w 39"/>
                  <a:gd name="T9" fmla="*/ 2147483647 h 192"/>
                  <a:gd name="T10" fmla="*/ 2147483647 w 39"/>
                  <a:gd name="T11" fmla="*/ 2147483647 h 192"/>
                  <a:gd name="T12" fmla="*/ 2147483647 w 39"/>
                  <a:gd name="T13" fmla="*/ 2147483647 h 192"/>
                  <a:gd name="T14" fmla="*/ 2147483647 w 39"/>
                  <a:gd name="T15" fmla="*/ 2147483647 h 192"/>
                  <a:gd name="T16" fmla="*/ 2147483647 w 39"/>
                  <a:gd name="T17" fmla="*/ 2147483647 h 192"/>
                  <a:gd name="T18" fmla="*/ 2147483647 w 39"/>
                  <a:gd name="T19" fmla="*/ 2147483647 h 192"/>
                  <a:gd name="T20" fmla="*/ 2147483647 w 39"/>
                  <a:gd name="T21" fmla="*/ 2147483647 h 192"/>
                  <a:gd name="T22" fmla="*/ 2147483647 w 39"/>
                  <a:gd name="T23" fmla="*/ 2147483647 h 192"/>
                  <a:gd name="T24" fmla="*/ 2147483647 w 39"/>
                  <a:gd name="T25" fmla="*/ 2147483647 h 192"/>
                  <a:gd name="T26" fmla="*/ 2147483647 w 39"/>
                  <a:gd name="T27" fmla="*/ 2147483647 h 192"/>
                  <a:gd name="T28" fmla="*/ 2147483647 w 39"/>
                  <a:gd name="T29" fmla="*/ 2147483647 h 192"/>
                  <a:gd name="T30" fmla="*/ 2147483647 w 39"/>
                  <a:gd name="T31" fmla="*/ 2147483647 h 192"/>
                  <a:gd name="T32" fmla="*/ 2147483647 w 39"/>
                  <a:gd name="T33" fmla="*/ 2147483647 h 192"/>
                  <a:gd name="T34" fmla="*/ 2147483647 w 39"/>
                  <a:gd name="T35" fmla="*/ 2147483647 h 192"/>
                  <a:gd name="T36" fmla="*/ 2147483647 w 39"/>
                  <a:gd name="T37" fmla="*/ 2147483647 h 192"/>
                  <a:gd name="T38" fmla="*/ 2147483647 w 39"/>
                  <a:gd name="T39" fmla="*/ 2147483647 h 192"/>
                  <a:gd name="T40" fmla="*/ 0 w 39"/>
                  <a:gd name="T41" fmla="*/ 2147483647 h 192"/>
                  <a:gd name="T42" fmla="*/ 2147483647 w 39"/>
                  <a:gd name="T43" fmla="*/ 2147483647 h 192"/>
                  <a:gd name="T44" fmla="*/ 2147483647 w 39"/>
                  <a:gd name="T45" fmla="*/ 0 h 192"/>
                  <a:gd name="T46" fmla="*/ 2147483647 w 39"/>
                  <a:gd name="T47" fmla="*/ 2147483647 h 192"/>
                  <a:gd name="T48" fmla="*/ 2147483647 w 39"/>
                  <a:gd name="T49" fmla="*/ 2147483647 h 192"/>
                  <a:gd name="T50" fmla="*/ 2147483647 w 39"/>
                  <a:gd name="T51" fmla="*/ 2147483647 h 192"/>
                  <a:gd name="T52" fmla="*/ 2147483647 w 39"/>
                  <a:gd name="T53" fmla="*/ 2147483647 h 192"/>
                  <a:gd name="T54" fmla="*/ 2147483647 w 39"/>
                  <a:gd name="T55" fmla="*/ 2147483647 h 192"/>
                  <a:gd name="T56" fmla="*/ 2147483647 w 39"/>
                  <a:gd name="T57" fmla="*/ 2147483647 h 192"/>
                  <a:gd name="T58" fmla="*/ 2147483647 w 39"/>
                  <a:gd name="T59" fmla="*/ 2147483647 h 192"/>
                  <a:gd name="T60" fmla="*/ 2147483647 w 39"/>
                  <a:gd name="T61" fmla="*/ 2147483647 h 192"/>
                  <a:gd name="T62" fmla="*/ 2147483647 w 39"/>
                  <a:gd name="T63" fmla="*/ 2147483647 h 192"/>
                  <a:gd name="T64" fmla="*/ 2147483647 w 39"/>
                  <a:gd name="T65" fmla="*/ 2147483647 h 192"/>
                  <a:gd name="T66" fmla="*/ 2147483647 w 39"/>
                  <a:gd name="T67" fmla="*/ 2147483647 h 192"/>
                  <a:gd name="T68" fmla="*/ 2147483647 w 39"/>
                  <a:gd name="T69" fmla="*/ 2147483647 h 192"/>
                  <a:gd name="T70" fmla="*/ 2147483647 w 39"/>
                  <a:gd name="T71" fmla="*/ 2147483647 h 192"/>
                  <a:gd name="T72" fmla="*/ 2147483647 w 39"/>
                  <a:gd name="T73" fmla="*/ 2147483647 h 192"/>
                  <a:gd name="T74" fmla="*/ 2147483647 w 39"/>
                  <a:gd name="T75" fmla="*/ 2147483647 h 192"/>
                  <a:gd name="T76" fmla="*/ 2147483647 w 39"/>
                  <a:gd name="T77" fmla="*/ 2147483647 h 192"/>
                  <a:gd name="T78" fmla="*/ 2147483647 w 39"/>
                  <a:gd name="T79" fmla="*/ 2147483647 h 192"/>
                  <a:gd name="T80" fmla="*/ 2147483647 w 39"/>
                  <a:gd name="T81" fmla="*/ 2147483647 h 192"/>
                  <a:gd name="T82" fmla="*/ 2147483647 w 39"/>
                  <a:gd name="T83" fmla="*/ 2147483647 h 192"/>
                  <a:gd name="T84" fmla="*/ 2147483647 w 39"/>
                  <a:gd name="T85" fmla="*/ 2147483647 h 192"/>
                  <a:gd name="T86" fmla="*/ 2147483647 w 39"/>
                  <a:gd name="T87" fmla="*/ 2147483647 h 192"/>
                  <a:gd name="T88" fmla="*/ 2147483647 w 39"/>
                  <a:gd name="T89" fmla="*/ 2147483647 h 192"/>
                  <a:gd name="T90" fmla="*/ 2147483647 w 39"/>
                  <a:gd name="T91" fmla="*/ 2147483647 h 192"/>
                  <a:gd name="T92" fmla="*/ 2147483647 w 39"/>
                  <a:gd name="T93" fmla="*/ 2147483647 h 192"/>
                  <a:gd name="T94" fmla="*/ 2147483647 w 39"/>
                  <a:gd name="T95" fmla="*/ 2147483647 h 192"/>
                  <a:gd name="T96" fmla="*/ 2147483647 w 39"/>
                  <a:gd name="T97" fmla="*/ 2147483647 h 192"/>
                  <a:gd name="T98" fmla="*/ 2147483647 w 39"/>
                  <a:gd name="T99" fmla="*/ 2147483647 h 192"/>
                  <a:gd name="T100" fmla="*/ 2147483647 w 39"/>
                  <a:gd name="T101" fmla="*/ 2147483647 h 192"/>
                  <a:gd name="T102" fmla="*/ 2147483647 w 39"/>
                  <a:gd name="T103" fmla="*/ 2147483647 h 192"/>
                  <a:gd name="T104" fmla="*/ 2147483647 w 39"/>
                  <a:gd name="T105" fmla="*/ 2147483647 h 192"/>
                  <a:gd name="T106" fmla="*/ 2147483647 w 39"/>
                  <a:gd name="T107" fmla="*/ 2147483647 h 192"/>
                  <a:gd name="T108" fmla="*/ 2147483647 w 39"/>
                  <a:gd name="T109" fmla="*/ 2147483647 h 192"/>
                  <a:gd name="T110" fmla="*/ 2147483647 w 39"/>
                  <a:gd name="T111" fmla="*/ 2147483647 h 192"/>
                  <a:gd name="T112" fmla="*/ 2147483647 w 39"/>
                  <a:gd name="T113" fmla="*/ 2147483647 h 192"/>
                  <a:gd name="T114" fmla="*/ 2147483647 w 39"/>
                  <a:gd name="T115" fmla="*/ 2147483647 h 192"/>
                  <a:gd name="T116" fmla="*/ 2147483647 w 39"/>
                  <a:gd name="T117" fmla="*/ 2147483647 h 192"/>
                  <a:gd name="T118" fmla="*/ 2147483647 w 39"/>
                  <a:gd name="T119" fmla="*/ 2147483647 h 192"/>
                  <a:gd name="T120" fmla="*/ 2147483647 w 39"/>
                  <a:gd name="T121" fmla="*/ 2147483647 h 1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"/>
                  <a:gd name="T184" fmla="*/ 0 h 192"/>
                  <a:gd name="T185" fmla="*/ 39 w 39"/>
                  <a:gd name="T186" fmla="*/ 192 h 19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" h="192">
                    <a:moveTo>
                      <a:pt x="5" y="67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2"/>
                      <a:pt x="2" y="72"/>
                      <a:pt x="2" y="74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3"/>
                      <a:pt x="5" y="103"/>
                      <a:pt x="4" y="105"/>
                    </a:cubicBezTo>
                    <a:cubicBezTo>
                      <a:pt x="2" y="107"/>
                      <a:pt x="1" y="108"/>
                      <a:pt x="0" y="10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4"/>
                      <a:pt x="3" y="124"/>
                      <a:pt x="3" y="126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3" y="191"/>
                      <a:pt x="3" y="191"/>
                      <a:pt x="3" y="192"/>
                    </a:cubicBezTo>
                    <a:cubicBezTo>
                      <a:pt x="3" y="192"/>
                      <a:pt x="3" y="192"/>
                      <a:pt x="3" y="192"/>
                    </a:cubicBezTo>
                    <a:cubicBezTo>
                      <a:pt x="3" y="192"/>
                      <a:pt x="3" y="192"/>
                      <a:pt x="3" y="192"/>
                    </a:cubicBezTo>
                    <a:cubicBezTo>
                      <a:pt x="3" y="192"/>
                      <a:pt x="3" y="192"/>
                      <a:pt x="3" y="192"/>
                    </a:cubicBezTo>
                    <a:cubicBezTo>
                      <a:pt x="3" y="192"/>
                      <a:pt x="3" y="192"/>
                      <a:pt x="3" y="192"/>
                    </a:cubicBezTo>
                    <a:cubicBezTo>
                      <a:pt x="3" y="192"/>
                      <a:pt x="3" y="192"/>
                      <a:pt x="3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6" y="192"/>
                      <a:pt x="6" y="192"/>
                      <a:pt x="6" y="192"/>
                    </a:cubicBezTo>
                    <a:cubicBezTo>
                      <a:pt x="6" y="192"/>
                      <a:pt x="6" y="192"/>
                      <a:pt x="6" y="192"/>
                    </a:cubicBezTo>
                    <a:cubicBezTo>
                      <a:pt x="7" y="192"/>
                      <a:pt x="7" y="192"/>
                      <a:pt x="7" y="192"/>
                    </a:cubicBezTo>
                    <a:cubicBezTo>
                      <a:pt x="7" y="192"/>
                      <a:pt x="7" y="192"/>
                      <a:pt x="7" y="192"/>
                    </a:cubicBezTo>
                    <a:cubicBezTo>
                      <a:pt x="7" y="192"/>
                      <a:pt x="7" y="192"/>
                      <a:pt x="7" y="192"/>
                    </a:cubicBezTo>
                    <a:cubicBezTo>
                      <a:pt x="8" y="192"/>
                      <a:pt x="8" y="192"/>
                      <a:pt x="8" y="192"/>
                    </a:cubicBezTo>
                    <a:cubicBezTo>
                      <a:pt x="10" y="192"/>
                      <a:pt x="10" y="192"/>
                      <a:pt x="10" y="192"/>
                    </a:cubicBezTo>
                    <a:cubicBezTo>
                      <a:pt x="10" y="192"/>
                      <a:pt x="10" y="192"/>
                      <a:pt x="10" y="192"/>
                    </a:cubicBezTo>
                    <a:cubicBezTo>
                      <a:pt x="10" y="192"/>
                      <a:pt x="10" y="192"/>
                      <a:pt x="10" y="192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10" y="192"/>
                      <a:pt x="10" y="192"/>
                      <a:pt x="10" y="192"/>
                    </a:cubicBezTo>
                    <a:cubicBezTo>
                      <a:pt x="10" y="192"/>
                      <a:pt x="10" y="192"/>
                      <a:pt x="10" y="192"/>
                    </a:cubicBezTo>
                    <a:cubicBezTo>
                      <a:pt x="13" y="192"/>
                      <a:pt x="13" y="192"/>
                      <a:pt x="13" y="192"/>
                    </a:cubicBezTo>
                    <a:cubicBezTo>
                      <a:pt x="13" y="192"/>
                      <a:pt x="13" y="192"/>
                      <a:pt x="13" y="192"/>
                    </a:cubicBezTo>
                    <a:cubicBezTo>
                      <a:pt x="13" y="192"/>
                      <a:pt x="13" y="192"/>
                      <a:pt x="13" y="192"/>
                    </a:cubicBezTo>
                    <a:cubicBezTo>
                      <a:pt x="14" y="192"/>
                      <a:pt x="14" y="192"/>
                      <a:pt x="14" y="192"/>
                    </a:cubicBezTo>
                    <a:cubicBezTo>
                      <a:pt x="14" y="192"/>
                      <a:pt x="14" y="192"/>
                      <a:pt x="14" y="192"/>
                    </a:cubicBezTo>
                    <a:cubicBezTo>
                      <a:pt x="14" y="192"/>
                      <a:pt x="14" y="192"/>
                      <a:pt x="14" y="192"/>
                    </a:cubicBezTo>
                    <a:cubicBezTo>
                      <a:pt x="16" y="192"/>
                      <a:pt x="16" y="192"/>
                      <a:pt x="16" y="192"/>
                    </a:cubicBezTo>
                    <a:cubicBezTo>
                      <a:pt x="16" y="192"/>
                      <a:pt x="16" y="192"/>
                      <a:pt x="16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20" y="192"/>
                      <a:pt x="20" y="192"/>
                      <a:pt x="20" y="192"/>
                    </a:cubicBezTo>
                    <a:cubicBezTo>
                      <a:pt x="20" y="192"/>
                      <a:pt x="20" y="192"/>
                      <a:pt x="20" y="192"/>
                    </a:cubicBezTo>
                    <a:cubicBezTo>
                      <a:pt x="20" y="192"/>
                      <a:pt x="20" y="192"/>
                      <a:pt x="20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1"/>
                      <a:pt x="21" y="191"/>
                      <a:pt x="21" y="190"/>
                    </a:cubicBezTo>
                    <a:cubicBezTo>
                      <a:pt x="21" y="188"/>
                      <a:pt x="20" y="186"/>
                      <a:pt x="19" y="185"/>
                    </a:cubicBezTo>
                    <a:cubicBezTo>
                      <a:pt x="19" y="127"/>
                      <a:pt x="19" y="127"/>
                      <a:pt x="19" y="127"/>
                    </a:cubicBezTo>
                    <a:cubicBezTo>
                      <a:pt x="22" y="127"/>
                      <a:pt x="22" y="127"/>
                      <a:pt x="22" y="127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4" y="95"/>
                      <a:pt x="25" y="97"/>
                      <a:pt x="24" y="101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4"/>
                      <a:pt x="27" y="127"/>
                      <a:pt x="30" y="127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4" y="127"/>
                      <a:pt x="37" y="125"/>
                      <a:pt x="38" y="121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39" y="95"/>
                      <a:pt x="39" y="94"/>
                      <a:pt x="37" y="88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1" y="70"/>
                      <a:pt x="31" y="67"/>
                      <a:pt x="27" y="64"/>
                    </a:cubicBezTo>
                    <a:cubicBezTo>
                      <a:pt x="22" y="60"/>
                      <a:pt x="15" y="59"/>
                      <a:pt x="9" y="58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6" y="57"/>
                      <a:pt x="3" y="58"/>
                      <a:pt x="0" y="57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" y="62"/>
                      <a:pt x="2" y="63"/>
                      <a:pt x="4" y="64"/>
                    </a:cubicBezTo>
                    <a:cubicBezTo>
                      <a:pt x="6" y="65"/>
                      <a:pt x="6" y="64"/>
                      <a:pt x="5" y="67"/>
                    </a:cubicBezTo>
                    <a:close/>
                    <a:moveTo>
                      <a:pt x="0" y="75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1" y="72"/>
                      <a:pt x="1" y="73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lose/>
                    <a:moveTo>
                      <a:pt x="21" y="37"/>
                    </a:moveTo>
                    <a:cubicBezTo>
                      <a:pt x="22" y="35"/>
                      <a:pt x="23" y="32"/>
                      <a:pt x="23" y="30"/>
                    </a:cubicBezTo>
                    <a:cubicBezTo>
                      <a:pt x="25" y="21"/>
                      <a:pt x="26" y="14"/>
                      <a:pt x="23" y="9"/>
                    </a:cubicBezTo>
                    <a:cubicBezTo>
                      <a:pt x="19" y="2"/>
                      <a:pt x="10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" y="21"/>
                      <a:pt x="5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3" y="16"/>
                      <a:pt x="23" y="28"/>
                      <a:pt x="21" y="37"/>
                    </a:cubicBezTo>
                    <a:close/>
                    <a:moveTo>
                      <a:pt x="20" y="29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6" y="51"/>
                      <a:pt x="8" y="56"/>
                      <a:pt x="0" y="5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718963" y="2742440"/>
                <a:ext cx="190577" cy="999614"/>
              </a:xfrm>
              <a:custGeom>
                <a:avLst/>
                <a:gdLst>
                  <a:gd name="T0" fmla="*/ 33 w 37"/>
                  <a:gd name="T1" fmla="*/ 101 h 192"/>
                  <a:gd name="T2" fmla="*/ 33 w 37"/>
                  <a:gd name="T3" fmla="*/ 66 h 192"/>
                  <a:gd name="T4" fmla="*/ 37 w 37"/>
                  <a:gd name="T5" fmla="*/ 58 h 192"/>
                  <a:gd name="T6" fmla="*/ 13 w 37"/>
                  <a:gd name="T7" fmla="*/ 63 h 192"/>
                  <a:gd name="T8" fmla="*/ 6 w 37"/>
                  <a:gd name="T9" fmla="*/ 75 h 192"/>
                  <a:gd name="T10" fmla="*/ 0 w 37"/>
                  <a:gd name="T11" fmla="*/ 102 h 192"/>
                  <a:gd name="T12" fmla="*/ 1 w 37"/>
                  <a:gd name="T13" fmla="*/ 118 h 192"/>
                  <a:gd name="T14" fmla="*/ 8 w 37"/>
                  <a:gd name="T15" fmla="*/ 127 h 192"/>
                  <a:gd name="T16" fmla="*/ 14 w 37"/>
                  <a:gd name="T17" fmla="*/ 117 h 192"/>
                  <a:gd name="T18" fmla="*/ 16 w 37"/>
                  <a:gd name="T19" fmla="*/ 87 h 192"/>
                  <a:gd name="T20" fmla="*/ 19 w 37"/>
                  <a:gd name="T21" fmla="*/ 185 h 192"/>
                  <a:gd name="T22" fmla="*/ 17 w 37"/>
                  <a:gd name="T23" fmla="*/ 189 h 192"/>
                  <a:gd name="T24" fmla="*/ 17 w 37"/>
                  <a:gd name="T25" fmla="*/ 192 h 192"/>
                  <a:gd name="T26" fmla="*/ 17 w 37"/>
                  <a:gd name="T27" fmla="*/ 192 h 192"/>
                  <a:gd name="T28" fmla="*/ 18 w 37"/>
                  <a:gd name="T29" fmla="*/ 192 h 192"/>
                  <a:gd name="T30" fmla="*/ 21 w 37"/>
                  <a:gd name="T31" fmla="*/ 192 h 192"/>
                  <a:gd name="T32" fmla="*/ 22 w 37"/>
                  <a:gd name="T33" fmla="*/ 192 h 192"/>
                  <a:gd name="T34" fmla="*/ 24 w 37"/>
                  <a:gd name="T35" fmla="*/ 192 h 192"/>
                  <a:gd name="T36" fmla="*/ 25 w 37"/>
                  <a:gd name="T37" fmla="*/ 192 h 192"/>
                  <a:gd name="T38" fmla="*/ 28 w 37"/>
                  <a:gd name="T39" fmla="*/ 192 h 192"/>
                  <a:gd name="T40" fmla="*/ 29 w 37"/>
                  <a:gd name="T41" fmla="*/ 192 h 192"/>
                  <a:gd name="T42" fmla="*/ 31 w 37"/>
                  <a:gd name="T43" fmla="*/ 192 h 192"/>
                  <a:gd name="T44" fmla="*/ 31 w 37"/>
                  <a:gd name="T45" fmla="*/ 192 h 192"/>
                  <a:gd name="T46" fmla="*/ 34 w 37"/>
                  <a:gd name="T47" fmla="*/ 192 h 192"/>
                  <a:gd name="T48" fmla="*/ 35 w 37"/>
                  <a:gd name="T49" fmla="*/ 192 h 192"/>
                  <a:gd name="T50" fmla="*/ 35 w 37"/>
                  <a:gd name="T51" fmla="*/ 189 h 192"/>
                  <a:gd name="T52" fmla="*/ 35 w 37"/>
                  <a:gd name="T53" fmla="*/ 126 h 192"/>
                  <a:gd name="T54" fmla="*/ 37 w 37"/>
                  <a:gd name="T55" fmla="*/ 0 h 192"/>
                  <a:gd name="T56" fmla="*/ 18 w 37"/>
                  <a:gd name="T57" fmla="*/ 37 h 192"/>
                  <a:gd name="T58" fmla="*/ 37 w 37"/>
                  <a:gd name="T59" fmla="*/ 0 h 192"/>
                  <a:gd name="T60" fmla="*/ 37 w 37"/>
                  <a:gd name="T61" fmla="*/ 24 h 192"/>
                  <a:gd name="T62" fmla="*/ 35 w 37"/>
                  <a:gd name="T63" fmla="*/ 25 h 192"/>
                  <a:gd name="T64" fmla="*/ 33 w 37"/>
                  <a:gd name="T65" fmla="*/ 26 h 192"/>
                  <a:gd name="T66" fmla="*/ 31 w 37"/>
                  <a:gd name="T67" fmla="*/ 26 h 192"/>
                  <a:gd name="T68" fmla="*/ 29 w 37"/>
                  <a:gd name="T69" fmla="*/ 27 h 192"/>
                  <a:gd name="T70" fmla="*/ 27 w 37"/>
                  <a:gd name="T71" fmla="*/ 27 h 192"/>
                  <a:gd name="T72" fmla="*/ 25 w 37"/>
                  <a:gd name="T73" fmla="*/ 28 h 192"/>
                  <a:gd name="T74" fmla="*/ 22 w 37"/>
                  <a:gd name="T75" fmla="*/ 28 h 192"/>
                  <a:gd name="T76" fmla="*/ 20 w 37"/>
                  <a:gd name="T77" fmla="*/ 28 h 192"/>
                  <a:gd name="T78" fmla="*/ 19 w 37"/>
                  <a:gd name="T79" fmla="*/ 28 h 192"/>
                  <a:gd name="T80" fmla="*/ 19 w 37"/>
                  <a:gd name="T81" fmla="*/ 29 h 192"/>
                  <a:gd name="T82" fmla="*/ 19 w 37"/>
                  <a:gd name="T83" fmla="*/ 29 h 192"/>
                  <a:gd name="T84" fmla="*/ 19 w 37"/>
                  <a:gd name="T85" fmla="*/ 30 h 192"/>
                  <a:gd name="T86" fmla="*/ 19 w 37"/>
                  <a:gd name="T87" fmla="*/ 31 h 192"/>
                  <a:gd name="T88" fmla="*/ 19 w 37"/>
                  <a:gd name="T89" fmla="*/ 31 h 192"/>
                  <a:gd name="T90" fmla="*/ 19 w 37"/>
                  <a:gd name="T91" fmla="*/ 32 h 192"/>
                  <a:gd name="T92" fmla="*/ 19 w 37"/>
                  <a:gd name="T93" fmla="*/ 33 h 192"/>
                  <a:gd name="T94" fmla="*/ 19 w 37"/>
                  <a:gd name="T95" fmla="*/ 34 h 192"/>
                  <a:gd name="T96" fmla="*/ 19 w 37"/>
                  <a:gd name="T97" fmla="*/ 34 h 192"/>
                  <a:gd name="T98" fmla="*/ 19 w 37"/>
                  <a:gd name="T99" fmla="*/ 35 h 192"/>
                  <a:gd name="T100" fmla="*/ 19 w 37"/>
                  <a:gd name="T101" fmla="*/ 36 h 192"/>
                  <a:gd name="T102" fmla="*/ 19 w 37"/>
                  <a:gd name="T103" fmla="*/ 37 h 192"/>
                  <a:gd name="T104" fmla="*/ 19 w 37"/>
                  <a:gd name="T105" fmla="*/ 37 h 192"/>
                  <a:gd name="T106" fmla="*/ 19 w 37"/>
                  <a:gd name="T107" fmla="*/ 38 h 192"/>
                  <a:gd name="T108" fmla="*/ 37 w 37"/>
                  <a:gd name="T109" fmla="*/ 2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" h="192">
                    <a:moveTo>
                      <a:pt x="37" y="107"/>
                    </a:moveTo>
                    <a:cubicBezTo>
                      <a:pt x="37" y="108"/>
                      <a:pt x="36" y="107"/>
                      <a:pt x="34" y="105"/>
                    </a:cubicBezTo>
                    <a:cubicBezTo>
                      <a:pt x="33" y="103"/>
                      <a:pt x="33" y="103"/>
                      <a:pt x="33" y="101"/>
                    </a:cubicBezTo>
                    <a:cubicBezTo>
                      <a:pt x="36" y="74"/>
                      <a:pt x="36" y="74"/>
                      <a:pt x="36" y="74"/>
                    </a:cubicBezTo>
                    <a:cubicBezTo>
                      <a:pt x="37" y="72"/>
                      <a:pt x="37" y="72"/>
                      <a:pt x="36" y="70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2" y="64"/>
                      <a:pt x="32" y="64"/>
                      <a:pt x="35" y="63"/>
                    </a:cubicBezTo>
                    <a:cubicBezTo>
                      <a:pt x="36" y="63"/>
                      <a:pt x="36" y="62"/>
                      <a:pt x="37" y="62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5" y="58"/>
                      <a:pt x="32" y="57"/>
                      <a:pt x="29" y="56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4" y="59"/>
                      <a:pt x="18" y="60"/>
                      <a:pt x="13" y="63"/>
                    </a:cubicBezTo>
                    <a:cubicBezTo>
                      <a:pt x="9" y="66"/>
                      <a:pt x="8" y="68"/>
                      <a:pt x="7" y="73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0" y="93"/>
                      <a:pt x="0" y="95"/>
                      <a:pt x="0" y="101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1" y="125"/>
                      <a:pt x="4" y="127"/>
                      <a:pt x="8" y="127"/>
                    </a:cubicBezTo>
                    <a:cubicBezTo>
                      <a:pt x="8" y="127"/>
                      <a:pt x="8" y="127"/>
                      <a:pt x="8" y="127"/>
                    </a:cubicBezTo>
                    <a:cubicBezTo>
                      <a:pt x="12" y="127"/>
                      <a:pt x="15" y="124"/>
                      <a:pt x="15" y="121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96"/>
                      <a:pt x="14" y="94"/>
                      <a:pt x="16" y="90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7" y="127"/>
                      <a:pt x="17" y="127"/>
                      <a:pt x="17" y="127"/>
                    </a:cubicBezTo>
                    <a:cubicBezTo>
                      <a:pt x="19" y="127"/>
                      <a:pt x="19" y="127"/>
                      <a:pt x="19" y="127"/>
                    </a:cubicBezTo>
                    <a:cubicBezTo>
                      <a:pt x="19" y="185"/>
                      <a:pt x="19" y="185"/>
                      <a:pt x="19" y="185"/>
                    </a:cubicBezTo>
                    <a:cubicBezTo>
                      <a:pt x="18" y="186"/>
                      <a:pt x="18" y="188"/>
                      <a:pt x="17" y="189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7" y="189"/>
                      <a:pt x="17" y="190"/>
                      <a:pt x="17" y="190"/>
                    </a:cubicBezTo>
                    <a:cubicBezTo>
                      <a:pt x="17" y="191"/>
                      <a:pt x="17" y="191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2" y="192"/>
                      <a:pt x="22" y="192"/>
                      <a:pt x="22" y="192"/>
                    </a:cubicBezTo>
                    <a:cubicBezTo>
                      <a:pt x="22" y="192"/>
                      <a:pt x="22" y="192"/>
                      <a:pt x="22" y="192"/>
                    </a:cubicBezTo>
                    <a:cubicBezTo>
                      <a:pt x="24" y="192"/>
                      <a:pt x="24" y="192"/>
                      <a:pt x="24" y="192"/>
                    </a:cubicBezTo>
                    <a:cubicBezTo>
                      <a:pt x="24" y="192"/>
                      <a:pt x="24" y="192"/>
                      <a:pt x="24" y="192"/>
                    </a:cubicBezTo>
                    <a:cubicBezTo>
                      <a:pt x="25" y="192"/>
                      <a:pt x="25" y="192"/>
                      <a:pt x="25" y="192"/>
                    </a:cubicBezTo>
                    <a:cubicBezTo>
                      <a:pt x="25" y="192"/>
                      <a:pt x="25" y="192"/>
                      <a:pt x="25" y="192"/>
                    </a:cubicBezTo>
                    <a:cubicBezTo>
                      <a:pt x="25" y="192"/>
                      <a:pt x="25" y="192"/>
                      <a:pt x="25" y="192"/>
                    </a:cubicBezTo>
                    <a:cubicBezTo>
                      <a:pt x="25" y="192"/>
                      <a:pt x="25" y="192"/>
                      <a:pt x="25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29" y="192"/>
                      <a:pt x="29" y="192"/>
                      <a:pt x="29" y="192"/>
                    </a:cubicBezTo>
                    <a:cubicBezTo>
                      <a:pt x="29" y="192"/>
                      <a:pt x="29" y="192"/>
                      <a:pt x="29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4" y="192"/>
                      <a:pt x="34" y="192"/>
                      <a:pt x="34" y="192"/>
                    </a:cubicBezTo>
                    <a:cubicBezTo>
                      <a:pt x="34" y="192"/>
                      <a:pt x="34" y="192"/>
                      <a:pt x="34" y="192"/>
                    </a:cubicBezTo>
                    <a:cubicBezTo>
                      <a:pt x="34" y="192"/>
                      <a:pt x="34" y="192"/>
                      <a:pt x="34" y="192"/>
                    </a:cubicBezTo>
                    <a:cubicBezTo>
                      <a:pt x="35" y="192"/>
                      <a:pt x="35" y="192"/>
                      <a:pt x="35" y="192"/>
                    </a:cubicBezTo>
                    <a:cubicBezTo>
                      <a:pt x="35" y="192"/>
                      <a:pt x="35" y="192"/>
                      <a:pt x="35" y="192"/>
                    </a:cubicBezTo>
                    <a:cubicBezTo>
                      <a:pt x="35" y="192"/>
                      <a:pt x="35" y="192"/>
                      <a:pt x="35" y="192"/>
                    </a:cubicBezTo>
                    <a:cubicBezTo>
                      <a:pt x="35" y="191"/>
                      <a:pt x="35" y="191"/>
                      <a:pt x="35" y="190"/>
                    </a:cubicBezTo>
                    <a:cubicBezTo>
                      <a:pt x="35" y="190"/>
                      <a:pt x="35" y="190"/>
                      <a:pt x="35" y="189"/>
                    </a:cubicBezTo>
                    <a:cubicBezTo>
                      <a:pt x="35" y="189"/>
                      <a:pt x="35" y="189"/>
                      <a:pt x="35" y="189"/>
                    </a:cubicBezTo>
                    <a:cubicBezTo>
                      <a:pt x="35" y="150"/>
                      <a:pt x="35" y="150"/>
                      <a:pt x="35" y="150"/>
                    </a:cubicBezTo>
                    <a:cubicBezTo>
                      <a:pt x="35" y="150"/>
                      <a:pt x="35" y="150"/>
                      <a:pt x="35" y="150"/>
                    </a:cubicBezTo>
                    <a:cubicBezTo>
                      <a:pt x="35" y="126"/>
                      <a:pt x="35" y="126"/>
                      <a:pt x="35" y="126"/>
                    </a:cubicBezTo>
                    <a:cubicBezTo>
                      <a:pt x="35" y="124"/>
                      <a:pt x="36" y="124"/>
                      <a:pt x="37" y="124"/>
                    </a:cubicBezTo>
                    <a:cubicBezTo>
                      <a:pt x="37" y="107"/>
                      <a:pt x="37" y="107"/>
                      <a:pt x="37" y="107"/>
                    </a:cubicBezTo>
                    <a:close/>
                    <a:moveTo>
                      <a:pt x="37" y="0"/>
                    </a:moveTo>
                    <a:cubicBezTo>
                      <a:pt x="37" y="21"/>
                      <a:pt x="37" y="21"/>
                      <a:pt x="37" y="21"/>
                    </a:cubicBezTo>
                    <a:cubicBezTo>
                      <a:pt x="31" y="23"/>
                      <a:pt x="24" y="26"/>
                      <a:pt x="17" y="25"/>
                    </a:cubicBezTo>
                    <a:cubicBezTo>
                      <a:pt x="17" y="29"/>
                      <a:pt x="17" y="33"/>
                      <a:pt x="18" y="37"/>
                    </a:cubicBezTo>
                    <a:cubicBezTo>
                      <a:pt x="17" y="35"/>
                      <a:pt x="16" y="32"/>
                      <a:pt x="15" y="30"/>
                    </a:cubicBezTo>
                    <a:cubicBezTo>
                      <a:pt x="13" y="21"/>
                      <a:pt x="13" y="14"/>
                      <a:pt x="16" y="9"/>
                    </a:cubicBezTo>
                    <a:cubicBezTo>
                      <a:pt x="20" y="2"/>
                      <a:pt x="29" y="1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lose/>
                    <a:moveTo>
                      <a:pt x="37" y="24"/>
                    </a:moveTo>
                    <a:cubicBezTo>
                      <a:pt x="37" y="24"/>
                      <a:pt x="37" y="24"/>
                      <a:pt x="37" y="24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50"/>
                      <a:pt x="30" y="55"/>
                      <a:pt x="37" y="55"/>
                    </a:cubicBezTo>
                    <a:lnTo>
                      <a:pt x="37" y="2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97317" name="Group 16"/>
            <p:cNvGrpSpPr>
              <a:grpSpLocks/>
            </p:cNvGrpSpPr>
            <p:nvPr/>
          </p:nvGrpSpPr>
          <p:grpSpPr bwMode="auto">
            <a:xfrm>
              <a:off x="8038428" y="2249899"/>
              <a:ext cx="193336" cy="617188"/>
              <a:chOff x="8396713" y="2727359"/>
              <a:chExt cx="228449" cy="729280"/>
            </a:xfrm>
          </p:grpSpPr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8507041" y="2727204"/>
                <a:ext cx="117396" cy="729899"/>
              </a:xfrm>
              <a:custGeom>
                <a:avLst/>
                <a:gdLst>
                  <a:gd name="T0" fmla="*/ 14 w 23"/>
                  <a:gd name="T1" fmla="*/ 28 h 140"/>
                  <a:gd name="T2" fmla="*/ 1 w 23"/>
                  <a:gd name="T3" fmla="*/ 18 h 140"/>
                  <a:gd name="T4" fmla="*/ 0 w 23"/>
                  <a:gd name="T5" fmla="*/ 18 h 140"/>
                  <a:gd name="T6" fmla="*/ 1 w 23"/>
                  <a:gd name="T7" fmla="*/ 0 h 140"/>
                  <a:gd name="T8" fmla="*/ 1 w 23"/>
                  <a:gd name="T9" fmla="*/ 0 h 140"/>
                  <a:gd name="T10" fmla="*/ 7 w 23"/>
                  <a:gd name="T11" fmla="*/ 1 h 140"/>
                  <a:gd name="T12" fmla="*/ 20 w 23"/>
                  <a:gd name="T13" fmla="*/ 16 h 140"/>
                  <a:gd name="T14" fmla="*/ 10 w 23"/>
                  <a:gd name="T15" fmla="*/ 37 h 140"/>
                  <a:gd name="T16" fmla="*/ 16 w 23"/>
                  <a:gd name="T17" fmla="*/ 21 h 140"/>
                  <a:gd name="T18" fmla="*/ 2 w 23"/>
                  <a:gd name="T19" fmla="*/ 15 h 140"/>
                  <a:gd name="T20" fmla="*/ 2 w 23"/>
                  <a:gd name="T21" fmla="*/ 14 h 140"/>
                  <a:gd name="T22" fmla="*/ 0 w 23"/>
                  <a:gd name="T23" fmla="*/ 0 h 140"/>
                  <a:gd name="T24" fmla="*/ 10 w 23"/>
                  <a:gd name="T25" fmla="*/ 136 h 140"/>
                  <a:gd name="T26" fmla="*/ 11 w 23"/>
                  <a:gd name="T27" fmla="*/ 140 h 140"/>
                  <a:gd name="T28" fmla="*/ 2 w 23"/>
                  <a:gd name="T29" fmla="*/ 138 h 140"/>
                  <a:gd name="T30" fmla="*/ 2 w 23"/>
                  <a:gd name="T31" fmla="*/ 89 h 140"/>
                  <a:gd name="T32" fmla="*/ 2 w 23"/>
                  <a:gd name="T33" fmla="*/ 89 h 140"/>
                  <a:gd name="T34" fmla="*/ 2 w 23"/>
                  <a:gd name="T35" fmla="*/ 89 h 140"/>
                  <a:gd name="T36" fmla="*/ 2 w 23"/>
                  <a:gd name="T37" fmla="*/ 89 h 140"/>
                  <a:gd name="T38" fmla="*/ 2 w 23"/>
                  <a:gd name="T39" fmla="*/ 89 h 140"/>
                  <a:gd name="T40" fmla="*/ 2 w 23"/>
                  <a:gd name="T41" fmla="*/ 88 h 140"/>
                  <a:gd name="T42" fmla="*/ 2 w 23"/>
                  <a:gd name="T43" fmla="*/ 88 h 140"/>
                  <a:gd name="T44" fmla="*/ 2 w 23"/>
                  <a:gd name="T45" fmla="*/ 88 h 140"/>
                  <a:gd name="T46" fmla="*/ 2 w 23"/>
                  <a:gd name="T47" fmla="*/ 88 h 140"/>
                  <a:gd name="T48" fmla="*/ 2 w 23"/>
                  <a:gd name="T49" fmla="*/ 88 h 140"/>
                  <a:gd name="T50" fmla="*/ 2 w 23"/>
                  <a:gd name="T51" fmla="*/ 88 h 140"/>
                  <a:gd name="T52" fmla="*/ 2 w 23"/>
                  <a:gd name="T53" fmla="*/ 88 h 140"/>
                  <a:gd name="T54" fmla="*/ 2 w 23"/>
                  <a:gd name="T55" fmla="*/ 88 h 140"/>
                  <a:gd name="T56" fmla="*/ 2 w 23"/>
                  <a:gd name="T57" fmla="*/ 88 h 140"/>
                  <a:gd name="T58" fmla="*/ 2 w 23"/>
                  <a:gd name="T59" fmla="*/ 88 h 140"/>
                  <a:gd name="T60" fmla="*/ 2 w 23"/>
                  <a:gd name="T61" fmla="*/ 88 h 140"/>
                  <a:gd name="T62" fmla="*/ 2 w 23"/>
                  <a:gd name="T63" fmla="*/ 88 h 140"/>
                  <a:gd name="T64" fmla="*/ 2 w 23"/>
                  <a:gd name="T65" fmla="*/ 88 h 140"/>
                  <a:gd name="T66" fmla="*/ 2 w 23"/>
                  <a:gd name="T67" fmla="*/ 88 h 140"/>
                  <a:gd name="T68" fmla="*/ 2 w 23"/>
                  <a:gd name="T69" fmla="*/ 88 h 140"/>
                  <a:gd name="T70" fmla="*/ 2 w 23"/>
                  <a:gd name="T71" fmla="*/ 88 h 140"/>
                  <a:gd name="T72" fmla="*/ 2 w 23"/>
                  <a:gd name="T73" fmla="*/ 88 h 140"/>
                  <a:gd name="T74" fmla="*/ 2 w 23"/>
                  <a:gd name="T75" fmla="*/ 88 h 140"/>
                  <a:gd name="T76" fmla="*/ 1 w 23"/>
                  <a:gd name="T77" fmla="*/ 88 h 140"/>
                  <a:gd name="T78" fmla="*/ 1 w 23"/>
                  <a:gd name="T79" fmla="*/ 88 h 140"/>
                  <a:gd name="T80" fmla="*/ 1 w 23"/>
                  <a:gd name="T81" fmla="*/ 88 h 140"/>
                  <a:gd name="T82" fmla="*/ 1 w 23"/>
                  <a:gd name="T83" fmla="*/ 89 h 140"/>
                  <a:gd name="T84" fmla="*/ 1 w 23"/>
                  <a:gd name="T85" fmla="*/ 139 h 140"/>
                  <a:gd name="T86" fmla="*/ 0 w 23"/>
                  <a:gd name="T87" fmla="*/ 67 h 140"/>
                  <a:gd name="T88" fmla="*/ 1 w 23"/>
                  <a:gd name="T89" fmla="*/ 49 h 140"/>
                  <a:gd name="T90" fmla="*/ 3 w 23"/>
                  <a:gd name="T91" fmla="*/ 43 h 140"/>
                  <a:gd name="T92" fmla="*/ 5 w 23"/>
                  <a:gd name="T93" fmla="*/ 39 h 140"/>
                  <a:gd name="T94" fmla="*/ 19 w 23"/>
                  <a:gd name="T95" fmla="*/ 50 h 140"/>
                  <a:gd name="T96" fmla="*/ 22 w 23"/>
                  <a:gd name="T97" fmla="*/ 62 h 140"/>
                  <a:gd name="T98" fmla="*/ 23 w 23"/>
                  <a:gd name="T99" fmla="*/ 67 h 140"/>
                  <a:gd name="T100" fmla="*/ 23 w 23"/>
                  <a:gd name="T101" fmla="*/ 78 h 140"/>
                  <a:gd name="T102" fmla="*/ 16 w 23"/>
                  <a:gd name="T103" fmla="*/ 79 h 140"/>
                  <a:gd name="T104" fmla="*/ 15 w 23"/>
                  <a:gd name="T105" fmla="*/ 63 h 140"/>
                  <a:gd name="T106" fmla="*/ 12 w 23"/>
                  <a:gd name="T107" fmla="*/ 74 h 140"/>
                  <a:gd name="T108" fmla="*/ 0 w 23"/>
                  <a:gd name="T109" fmla="*/ 4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0">
                    <a:moveTo>
                      <a:pt x="0" y="39"/>
                    </a:moveTo>
                    <a:cubicBezTo>
                      <a:pt x="5" y="39"/>
                      <a:pt x="9" y="37"/>
                      <a:pt x="12" y="33"/>
                    </a:cubicBezTo>
                    <a:cubicBezTo>
                      <a:pt x="13" y="31"/>
                      <a:pt x="14" y="30"/>
                      <a:pt x="14" y="28"/>
                    </a:cubicBezTo>
                    <a:cubicBezTo>
                      <a:pt x="15" y="26"/>
                      <a:pt x="15" y="24"/>
                      <a:pt x="15" y="22"/>
                    </a:cubicBezTo>
                    <a:cubicBezTo>
                      <a:pt x="13" y="22"/>
                      <a:pt x="10" y="22"/>
                      <a:pt x="8" y="22"/>
                    </a:cubicBezTo>
                    <a:cubicBezTo>
                      <a:pt x="5" y="21"/>
                      <a:pt x="3" y="20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1" y="18"/>
                      <a:pt x="0" y="18"/>
                      <a:pt x="0" y="18"/>
                    </a:cubicBezTo>
                    <a:cubicBezTo>
                      <a:pt x="0" y="39"/>
                      <a:pt x="0" y="39"/>
                      <a:pt x="0" y="39"/>
                    </a:cubicBezTo>
                    <a:close/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5" y="0"/>
                      <a:pt x="7" y="1"/>
                    </a:cubicBezTo>
                    <a:cubicBezTo>
                      <a:pt x="11" y="2"/>
                      <a:pt x="14" y="3"/>
                      <a:pt x="16" y="6"/>
                    </a:cubicBezTo>
                    <a:cubicBezTo>
                      <a:pt x="18" y="8"/>
                      <a:pt x="20" y="12"/>
                      <a:pt x="20" y="15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6" y="33"/>
                      <a:pt x="16" y="27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3" y="21"/>
                      <a:pt x="11" y="21"/>
                      <a:pt x="8" y="20"/>
                    </a:cubicBezTo>
                    <a:cubicBezTo>
                      <a:pt x="6" y="19"/>
                      <a:pt x="4" y="18"/>
                      <a:pt x="3" y="17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4"/>
                    </a:cubicBezTo>
                    <a:cubicBezTo>
                      <a:pt x="1" y="14"/>
                      <a:pt x="0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12" y="74"/>
                    </a:moveTo>
                    <a:cubicBezTo>
                      <a:pt x="17" y="88"/>
                      <a:pt x="12" y="97"/>
                      <a:pt x="10" y="111"/>
                    </a:cubicBezTo>
                    <a:cubicBezTo>
                      <a:pt x="10" y="116"/>
                      <a:pt x="11" y="128"/>
                      <a:pt x="10" y="136"/>
                    </a:cubicBezTo>
                    <a:cubicBezTo>
                      <a:pt x="10" y="136"/>
                      <a:pt x="11" y="137"/>
                      <a:pt x="11" y="138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1" y="140"/>
                      <a:pt x="11" y="140"/>
                      <a:pt x="11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39"/>
                    </a:cubicBezTo>
                    <a:cubicBezTo>
                      <a:pt x="2" y="138"/>
                      <a:pt x="2" y="138"/>
                      <a:pt x="2" y="138"/>
                    </a:cubicBezTo>
                    <a:cubicBezTo>
                      <a:pt x="2" y="138"/>
                      <a:pt x="2" y="137"/>
                      <a:pt x="2" y="137"/>
                    </a:cubicBezTo>
                    <a:cubicBezTo>
                      <a:pt x="2" y="120"/>
                      <a:pt x="2" y="106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136"/>
                      <a:pt x="1" y="136"/>
                      <a:pt x="1" y="136"/>
                    </a:cubicBezTo>
                    <a:cubicBezTo>
                      <a:pt x="1" y="136"/>
                      <a:pt x="1" y="137"/>
                      <a:pt x="1" y="138"/>
                    </a:cubicBezTo>
                    <a:cubicBezTo>
                      <a:pt x="1" y="139"/>
                      <a:pt x="1" y="139"/>
                      <a:pt x="1" y="139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" y="68"/>
                      <a:pt x="1" y="68"/>
                      <a:pt x="2" y="66"/>
                    </a:cubicBezTo>
                    <a:cubicBezTo>
                      <a:pt x="3" y="65"/>
                      <a:pt x="3" y="65"/>
                      <a:pt x="3" y="64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8"/>
                      <a:pt x="1" y="48"/>
                      <a:pt x="2" y="47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4"/>
                      <a:pt x="4" y="44"/>
                      <a:pt x="3" y="43"/>
                    </a:cubicBezTo>
                    <a:cubicBezTo>
                      <a:pt x="2" y="42"/>
                      <a:pt x="1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0"/>
                      <a:pt x="4" y="40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15" y="44"/>
                      <a:pt x="16" y="43"/>
                      <a:pt x="19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2" y="62"/>
                      <a:pt x="22" y="62"/>
                      <a:pt x="22" y="63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80"/>
                      <a:pt x="22" y="82"/>
                      <a:pt x="20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6" y="81"/>
                      <a:pt x="16" y="79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7"/>
                      <a:pt x="9" y="62"/>
                      <a:pt x="10" y="64"/>
                    </a:cubicBezTo>
                    <a:cubicBezTo>
                      <a:pt x="10" y="67"/>
                      <a:pt x="11" y="70"/>
                      <a:pt x="12" y="74"/>
                    </a:cubicBezTo>
                    <a:close/>
                    <a:moveTo>
                      <a:pt x="0" y="5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0" y="48"/>
                      <a:pt x="1" y="48"/>
                      <a:pt x="0" y="47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8397268" y="2727204"/>
                <a:ext cx="112822" cy="729899"/>
              </a:xfrm>
              <a:custGeom>
                <a:avLst/>
                <a:gdLst>
                  <a:gd name="T0" fmla="*/ 22 w 22"/>
                  <a:gd name="T1" fmla="*/ 39 h 140"/>
                  <a:gd name="T2" fmla="*/ 22 w 22"/>
                  <a:gd name="T3" fmla="*/ 17 h 140"/>
                  <a:gd name="T4" fmla="*/ 17 w 22"/>
                  <a:gd name="T5" fmla="*/ 21 h 140"/>
                  <a:gd name="T6" fmla="*/ 9 w 22"/>
                  <a:gd name="T7" fmla="*/ 28 h 140"/>
                  <a:gd name="T8" fmla="*/ 22 w 22"/>
                  <a:gd name="T9" fmla="*/ 0 h 140"/>
                  <a:gd name="T10" fmla="*/ 22 w 22"/>
                  <a:gd name="T11" fmla="*/ 14 h 140"/>
                  <a:gd name="T12" fmla="*/ 21 w 22"/>
                  <a:gd name="T13" fmla="*/ 15 h 140"/>
                  <a:gd name="T14" fmla="*/ 21 w 22"/>
                  <a:gd name="T15" fmla="*/ 17 h 140"/>
                  <a:gd name="T16" fmla="*/ 17 w 22"/>
                  <a:gd name="T17" fmla="*/ 19 h 140"/>
                  <a:gd name="T18" fmla="*/ 8 w 22"/>
                  <a:gd name="T19" fmla="*/ 19 h 140"/>
                  <a:gd name="T20" fmla="*/ 13 w 22"/>
                  <a:gd name="T21" fmla="*/ 37 h 140"/>
                  <a:gd name="T22" fmla="*/ 3 w 22"/>
                  <a:gd name="T23" fmla="*/ 16 h 140"/>
                  <a:gd name="T24" fmla="*/ 7 w 22"/>
                  <a:gd name="T25" fmla="*/ 6 h 140"/>
                  <a:gd name="T26" fmla="*/ 22 w 22"/>
                  <a:gd name="T27" fmla="*/ 0 h 140"/>
                  <a:gd name="T28" fmla="*/ 22 w 22"/>
                  <a:gd name="T29" fmla="*/ 0 h 140"/>
                  <a:gd name="T30" fmla="*/ 22 w 22"/>
                  <a:gd name="T31" fmla="*/ 0 h 140"/>
                  <a:gd name="T32" fmla="*/ 22 w 22"/>
                  <a:gd name="T33" fmla="*/ 40 h 140"/>
                  <a:gd name="T34" fmla="*/ 20 w 22"/>
                  <a:gd name="T35" fmla="*/ 43 h 140"/>
                  <a:gd name="T36" fmla="*/ 21 w 22"/>
                  <a:gd name="T37" fmla="*/ 47 h 140"/>
                  <a:gd name="T38" fmla="*/ 20 w 22"/>
                  <a:gd name="T39" fmla="*/ 64 h 140"/>
                  <a:gd name="T40" fmla="*/ 22 w 22"/>
                  <a:gd name="T41" fmla="*/ 67 h 140"/>
                  <a:gd name="T42" fmla="*/ 22 w 22"/>
                  <a:gd name="T43" fmla="*/ 89 h 140"/>
                  <a:gd name="T44" fmla="*/ 22 w 22"/>
                  <a:gd name="T45" fmla="*/ 137 h 140"/>
                  <a:gd name="T46" fmla="*/ 14 w 22"/>
                  <a:gd name="T47" fmla="*/ 140 h 140"/>
                  <a:gd name="T48" fmla="*/ 13 w 22"/>
                  <a:gd name="T49" fmla="*/ 138 h 140"/>
                  <a:gd name="T50" fmla="*/ 15 w 22"/>
                  <a:gd name="T51" fmla="*/ 136 h 140"/>
                  <a:gd name="T52" fmla="*/ 11 w 22"/>
                  <a:gd name="T53" fmla="*/ 74 h 140"/>
                  <a:gd name="T54" fmla="*/ 11 w 22"/>
                  <a:gd name="T55" fmla="*/ 55 h 140"/>
                  <a:gd name="T56" fmla="*/ 8 w 22"/>
                  <a:gd name="T57" fmla="*/ 77 h 140"/>
                  <a:gd name="T58" fmla="*/ 4 w 22"/>
                  <a:gd name="T59" fmla="*/ 82 h 140"/>
                  <a:gd name="T60" fmla="*/ 0 w 22"/>
                  <a:gd name="T61" fmla="*/ 78 h 140"/>
                  <a:gd name="T62" fmla="*/ 0 w 22"/>
                  <a:gd name="T63" fmla="*/ 76 h 140"/>
                  <a:gd name="T64" fmla="*/ 1 w 22"/>
                  <a:gd name="T65" fmla="*/ 67 h 140"/>
                  <a:gd name="T66" fmla="*/ 1 w 22"/>
                  <a:gd name="T67" fmla="*/ 62 h 140"/>
                  <a:gd name="T68" fmla="*/ 5 w 22"/>
                  <a:gd name="T69" fmla="*/ 50 h 140"/>
                  <a:gd name="T70" fmla="*/ 16 w 22"/>
                  <a:gd name="T71" fmla="*/ 41 h 140"/>
                  <a:gd name="T72" fmla="*/ 22 w 22"/>
                  <a:gd name="T73" fmla="*/ 40 h 140"/>
                  <a:gd name="T74" fmla="*/ 22 w 22"/>
                  <a:gd name="T75" fmla="*/ 49 h 140"/>
                  <a:gd name="T76" fmla="*/ 22 w 22"/>
                  <a:gd name="T77" fmla="*/ 4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" h="140">
                    <a:moveTo>
                      <a:pt x="11" y="33"/>
                    </a:moveTo>
                    <a:cubicBezTo>
                      <a:pt x="14" y="37"/>
                      <a:pt x="18" y="39"/>
                      <a:pt x="22" y="3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8"/>
                    </a:cubicBezTo>
                    <a:cubicBezTo>
                      <a:pt x="21" y="19"/>
                      <a:pt x="20" y="20"/>
                      <a:pt x="17" y="21"/>
                    </a:cubicBezTo>
                    <a:cubicBezTo>
                      <a:pt x="15" y="22"/>
                      <a:pt x="13" y="22"/>
                      <a:pt x="8" y="21"/>
                    </a:cubicBezTo>
                    <a:cubicBezTo>
                      <a:pt x="8" y="23"/>
                      <a:pt x="8" y="26"/>
                      <a:pt x="9" y="28"/>
                    </a:cubicBezTo>
                    <a:cubicBezTo>
                      <a:pt x="9" y="30"/>
                      <a:pt x="10" y="31"/>
                      <a:pt x="11" y="33"/>
                    </a:cubicBezTo>
                    <a:close/>
                    <a:moveTo>
                      <a:pt x="22" y="0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0" y="17"/>
                    </a:cubicBezTo>
                    <a:cubicBezTo>
                      <a:pt x="20" y="18"/>
                      <a:pt x="19" y="19"/>
                      <a:pt x="17" y="19"/>
                    </a:cubicBezTo>
                    <a:cubicBezTo>
                      <a:pt x="15" y="20"/>
                      <a:pt x="12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19"/>
                      <a:pt x="7" y="20"/>
                      <a:pt x="7" y="20"/>
                    </a:cubicBezTo>
                    <a:cubicBezTo>
                      <a:pt x="7" y="26"/>
                      <a:pt x="7" y="33"/>
                      <a:pt x="1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2"/>
                      <a:pt x="5" y="9"/>
                      <a:pt x="7" y="6"/>
                    </a:cubicBezTo>
                    <a:cubicBezTo>
                      <a:pt x="10" y="3"/>
                      <a:pt x="13" y="2"/>
                      <a:pt x="17" y="1"/>
                    </a:cubicBezTo>
                    <a:cubicBezTo>
                      <a:pt x="19" y="1"/>
                      <a:pt x="2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  <a:moveTo>
                      <a:pt x="22" y="40"/>
                    </a:move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1" y="42"/>
                      <a:pt x="20" y="43"/>
                    </a:cubicBezTo>
                    <a:cubicBezTo>
                      <a:pt x="19" y="43"/>
                      <a:pt x="19" y="43"/>
                      <a:pt x="20" y="45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2" y="48"/>
                      <a:pt x="22" y="48"/>
                      <a:pt x="21" y="49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65"/>
                      <a:pt x="20" y="65"/>
                      <a:pt x="20" y="66"/>
                    </a:cubicBezTo>
                    <a:cubicBezTo>
                      <a:pt x="21" y="68"/>
                      <a:pt x="22" y="68"/>
                      <a:pt x="22" y="67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2" y="88"/>
                      <a:pt x="22" y="88"/>
                      <a:pt x="22" y="89"/>
                    </a:cubicBezTo>
                    <a:cubicBezTo>
                      <a:pt x="22" y="136"/>
                      <a:pt x="22" y="136"/>
                      <a:pt x="22" y="136"/>
                    </a:cubicBezTo>
                    <a:cubicBezTo>
                      <a:pt x="22" y="136"/>
                      <a:pt x="22" y="137"/>
                      <a:pt x="22" y="137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3" y="140"/>
                      <a:pt x="13" y="139"/>
                    </a:cubicBezTo>
                    <a:cubicBezTo>
                      <a:pt x="13" y="138"/>
                      <a:pt x="13" y="138"/>
                      <a:pt x="13" y="138"/>
                    </a:cubicBezTo>
                    <a:cubicBezTo>
                      <a:pt x="13" y="137"/>
                      <a:pt x="14" y="136"/>
                      <a:pt x="15" y="136"/>
                    </a:cubicBezTo>
                    <a:cubicBezTo>
                      <a:pt x="15" y="136"/>
                      <a:pt x="15" y="136"/>
                      <a:pt x="15" y="136"/>
                    </a:cubicBezTo>
                    <a:cubicBezTo>
                      <a:pt x="13" y="128"/>
                      <a:pt x="14" y="116"/>
                      <a:pt x="13" y="111"/>
                    </a:cubicBezTo>
                    <a:cubicBezTo>
                      <a:pt x="11" y="97"/>
                      <a:pt x="7" y="88"/>
                      <a:pt x="11" y="74"/>
                    </a:cubicBezTo>
                    <a:cubicBezTo>
                      <a:pt x="13" y="70"/>
                      <a:pt x="13" y="67"/>
                      <a:pt x="14" y="63"/>
                    </a:cubicBezTo>
                    <a:cubicBezTo>
                      <a:pt x="14" y="62"/>
                      <a:pt x="13" y="58"/>
                      <a:pt x="11" y="5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8" y="81"/>
                      <a:pt x="6" y="82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" y="82"/>
                      <a:pt x="0" y="80"/>
                      <a:pt x="0" y="78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7" y="43"/>
                      <a:pt x="8" y="44"/>
                      <a:pt x="16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9" y="40"/>
                      <a:pt x="21" y="40"/>
                      <a:pt x="22" y="40"/>
                    </a:cubicBezTo>
                    <a:close/>
                    <a:moveTo>
                      <a:pt x="22" y="47"/>
                    </a:moveTo>
                    <a:cubicBezTo>
                      <a:pt x="22" y="48"/>
                      <a:pt x="22" y="48"/>
                      <a:pt x="22" y="49"/>
                    </a:cubicBezTo>
                    <a:cubicBezTo>
                      <a:pt x="22" y="50"/>
                      <a:pt x="22" y="50"/>
                      <a:pt x="22" y="50"/>
                    </a:cubicBezTo>
                    <a:lnTo>
                      <a:pt x="22" y="47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sp>
        <p:nvSpPr>
          <p:cNvPr id="97283" name="Title 1"/>
          <p:cNvSpPr txBox="1">
            <a:spLocks/>
          </p:cNvSpPr>
          <p:nvPr/>
        </p:nvSpPr>
        <p:spPr bwMode="auto">
          <a:xfrm>
            <a:off x="1979613" y="50800"/>
            <a:ext cx="711993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id-ID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KONDISI </a:t>
            </a:r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KELEMBAGAAN</a:t>
            </a:r>
            <a:r>
              <a:rPr lang="id-ID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 DAN SDM </a:t>
            </a:r>
          </a:p>
          <a:p>
            <a:pPr algn="r" eaLnBrk="1" hangingPunct="1"/>
            <a:r>
              <a:rPr lang="id-ID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PENGELOLA PBJP </a:t>
            </a:r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SEBAGAI </a:t>
            </a:r>
            <a:r>
              <a:rPr lang="en-US" altLang="id-ID" sz="2200" b="1" i="1">
                <a:latin typeface="Calibri" panose="020F0502020204030204" pitchFamily="34" charset="0"/>
                <a:cs typeface="Arial" panose="020B0604020202020204" pitchFamily="34" charset="0"/>
              </a:rPr>
              <a:t>CENTER OF EXELLENCE</a:t>
            </a:r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 PBJP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79388" y="9874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Kelembagaan</a:t>
            </a:r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 </a:t>
            </a:r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dan personil p</a:t>
            </a:r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ermanen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19075" y="1617663"/>
            <a:ext cx="210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Mandiri/independen</a:t>
            </a:r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 dari</a:t>
            </a:r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 pengaruh kepentingan dan intervensi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9388" y="3284538"/>
            <a:ext cx="21605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Mampu membina SDM PBJP (JFT PPBJ &amp; Kompetensi PBJ)</a:t>
            </a:r>
            <a:endParaRPr lang="id-ID" altLang="id-ID" sz="1400" b="1">
              <a:latin typeface="Calibri" panose="020F0502020204030204" pitchFamily="34" charset="0"/>
              <a:cs typeface="Andalus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04825" y="3992563"/>
            <a:ext cx="19796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Mampu memberikan pelayanan hukum bagi pengelola PBJP</a:t>
            </a:r>
            <a:endParaRPr lang="id-ID" altLang="id-ID" sz="1400" b="1">
              <a:latin typeface="Calibri" panose="020F0502020204030204" pitchFamily="34" charset="0"/>
              <a:cs typeface="Andalus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759575" y="3001963"/>
            <a:ext cx="24209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Pelaksanaan lebih fokus karena tidak ada perangkapan jabatan/ kegiatan lain</a:t>
            </a:r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, serta</a:t>
            </a:r>
          </a:p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a</a:t>
            </a:r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da jaminan peningkatan karier di bidang PBJP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29413" y="2001838"/>
            <a:ext cx="2235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Akumulasi keahlian, pengalaman, dan keterampilan pelaksana lebih efektif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555875" y="4051300"/>
            <a:ext cx="2016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Mampu menyusun strategi &amp; pemantauan/ evaluasi PBJP</a:t>
            </a:r>
            <a:endParaRPr lang="id-ID" altLang="id-ID" sz="1400" b="1">
              <a:latin typeface="Calibri" panose="020F0502020204030204" pitchFamily="34" charset="0"/>
              <a:cs typeface="Andalus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03488" y="1203325"/>
            <a:ext cx="17208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224338" y="1203325"/>
            <a:ext cx="0" cy="422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3"/>
          </p:cNvCxnSpPr>
          <p:nvPr/>
        </p:nvCxnSpPr>
        <p:spPr>
          <a:xfrm>
            <a:off x="2327275" y="198755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327275" y="1995488"/>
            <a:ext cx="444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124075" y="3182938"/>
            <a:ext cx="1196975" cy="458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339975" y="3481388"/>
            <a:ext cx="1058863" cy="650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6570663" y="3046413"/>
            <a:ext cx="304800" cy="1174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227763" y="2284413"/>
            <a:ext cx="68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21188" y="1203325"/>
            <a:ext cx="1917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427538" y="1203325"/>
            <a:ext cx="0" cy="422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5875" y="2370138"/>
            <a:ext cx="2108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Ma</a:t>
            </a:r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mpu memberikan bimtek, konsultasi &amp; pendampingan bagi stakeholder PBJP</a:t>
            </a:r>
            <a:endParaRPr lang="id-ID" altLang="id-ID" sz="1400" b="1">
              <a:latin typeface="Calibri" panose="020F0502020204030204" pitchFamily="34" charset="0"/>
              <a:cs typeface="Andalus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1979613" y="2859088"/>
            <a:ext cx="681037" cy="333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084888" y="771525"/>
            <a:ext cx="27622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Kemampuan dan kompetensi pe</a:t>
            </a:r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rsonil</a:t>
            </a:r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 berjenjang sesuai kualifikasi</a:t>
            </a:r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, serta</a:t>
            </a:r>
          </a:p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p</a:t>
            </a:r>
            <a:r>
              <a:rPr lang="id-ID" altLang="id-ID" sz="1400" b="1">
                <a:latin typeface="Calibri" panose="020F0502020204030204" pitchFamily="34" charset="0"/>
                <a:cs typeface="Andalus" pitchFamily="18" charset="0"/>
              </a:rPr>
              <a:t>rofesionalitas lebih terjamin dan terukur</a:t>
            </a:r>
          </a:p>
        </p:txBody>
      </p:sp>
      <p:cxnSp>
        <p:nvCxnSpPr>
          <p:cNvPr id="50" name="Straight Connector 49"/>
          <p:cNvCxnSpPr>
            <a:endCxn id="31" idx="0"/>
          </p:cNvCxnSpPr>
          <p:nvPr/>
        </p:nvCxnSpPr>
        <p:spPr>
          <a:xfrm flipH="1">
            <a:off x="3563938" y="3641725"/>
            <a:ext cx="279400" cy="409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4602163" y="4132263"/>
            <a:ext cx="20177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Mampu melaksanakan PBJP sesuai Tata Nilai Pengadaan</a:t>
            </a:r>
            <a:endParaRPr lang="id-ID" altLang="id-ID" sz="1400" b="1">
              <a:latin typeface="Calibri" panose="020F0502020204030204" pitchFamily="34" charset="0"/>
              <a:cs typeface="Andalus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4421188" y="3641725"/>
            <a:ext cx="582612" cy="56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6388100" y="4184650"/>
            <a:ext cx="2416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/>
            <a:r>
              <a:rPr lang="en-US" altLang="id-ID" sz="1400" b="1">
                <a:latin typeface="Calibri" panose="020F0502020204030204" pitchFamily="34" charset="0"/>
                <a:cs typeface="Andalus" pitchFamily="18" charset="0"/>
              </a:rPr>
              <a:t>Mampu mengelola sistem informasi &amp; database PBJP</a:t>
            </a:r>
            <a:endParaRPr lang="id-ID" altLang="id-ID" sz="1400" b="1">
              <a:latin typeface="Calibri" panose="020F0502020204030204" pitchFamily="34" charset="0"/>
              <a:cs typeface="Andalus" pitchFamily="18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5076825" y="3481388"/>
            <a:ext cx="1798638" cy="7223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43" grpId="0"/>
      <p:bldP spid="45" grpId="0"/>
      <p:bldP spid="59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 txBox="1">
            <a:spLocks/>
          </p:cNvSpPr>
          <p:nvPr/>
        </p:nvSpPr>
        <p:spPr bwMode="auto">
          <a:xfrm>
            <a:off x="1979613" y="57150"/>
            <a:ext cx="711993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KARAKTER KELEMBAGAAN PBJP SEBAGAI </a:t>
            </a:r>
          </a:p>
          <a:p>
            <a:pPr algn="r" eaLnBrk="1" hangingPunct="1"/>
            <a:r>
              <a:rPr lang="en-US" altLang="id-ID" sz="2200" b="1" i="1">
                <a:latin typeface="Calibri" panose="020F0502020204030204" pitchFamily="34" charset="0"/>
                <a:cs typeface="Arial" panose="020B0604020202020204" pitchFamily="34" charset="0"/>
              </a:rPr>
              <a:t>CENTER OF EXELLENCE </a:t>
            </a:r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PBJP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454150" y="842963"/>
            <a:ext cx="4916488" cy="750887"/>
          </a:xfrm>
          <a:prstGeom prst="rect">
            <a:avLst/>
          </a:prstGeom>
        </p:spPr>
        <p:txBody>
          <a:bodyPr lIns="73255" tIns="36627" rIns="73255" bIns="36627">
            <a:spAutoFit/>
          </a:bodyPr>
          <a:lstStyle/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Strategis</a:t>
            </a:r>
            <a:r>
              <a:rPr lang="en-GB" sz="1100" b="1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</a:p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Mewujudkan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fungsi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pengadaan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yang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memainkan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peran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penting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dalam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mencapai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tujuan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organisasi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melalui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perencanaan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dan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eksekusi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anggaran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serta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pengelolaan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sumber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daya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yang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efektif</a:t>
            </a:r>
            <a:endParaRPr lang="en-GB" sz="1100" dirty="0">
              <a:solidFill>
                <a:srgbClr val="000000"/>
              </a:solidFill>
              <a:latin typeface="Georgia"/>
              <a:ea typeface="+mn-ea"/>
            </a:endParaRPr>
          </a:p>
        </p:txBody>
      </p:sp>
      <p:grpSp>
        <p:nvGrpSpPr>
          <p:cNvPr id="98308" name="Group 82"/>
          <p:cNvGrpSpPr>
            <a:grpSpLocks/>
          </p:cNvGrpSpPr>
          <p:nvPr/>
        </p:nvGrpSpPr>
        <p:grpSpPr bwMode="auto">
          <a:xfrm>
            <a:off x="488950" y="839788"/>
            <a:ext cx="935038" cy="755650"/>
            <a:chOff x="610674" y="1533541"/>
            <a:chExt cx="1028134" cy="1143183"/>
          </a:xfrm>
        </p:grpSpPr>
        <p:sp>
          <p:nvSpPr>
            <p:cNvPr id="84" name="Oval 83"/>
            <p:cNvSpPr/>
            <p:nvPr/>
          </p:nvSpPr>
          <p:spPr>
            <a:xfrm>
              <a:off x="610674" y="1533541"/>
              <a:ext cx="1028134" cy="1030305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</p:spPr>
          <p:txBody>
            <a:bodyPr anchor="ctr"/>
            <a:lstStyle/>
            <a:p>
              <a:pPr algn="ctr"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75999" y="1559958"/>
              <a:ext cx="441627" cy="1116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800" b="1" i="1" dirty="0">
                  <a:solidFill>
                    <a:srgbClr val="FFFFFF"/>
                  </a:solidFill>
                  <a:latin typeface="Georgia" pitchFamily="18" charset="0"/>
                  <a:ea typeface="+mn-ea"/>
                  <a:cs typeface="Arial" pitchFamily="34" charset="0"/>
                </a:rPr>
                <a:t>S</a:t>
              </a:r>
            </a:p>
          </p:txBody>
        </p:sp>
      </p:grpSp>
      <p:grpSp>
        <p:nvGrpSpPr>
          <p:cNvPr id="98309" name="Group 85"/>
          <p:cNvGrpSpPr>
            <a:grpSpLocks/>
          </p:cNvGrpSpPr>
          <p:nvPr/>
        </p:nvGrpSpPr>
        <p:grpSpPr bwMode="auto">
          <a:xfrm>
            <a:off x="488950" y="1635125"/>
            <a:ext cx="935038" cy="755650"/>
            <a:chOff x="610674" y="1533541"/>
            <a:chExt cx="1028134" cy="1143187"/>
          </a:xfrm>
        </p:grpSpPr>
        <p:sp>
          <p:nvSpPr>
            <p:cNvPr id="87" name="Oval 86"/>
            <p:cNvSpPr/>
            <p:nvPr/>
          </p:nvSpPr>
          <p:spPr>
            <a:xfrm>
              <a:off x="610674" y="1533541"/>
              <a:ext cx="1028134" cy="1030310"/>
            </a:xfrm>
            <a:prstGeom prst="ellipse">
              <a:avLst/>
            </a:prstGeom>
            <a:solidFill>
              <a:schemeClr val="accent6"/>
            </a:solidFill>
            <a:ln w="25400">
              <a:noFill/>
            </a:ln>
          </p:spPr>
          <p:txBody>
            <a:bodyPr anchor="ctr"/>
            <a:lstStyle/>
            <a:p>
              <a:pPr algn="ctr"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1739" y="1559960"/>
              <a:ext cx="553342" cy="11167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800" b="1" i="1" dirty="0">
                  <a:solidFill>
                    <a:srgbClr val="FFFFFF"/>
                  </a:solidFill>
                  <a:latin typeface="Georgia" pitchFamily="18" charset="0"/>
                  <a:ea typeface="+mn-ea"/>
                  <a:cs typeface="Arial" pitchFamily="34" charset="0"/>
                </a:rPr>
                <a:t>K</a:t>
              </a:r>
            </a:p>
          </p:txBody>
        </p:sp>
      </p:grpSp>
      <p:grpSp>
        <p:nvGrpSpPr>
          <p:cNvPr id="98310" name="Group 88"/>
          <p:cNvGrpSpPr>
            <a:grpSpLocks/>
          </p:cNvGrpSpPr>
          <p:nvPr/>
        </p:nvGrpSpPr>
        <p:grpSpPr bwMode="auto">
          <a:xfrm>
            <a:off x="488950" y="2417763"/>
            <a:ext cx="935038" cy="755650"/>
            <a:chOff x="610674" y="1533541"/>
            <a:chExt cx="1028134" cy="1143183"/>
          </a:xfrm>
        </p:grpSpPr>
        <p:sp>
          <p:nvSpPr>
            <p:cNvPr id="90" name="Oval 89"/>
            <p:cNvSpPr/>
            <p:nvPr/>
          </p:nvSpPr>
          <p:spPr>
            <a:xfrm>
              <a:off x="610674" y="1533541"/>
              <a:ext cx="1028134" cy="1030305"/>
            </a:xfrm>
            <a:prstGeom prst="ellipse">
              <a:avLst/>
            </a:prstGeom>
            <a:solidFill>
              <a:schemeClr val="accent2"/>
            </a:solidFill>
            <a:ln w="25400">
              <a:noFill/>
            </a:ln>
          </p:spPr>
          <p:txBody>
            <a:bodyPr anchor="ctr"/>
            <a:lstStyle/>
            <a:p>
              <a:pPr algn="ctr"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81739" y="1559958"/>
              <a:ext cx="555087" cy="11167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800" b="1" i="1" dirty="0">
                  <a:solidFill>
                    <a:srgbClr val="FFFFFF"/>
                  </a:solidFill>
                  <a:latin typeface="Georgia" pitchFamily="18" charset="0"/>
                  <a:ea typeface="+mn-ea"/>
                  <a:cs typeface="Arial" pitchFamily="34" charset="0"/>
                </a:rPr>
                <a:t>O</a:t>
              </a:r>
            </a:p>
          </p:txBody>
        </p:sp>
      </p:grpSp>
      <p:grpSp>
        <p:nvGrpSpPr>
          <p:cNvPr id="98311" name="Group 91"/>
          <p:cNvGrpSpPr>
            <a:grpSpLocks/>
          </p:cNvGrpSpPr>
          <p:nvPr/>
        </p:nvGrpSpPr>
        <p:grpSpPr bwMode="auto">
          <a:xfrm>
            <a:off x="512763" y="3270250"/>
            <a:ext cx="935037" cy="755650"/>
            <a:chOff x="637883" y="1533541"/>
            <a:chExt cx="1028134" cy="1143187"/>
          </a:xfrm>
        </p:grpSpPr>
        <p:sp>
          <p:nvSpPr>
            <p:cNvPr id="93" name="Oval 92"/>
            <p:cNvSpPr/>
            <p:nvPr/>
          </p:nvSpPr>
          <p:spPr>
            <a:xfrm>
              <a:off x="637883" y="1533541"/>
              <a:ext cx="1028134" cy="1030310"/>
            </a:xfrm>
            <a:prstGeom prst="ellipse">
              <a:avLst/>
            </a:prstGeom>
            <a:solidFill>
              <a:schemeClr val="accent5"/>
            </a:solidFill>
            <a:ln w="25400">
              <a:noFill/>
            </a:ln>
          </p:spPr>
          <p:txBody>
            <a:bodyPr anchor="ctr"/>
            <a:lstStyle/>
            <a:p>
              <a:pPr algn="ctr"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85752" y="1559960"/>
              <a:ext cx="478283" cy="11167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800" b="1" i="1" dirty="0">
                  <a:solidFill>
                    <a:srgbClr val="FFFFFF"/>
                  </a:solidFill>
                  <a:latin typeface="Georgia" pitchFamily="18" charset="0"/>
                  <a:ea typeface="+mn-ea"/>
                  <a:cs typeface="Arial" pitchFamily="34" charset="0"/>
                </a:rPr>
                <a:t>P</a:t>
              </a:r>
            </a:p>
          </p:txBody>
        </p:sp>
      </p:grpSp>
      <p:grpSp>
        <p:nvGrpSpPr>
          <p:cNvPr id="98312" name="Group 94"/>
          <p:cNvGrpSpPr>
            <a:grpSpLocks/>
          </p:cNvGrpSpPr>
          <p:nvPr/>
        </p:nvGrpSpPr>
        <p:grpSpPr bwMode="auto">
          <a:xfrm>
            <a:off x="512763" y="4095750"/>
            <a:ext cx="935037" cy="681038"/>
            <a:chOff x="637883" y="1533541"/>
            <a:chExt cx="1028134" cy="1028134"/>
          </a:xfrm>
        </p:grpSpPr>
        <p:sp>
          <p:nvSpPr>
            <p:cNvPr id="96" name="Oval 95"/>
            <p:cNvSpPr/>
            <p:nvPr/>
          </p:nvSpPr>
          <p:spPr>
            <a:xfrm>
              <a:off x="637883" y="1533541"/>
              <a:ext cx="1028134" cy="1028134"/>
            </a:xfrm>
            <a:prstGeom prst="ellipse">
              <a:avLst/>
            </a:prstGeom>
            <a:solidFill>
              <a:schemeClr val="accent4"/>
            </a:solidFill>
            <a:ln w="25400">
              <a:noFill/>
            </a:ln>
          </p:spPr>
          <p:txBody>
            <a:bodyPr anchor="ctr"/>
            <a:lstStyle/>
            <a:p>
              <a:pPr algn="ctr"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8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09450" y="1612629"/>
              <a:ext cx="778520" cy="8819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800" b="1" i="1" dirty="0">
                  <a:solidFill>
                    <a:srgbClr val="FFFFFF"/>
                  </a:solidFill>
                  <a:latin typeface="Georgia" pitchFamily="18" charset="0"/>
                  <a:ea typeface="+mn-ea"/>
                  <a:cs typeface="Arial" pitchFamily="34" charset="0"/>
                </a:rPr>
                <a:t>P</a:t>
              </a:r>
              <a:r>
                <a:rPr lang="en-GB" sz="2600" b="1" i="1" dirty="0">
                  <a:solidFill>
                    <a:srgbClr val="FFFFFF"/>
                  </a:solidFill>
                  <a:latin typeface="Georgia" pitchFamily="18" charset="0"/>
                  <a:ea typeface="+mn-ea"/>
                  <a:cs typeface="Arial" pitchFamily="34" charset="0"/>
                </a:rPr>
                <a:t>er</a:t>
              </a:r>
            </a:p>
          </p:txBody>
        </p:sp>
      </p:grpSp>
      <p:sp>
        <p:nvSpPr>
          <p:cNvPr id="98" name="Rectangle 97"/>
          <p:cNvSpPr/>
          <p:nvPr/>
        </p:nvSpPr>
        <p:spPr>
          <a:xfrm>
            <a:off x="1454150" y="1711325"/>
            <a:ext cx="4832350" cy="581025"/>
          </a:xfrm>
          <a:prstGeom prst="rect">
            <a:avLst/>
          </a:prstGeom>
        </p:spPr>
        <p:txBody>
          <a:bodyPr lIns="73255" tIns="36627" rIns="73255" bIns="36627">
            <a:spAutoFit/>
          </a:bodyPr>
          <a:lstStyle/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Kolaboratif</a:t>
            </a:r>
            <a:r>
              <a:rPr lang="en-GB" sz="1100" b="1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</a:p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Memupuk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kolaborasi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dan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sinergi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diantara</a:t>
            </a:r>
            <a:r>
              <a:rPr lang="en-GB" sz="1100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dirty="0" err="1">
                <a:solidFill>
                  <a:srgbClr val="000000"/>
                </a:solidFill>
                <a:latin typeface="Georgia"/>
                <a:ea typeface="+mn-ea"/>
              </a:rPr>
              <a:t>pemangk</a:t>
            </a:r>
            <a:r>
              <a:rPr lang="en-GB" sz="1100" dirty="0" err="1">
                <a:solidFill>
                  <a:srgbClr val="000000"/>
                </a:solidFill>
                <a:latin typeface="Georgia" pitchFamily="18" charset="0"/>
                <a:ea typeface="+mn-ea"/>
              </a:rPr>
              <a:t>u</a:t>
            </a:r>
            <a:r>
              <a:rPr lang="en-GB" sz="1100" dirty="0">
                <a:solidFill>
                  <a:srgbClr val="000000"/>
                </a:solidFill>
                <a:latin typeface="Georgia" pitchFamily="18" charset="0"/>
                <a:ea typeface="+mn-ea"/>
              </a:rPr>
              <a:t> </a:t>
            </a:r>
            <a:r>
              <a:rPr lang="en-GB" sz="1100" dirty="0" err="1">
                <a:latin typeface="Georgia" pitchFamily="18" charset="0"/>
              </a:rPr>
              <a:t>kepentingan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untuk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kinerja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fungsi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pengadaan</a:t>
            </a:r>
            <a:r>
              <a:rPr lang="en-GB" sz="1100" dirty="0">
                <a:latin typeface="Georgia" pitchFamily="18" charset="0"/>
              </a:rPr>
              <a:t> yang optimal</a:t>
            </a:r>
            <a:endParaRPr lang="en-GB" sz="1100" dirty="0">
              <a:solidFill>
                <a:srgbClr val="000000"/>
              </a:solidFill>
              <a:latin typeface="Georgia" pitchFamily="18" charset="0"/>
              <a:ea typeface="+mn-ea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454150" y="2419350"/>
            <a:ext cx="4845050" cy="750888"/>
          </a:xfrm>
          <a:prstGeom prst="rect">
            <a:avLst/>
          </a:prstGeom>
        </p:spPr>
        <p:txBody>
          <a:bodyPr lIns="73255" tIns="36627" rIns="73255" bIns="36627">
            <a:spAutoFit/>
          </a:bodyPr>
          <a:lstStyle/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Orientasi</a:t>
            </a:r>
            <a:r>
              <a:rPr lang="en-GB" sz="1100" b="1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Kinerja</a:t>
            </a:r>
            <a:r>
              <a:rPr lang="en-GB" sz="1100" b="1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endParaRPr lang="en-GB" sz="1100" b="1" dirty="0">
              <a:solidFill>
                <a:srgbClr val="000000"/>
              </a:solidFill>
              <a:latin typeface="Georgia" pitchFamily="18" charset="0"/>
              <a:ea typeface="+mn-ea"/>
            </a:endParaRPr>
          </a:p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 err="1">
                <a:latin typeface="Georgia" pitchFamily="18" charset="0"/>
              </a:rPr>
              <a:t>Membangun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budaya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berbasis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kinerja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dalam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fungsi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pengadaan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untuk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meningkatkan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nilai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tambah</a:t>
            </a:r>
            <a:r>
              <a:rPr lang="en-GB" sz="1100" dirty="0">
                <a:latin typeface="Georgia" pitchFamily="18" charset="0"/>
              </a:rPr>
              <a:t> di 4 area (</a:t>
            </a:r>
            <a:r>
              <a:rPr lang="en-GB" sz="1100" dirty="0" err="1">
                <a:latin typeface="Georgia" pitchFamily="18" charset="0"/>
              </a:rPr>
              <a:t>waktu</a:t>
            </a:r>
            <a:r>
              <a:rPr lang="en-GB" sz="1100" dirty="0">
                <a:latin typeface="Georgia" pitchFamily="18" charset="0"/>
              </a:rPr>
              <a:t> proses, </a:t>
            </a:r>
            <a:r>
              <a:rPr lang="en-GB" sz="1100" dirty="0" err="1">
                <a:latin typeface="Georgia" pitchFamily="18" charset="0"/>
              </a:rPr>
              <a:t>biaya</a:t>
            </a:r>
            <a:r>
              <a:rPr lang="en-GB" sz="1100" dirty="0">
                <a:latin typeface="Georgia" pitchFamily="18" charset="0"/>
              </a:rPr>
              <a:t>, </a:t>
            </a:r>
            <a:r>
              <a:rPr lang="en-GB" sz="1100" dirty="0" err="1">
                <a:latin typeface="Georgia" pitchFamily="18" charset="0"/>
              </a:rPr>
              <a:t>kualitas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dan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tingkat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layanan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pengadaan</a:t>
            </a:r>
            <a:r>
              <a:rPr lang="en-GB" sz="1100" dirty="0">
                <a:latin typeface="Georgia" pitchFamily="18" charset="0"/>
              </a:rPr>
              <a:t>)</a:t>
            </a:r>
            <a:endParaRPr lang="en-GB" sz="1100" dirty="0">
              <a:solidFill>
                <a:srgbClr val="000000"/>
              </a:solidFill>
              <a:latin typeface="Georgia" pitchFamily="18" charset="0"/>
              <a:ea typeface="+mn-ea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454150" y="3328988"/>
            <a:ext cx="4970463" cy="581025"/>
          </a:xfrm>
          <a:prstGeom prst="rect">
            <a:avLst/>
          </a:prstGeom>
        </p:spPr>
        <p:txBody>
          <a:bodyPr lIns="73255" tIns="36627" rIns="73255" bIns="36627">
            <a:spAutoFit/>
          </a:bodyPr>
          <a:lstStyle/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Proaktif</a:t>
            </a:r>
            <a:r>
              <a:rPr lang="en-GB" sz="1100" b="1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endParaRPr lang="en-GB" sz="1100" b="1" dirty="0">
              <a:solidFill>
                <a:srgbClr val="000000"/>
              </a:solidFill>
              <a:latin typeface="Georgia" pitchFamily="18" charset="0"/>
              <a:ea typeface="+mn-ea"/>
            </a:endParaRPr>
          </a:p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 err="1">
                <a:latin typeface="Georgia" pitchFamily="18" charset="0"/>
              </a:rPr>
              <a:t>Menciptakan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pergeseran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paradigma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dalam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rantai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pengadaan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barang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dan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jasa</a:t>
            </a:r>
            <a:r>
              <a:rPr lang="en-GB" sz="1100" dirty="0">
                <a:latin typeface="Georgia" pitchFamily="18" charset="0"/>
              </a:rPr>
              <a:t> yang </a:t>
            </a:r>
            <a:r>
              <a:rPr lang="en-GB" sz="1100" dirty="0" err="1">
                <a:latin typeface="Georgia" pitchFamily="18" charset="0"/>
              </a:rPr>
              <a:t>berorientasi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pada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pelanggan</a:t>
            </a:r>
            <a:endParaRPr lang="en-GB" sz="1100" dirty="0">
              <a:solidFill>
                <a:srgbClr val="000000"/>
              </a:solidFill>
              <a:latin typeface="Georgia" pitchFamily="18" charset="0"/>
              <a:ea typeface="+mn-ea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454150" y="4192588"/>
            <a:ext cx="4970463" cy="582612"/>
          </a:xfrm>
          <a:prstGeom prst="rect">
            <a:avLst/>
          </a:prstGeom>
        </p:spPr>
        <p:txBody>
          <a:bodyPr lIns="73255" tIns="36627" rIns="73255" bIns="36627">
            <a:spAutoFit/>
          </a:bodyPr>
          <a:lstStyle/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Perbaikan</a:t>
            </a:r>
            <a:r>
              <a:rPr lang="en-GB" sz="1100" b="1" dirty="0">
                <a:solidFill>
                  <a:srgbClr val="000000"/>
                </a:solidFill>
                <a:latin typeface="Georgia"/>
                <a:ea typeface="+mn-ea"/>
              </a:rPr>
              <a:t> </a:t>
            </a:r>
            <a:r>
              <a:rPr lang="en-GB" sz="1100" b="1" dirty="0" err="1">
                <a:solidFill>
                  <a:srgbClr val="000000"/>
                </a:solidFill>
                <a:latin typeface="Georgia"/>
                <a:ea typeface="+mn-ea"/>
              </a:rPr>
              <a:t>Ber</a:t>
            </a:r>
            <a:r>
              <a:rPr lang="en-GB" sz="1100" b="1" dirty="0" err="1">
                <a:solidFill>
                  <a:srgbClr val="000000"/>
                </a:solidFill>
                <a:latin typeface="Georgia" pitchFamily="18" charset="0"/>
                <a:ea typeface="+mn-ea"/>
              </a:rPr>
              <a:t>kelanjutan</a:t>
            </a:r>
            <a:r>
              <a:rPr lang="en-GB" sz="1100" b="1" dirty="0">
                <a:solidFill>
                  <a:srgbClr val="000000"/>
                </a:solidFill>
                <a:latin typeface="Georgia" pitchFamily="18" charset="0"/>
                <a:ea typeface="+mn-ea"/>
              </a:rPr>
              <a:t> </a:t>
            </a:r>
          </a:p>
          <a:p>
            <a:pPr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 err="1">
                <a:latin typeface="Georgia" pitchFamily="18" charset="0"/>
              </a:rPr>
              <a:t>Secara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berkelanjutan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meningkatkan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kapabilitas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organisasi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pengadaan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sebagai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organisasi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pembelajar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dengan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mengadopsi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praktik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terbaik</a:t>
            </a:r>
            <a:r>
              <a:rPr lang="en-GB" sz="1100" dirty="0">
                <a:latin typeface="Georgia" pitchFamily="18" charset="0"/>
              </a:rPr>
              <a:t> </a:t>
            </a:r>
            <a:r>
              <a:rPr lang="en-GB" sz="1100" dirty="0" err="1">
                <a:latin typeface="Georgia" pitchFamily="18" charset="0"/>
              </a:rPr>
              <a:t>pengadaan</a:t>
            </a:r>
            <a:endParaRPr lang="en-GB" sz="1100" dirty="0">
              <a:solidFill>
                <a:srgbClr val="000000"/>
              </a:solidFill>
              <a:latin typeface="Georgia" pitchFamily="18" charset="0"/>
              <a:ea typeface="+mn-ea"/>
            </a:endParaRPr>
          </a:p>
        </p:txBody>
      </p:sp>
      <p:grpSp>
        <p:nvGrpSpPr>
          <p:cNvPr id="98317" name="Group 101"/>
          <p:cNvGrpSpPr>
            <a:grpSpLocks/>
          </p:cNvGrpSpPr>
          <p:nvPr/>
        </p:nvGrpSpPr>
        <p:grpSpPr bwMode="auto">
          <a:xfrm>
            <a:off x="6740525" y="790575"/>
            <a:ext cx="1955800" cy="1423988"/>
            <a:chOff x="4966372" y="3474401"/>
            <a:chExt cx="612000" cy="612000"/>
          </a:xfrm>
        </p:grpSpPr>
        <p:sp>
          <p:nvSpPr>
            <p:cNvPr id="103" name="Oval 102"/>
            <p:cNvSpPr/>
            <p:nvPr/>
          </p:nvSpPr>
          <p:spPr bwMode="ltGray">
            <a:xfrm>
              <a:off x="4966372" y="3474401"/>
              <a:ext cx="612000" cy="612000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dirty="0" err="1">
                <a:solidFill>
                  <a:srgbClr val="FFFFFF"/>
                </a:solidFill>
                <a:latin typeface="Georgia" pitchFamily="18" charset="0"/>
              </a:endParaRPr>
            </a:p>
          </p:txBody>
        </p:sp>
        <p:sp>
          <p:nvSpPr>
            <p:cNvPr id="104" name="Freeform 5002"/>
            <p:cNvSpPr>
              <a:spLocks noEditPoints="1"/>
            </p:cNvSpPr>
            <p:nvPr/>
          </p:nvSpPr>
          <p:spPr bwMode="auto">
            <a:xfrm>
              <a:off x="5083606" y="3596528"/>
              <a:ext cx="386971" cy="334314"/>
            </a:xfrm>
            <a:custGeom>
              <a:avLst/>
              <a:gdLst>
                <a:gd name="T0" fmla="*/ 112 w 320"/>
                <a:gd name="T1" fmla="*/ 50 h 276"/>
                <a:gd name="T2" fmla="*/ 112 w 320"/>
                <a:gd name="T3" fmla="*/ 22 h 276"/>
                <a:gd name="T4" fmla="*/ 116 w 320"/>
                <a:gd name="T5" fmla="*/ 14 h 276"/>
                <a:gd name="T6" fmla="*/ 130 w 320"/>
                <a:gd name="T7" fmla="*/ 6 h 276"/>
                <a:gd name="T8" fmla="*/ 160 w 320"/>
                <a:gd name="T9" fmla="*/ 0 h 276"/>
                <a:gd name="T10" fmla="*/ 176 w 320"/>
                <a:gd name="T11" fmla="*/ 2 h 276"/>
                <a:gd name="T12" fmla="*/ 204 w 320"/>
                <a:gd name="T13" fmla="*/ 14 h 276"/>
                <a:gd name="T14" fmla="*/ 208 w 320"/>
                <a:gd name="T15" fmla="*/ 16 h 276"/>
                <a:gd name="T16" fmla="*/ 208 w 320"/>
                <a:gd name="T17" fmla="*/ 50 h 276"/>
                <a:gd name="T18" fmla="*/ 188 w 320"/>
                <a:gd name="T19" fmla="*/ 28 h 276"/>
                <a:gd name="T20" fmla="*/ 176 w 320"/>
                <a:gd name="T21" fmla="*/ 24 h 276"/>
                <a:gd name="T22" fmla="*/ 160 w 320"/>
                <a:gd name="T23" fmla="*/ 20 h 276"/>
                <a:gd name="T24" fmla="*/ 152 w 320"/>
                <a:gd name="T25" fmla="*/ 22 h 276"/>
                <a:gd name="T26" fmla="*/ 132 w 320"/>
                <a:gd name="T27" fmla="*/ 28 h 276"/>
                <a:gd name="T28" fmla="*/ 252 w 320"/>
                <a:gd name="T29" fmla="*/ 50 h 276"/>
                <a:gd name="T30" fmla="*/ 276 w 320"/>
                <a:gd name="T31" fmla="*/ 50 h 276"/>
                <a:gd name="T32" fmla="*/ 282 w 320"/>
                <a:gd name="T33" fmla="*/ 48 h 276"/>
                <a:gd name="T34" fmla="*/ 284 w 320"/>
                <a:gd name="T35" fmla="*/ 42 h 276"/>
                <a:gd name="T36" fmla="*/ 284 w 320"/>
                <a:gd name="T37" fmla="*/ 40 h 276"/>
                <a:gd name="T38" fmla="*/ 280 w 320"/>
                <a:gd name="T39" fmla="*/ 34 h 276"/>
                <a:gd name="T40" fmla="*/ 252 w 320"/>
                <a:gd name="T41" fmla="*/ 34 h 276"/>
                <a:gd name="T42" fmla="*/ 248 w 320"/>
                <a:gd name="T43" fmla="*/ 34 h 276"/>
                <a:gd name="T44" fmla="*/ 244 w 320"/>
                <a:gd name="T45" fmla="*/ 40 h 276"/>
                <a:gd name="T46" fmla="*/ 244 w 320"/>
                <a:gd name="T47" fmla="*/ 42 h 276"/>
                <a:gd name="T48" fmla="*/ 246 w 320"/>
                <a:gd name="T49" fmla="*/ 48 h 276"/>
                <a:gd name="T50" fmla="*/ 252 w 320"/>
                <a:gd name="T51" fmla="*/ 50 h 276"/>
                <a:gd name="T52" fmla="*/ 44 w 320"/>
                <a:gd name="T53" fmla="*/ 50 h 276"/>
                <a:gd name="T54" fmla="*/ 68 w 320"/>
                <a:gd name="T55" fmla="*/ 50 h 276"/>
                <a:gd name="T56" fmla="*/ 74 w 320"/>
                <a:gd name="T57" fmla="*/ 48 h 276"/>
                <a:gd name="T58" fmla="*/ 76 w 320"/>
                <a:gd name="T59" fmla="*/ 42 h 276"/>
                <a:gd name="T60" fmla="*/ 76 w 320"/>
                <a:gd name="T61" fmla="*/ 40 h 276"/>
                <a:gd name="T62" fmla="*/ 72 w 320"/>
                <a:gd name="T63" fmla="*/ 34 h 276"/>
                <a:gd name="T64" fmla="*/ 44 w 320"/>
                <a:gd name="T65" fmla="*/ 34 h 276"/>
                <a:gd name="T66" fmla="*/ 40 w 320"/>
                <a:gd name="T67" fmla="*/ 34 h 276"/>
                <a:gd name="T68" fmla="*/ 36 w 320"/>
                <a:gd name="T69" fmla="*/ 40 h 276"/>
                <a:gd name="T70" fmla="*/ 36 w 320"/>
                <a:gd name="T71" fmla="*/ 42 h 276"/>
                <a:gd name="T72" fmla="*/ 38 w 320"/>
                <a:gd name="T73" fmla="*/ 48 h 276"/>
                <a:gd name="T74" fmla="*/ 44 w 320"/>
                <a:gd name="T75" fmla="*/ 50 h 276"/>
                <a:gd name="T76" fmla="*/ 68 w 320"/>
                <a:gd name="T77" fmla="*/ 276 h 276"/>
                <a:gd name="T78" fmla="*/ 252 w 320"/>
                <a:gd name="T79" fmla="*/ 62 h 276"/>
                <a:gd name="T80" fmla="*/ 68 w 320"/>
                <a:gd name="T81" fmla="*/ 276 h 276"/>
                <a:gd name="T82" fmla="*/ 276 w 320"/>
                <a:gd name="T83" fmla="*/ 62 h 276"/>
                <a:gd name="T84" fmla="*/ 296 w 320"/>
                <a:gd name="T85" fmla="*/ 276 h 276"/>
                <a:gd name="T86" fmla="*/ 306 w 320"/>
                <a:gd name="T87" fmla="*/ 274 h 276"/>
                <a:gd name="T88" fmla="*/ 318 w 320"/>
                <a:gd name="T89" fmla="*/ 262 h 276"/>
                <a:gd name="T90" fmla="*/ 320 w 320"/>
                <a:gd name="T91" fmla="*/ 86 h 276"/>
                <a:gd name="T92" fmla="*/ 318 w 320"/>
                <a:gd name="T93" fmla="*/ 76 h 276"/>
                <a:gd name="T94" fmla="*/ 306 w 320"/>
                <a:gd name="T95" fmla="*/ 64 h 276"/>
                <a:gd name="T96" fmla="*/ 296 w 320"/>
                <a:gd name="T97" fmla="*/ 62 h 276"/>
                <a:gd name="T98" fmla="*/ 0 w 320"/>
                <a:gd name="T99" fmla="*/ 252 h 276"/>
                <a:gd name="T100" fmla="*/ 2 w 320"/>
                <a:gd name="T101" fmla="*/ 262 h 276"/>
                <a:gd name="T102" fmla="*/ 14 w 320"/>
                <a:gd name="T103" fmla="*/ 274 h 276"/>
                <a:gd name="T104" fmla="*/ 44 w 320"/>
                <a:gd name="T105" fmla="*/ 276 h 276"/>
                <a:gd name="T106" fmla="*/ 24 w 320"/>
                <a:gd name="T107" fmla="*/ 62 h 276"/>
                <a:gd name="T108" fmla="*/ 14 w 320"/>
                <a:gd name="T109" fmla="*/ 64 h 276"/>
                <a:gd name="T110" fmla="*/ 2 w 320"/>
                <a:gd name="T111" fmla="*/ 76 h 276"/>
                <a:gd name="T112" fmla="*/ 0 w 320"/>
                <a:gd name="T113" fmla="*/ 8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0" h="276">
                  <a:moveTo>
                    <a:pt x="132" y="50"/>
                  </a:moveTo>
                  <a:lnTo>
                    <a:pt x="112" y="50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2" y="16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30" y="6"/>
                  </a:lnTo>
                  <a:lnTo>
                    <a:pt x="144" y="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2"/>
                  </a:lnTo>
                  <a:lnTo>
                    <a:pt x="190" y="6"/>
                  </a:lnTo>
                  <a:lnTo>
                    <a:pt x="204" y="14"/>
                  </a:lnTo>
                  <a:lnTo>
                    <a:pt x="204" y="14"/>
                  </a:lnTo>
                  <a:lnTo>
                    <a:pt x="208" y="16"/>
                  </a:lnTo>
                  <a:lnTo>
                    <a:pt x="208" y="22"/>
                  </a:lnTo>
                  <a:lnTo>
                    <a:pt x="208" y="50"/>
                  </a:lnTo>
                  <a:lnTo>
                    <a:pt x="188" y="50"/>
                  </a:lnTo>
                  <a:lnTo>
                    <a:pt x="188" y="28"/>
                  </a:lnTo>
                  <a:lnTo>
                    <a:pt x="188" y="28"/>
                  </a:lnTo>
                  <a:lnTo>
                    <a:pt x="176" y="24"/>
                  </a:lnTo>
                  <a:lnTo>
                    <a:pt x="168" y="22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52" y="22"/>
                  </a:lnTo>
                  <a:lnTo>
                    <a:pt x="144" y="24"/>
                  </a:lnTo>
                  <a:lnTo>
                    <a:pt x="132" y="28"/>
                  </a:lnTo>
                  <a:lnTo>
                    <a:pt x="132" y="50"/>
                  </a:lnTo>
                  <a:close/>
                  <a:moveTo>
                    <a:pt x="252" y="50"/>
                  </a:moveTo>
                  <a:lnTo>
                    <a:pt x="276" y="50"/>
                  </a:lnTo>
                  <a:lnTo>
                    <a:pt x="276" y="50"/>
                  </a:lnTo>
                  <a:lnTo>
                    <a:pt x="280" y="50"/>
                  </a:lnTo>
                  <a:lnTo>
                    <a:pt x="282" y="48"/>
                  </a:lnTo>
                  <a:lnTo>
                    <a:pt x="284" y="46"/>
                  </a:lnTo>
                  <a:lnTo>
                    <a:pt x="284" y="42"/>
                  </a:lnTo>
                  <a:lnTo>
                    <a:pt x="284" y="42"/>
                  </a:lnTo>
                  <a:lnTo>
                    <a:pt x="284" y="40"/>
                  </a:lnTo>
                  <a:lnTo>
                    <a:pt x="282" y="36"/>
                  </a:lnTo>
                  <a:lnTo>
                    <a:pt x="280" y="34"/>
                  </a:lnTo>
                  <a:lnTo>
                    <a:pt x="276" y="34"/>
                  </a:lnTo>
                  <a:lnTo>
                    <a:pt x="252" y="34"/>
                  </a:lnTo>
                  <a:lnTo>
                    <a:pt x="252" y="34"/>
                  </a:lnTo>
                  <a:lnTo>
                    <a:pt x="248" y="34"/>
                  </a:lnTo>
                  <a:lnTo>
                    <a:pt x="246" y="36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4" y="42"/>
                  </a:lnTo>
                  <a:lnTo>
                    <a:pt x="244" y="46"/>
                  </a:lnTo>
                  <a:lnTo>
                    <a:pt x="246" y="48"/>
                  </a:lnTo>
                  <a:lnTo>
                    <a:pt x="248" y="50"/>
                  </a:lnTo>
                  <a:lnTo>
                    <a:pt x="252" y="50"/>
                  </a:lnTo>
                  <a:lnTo>
                    <a:pt x="252" y="50"/>
                  </a:lnTo>
                  <a:close/>
                  <a:moveTo>
                    <a:pt x="44" y="50"/>
                  </a:moveTo>
                  <a:lnTo>
                    <a:pt x="68" y="50"/>
                  </a:lnTo>
                  <a:lnTo>
                    <a:pt x="68" y="50"/>
                  </a:lnTo>
                  <a:lnTo>
                    <a:pt x="72" y="50"/>
                  </a:lnTo>
                  <a:lnTo>
                    <a:pt x="74" y="48"/>
                  </a:lnTo>
                  <a:lnTo>
                    <a:pt x="76" y="46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0"/>
                  </a:lnTo>
                  <a:lnTo>
                    <a:pt x="74" y="36"/>
                  </a:lnTo>
                  <a:lnTo>
                    <a:pt x="72" y="34"/>
                  </a:lnTo>
                  <a:lnTo>
                    <a:pt x="68" y="34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8" y="48"/>
                  </a:lnTo>
                  <a:lnTo>
                    <a:pt x="40" y="50"/>
                  </a:lnTo>
                  <a:lnTo>
                    <a:pt x="44" y="50"/>
                  </a:lnTo>
                  <a:lnTo>
                    <a:pt x="44" y="50"/>
                  </a:lnTo>
                  <a:close/>
                  <a:moveTo>
                    <a:pt x="68" y="276"/>
                  </a:moveTo>
                  <a:lnTo>
                    <a:pt x="252" y="276"/>
                  </a:lnTo>
                  <a:lnTo>
                    <a:pt x="252" y="62"/>
                  </a:lnTo>
                  <a:lnTo>
                    <a:pt x="68" y="62"/>
                  </a:lnTo>
                  <a:lnTo>
                    <a:pt x="68" y="276"/>
                  </a:lnTo>
                  <a:close/>
                  <a:moveTo>
                    <a:pt x="296" y="62"/>
                  </a:moveTo>
                  <a:lnTo>
                    <a:pt x="276" y="62"/>
                  </a:lnTo>
                  <a:lnTo>
                    <a:pt x="276" y="276"/>
                  </a:lnTo>
                  <a:lnTo>
                    <a:pt x="296" y="276"/>
                  </a:lnTo>
                  <a:lnTo>
                    <a:pt x="296" y="276"/>
                  </a:lnTo>
                  <a:lnTo>
                    <a:pt x="306" y="274"/>
                  </a:lnTo>
                  <a:lnTo>
                    <a:pt x="312" y="270"/>
                  </a:lnTo>
                  <a:lnTo>
                    <a:pt x="318" y="262"/>
                  </a:lnTo>
                  <a:lnTo>
                    <a:pt x="320" y="252"/>
                  </a:lnTo>
                  <a:lnTo>
                    <a:pt x="320" y="86"/>
                  </a:lnTo>
                  <a:lnTo>
                    <a:pt x="320" y="86"/>
                  </a:lnTo>
                  <a:lnTo>
                    <a:pt x="318" y="76"/>
                  </a:lnTo>
                  <a:lnTo>
                    <a:pt x="312" y="70"/>
                  </a:lnTo>
                  <a:lnTo>
                    <a:pt x="306" y="64"/>
                  </a:lnTo>
                  <a:lnTo>
                    <a:pt x="296" y="62"/>
                  </a:lnTo>
                  <a:lnTo>
                    <a:pt x="296" y="62"/>
                  </a:lnTo>
                  <a:close/>
                  <a:moveTo>
                    <a:pt x="0" y="86"/>
                  </a:moveTo>
                  <a:lnTo>
                    <a:pt x="0" y="252"/>
                  </a:lnTo>
                  <a:lnTo>
                    <a:pt x="0" y="252"/>
                  </a:lnTo>
                  <a:lnTo>
                    <a:pt x="2" y="262"/>
                  </a:lnTo>
                  <a:lnTo>
                    <a:pt x="8" y="270"/>
                  </a:lnTo>
                  <a:lnTo>
                    <a:pt x="14" y="274"/>
                  </a:lnTo>
                  <a:lnTo>
                    <a:pt x="24" y="276"/>
                  </a:lnTo>
                  <a:lnTo>
                    <a:pt x="44" y="276"/>
                  </a:lnTo>
                  <a:lnTo>
                    <a:pt x="4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14" y="64"/>
                  </a:lnTo>
                  <a:lnTo>
                    <a:pt x="8" y="70"/>
                  </a:lnTo>
                  <a:lnTo>
                    <a:pt x="2" y="76"/>
                  </a:lnTo>
                  <a:lnTo>
                    <a:pt x="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 defTabSz="8161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900" dirty="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6530975" y="2268538"/>
            <a:ext cx="2427288" cy="1790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defTabSz="816198" eaLnBrk="1" fontAlgn="auto" hangingPunct="1">
              <a:spcBef>
                <a:spcPts val="0"/>
              </a:spcBef>
              <a:spcAft>
                <a:spcPts val="961"/>
              </a:spcAft>
              <a:defRPr/>
            </a:pPr>
            <a:r>
              <a:rPr lang="en-GB" sz="1200" b="1" i="1" dirty="0">
                <a:solidFill>
                  <a:srgbClr val="000000"/>
                </a:solidFill>
                <a:latin typeface="Georgia" pitchFamily="18" charset="0"/>
                <a:ea typeface="+mn-ea"/>
                <a:cs typeface="Arial" pitchFamily="34" charset="0"/>
              </a:rPr>
              <a:t>Se-</a:t>
            </a:r>
            <a:r>
              <a:rPr lang="en-GB" sz="1200" b="1" i="1" dirty="0" err="1">
                <a:solidFill>
                  <a:srgbClr val="000000"/>
                </a:solidFill>
                <a:latin typeface="Georgia" pitchFamily="18" charset="0"/>
                <a:ea typeface="+mn-ea"/>
                <a:cs typeface="Arial" pitchFamily="34" charset="0"/>
              </a:rPr>
              <a:t>koper</a:t>
            </a:r>
            <a:r>
              <a:rPr lang="en-GB" sz="1200" b="1" i="1" dirty="0">
                <a:solidFill>
                  <a:srgbClr val="000000"/>
                </a:solidFill>
                <a:latin typeface="Georgia" pitchFamily="18" charset="0"/>
                <a:ea typeface="+mn-ea"/>
                <a:cs typeface="Arial" pitchFamily="34" charset="0"/>
              </a:rPr>
              <a:t> | a Briefcase</a:t>
            </a:r>
          </a:p>
          <a:p>
            <a:pPr algn="ctr" defTabSz="8161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i="1" dirty="0" err="1">
                <a:latin typeface="Georgia" pitchFamily="18" charset="0"/>
                <a:cs typeface="Arial" pitchFamily="34" charset="0"/>
              </a:rPr>
              <a:t>Menggambarkan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wadah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berisi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berbagai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alat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bantu (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paradigma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,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pengetahuan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,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kemampuan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,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dan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lainnya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) yang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merupakan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b="1" i="1" dirty="0">
                <a:latin typeface="Georgia" pitchFamily="18" charset="0"/>
                <a:cs typeface="Arial" pitchFamily="34" charset="0"/>
              </a:rPr>
              <a:t>enabler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dalam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penciptaan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nilai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tambah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dan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manfaat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dalam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kegiatan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pengadaan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barang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/</a:t>
            </a:r>
            <a:r>
              <a:rPr lang="en-GB" sz="1200" i="1" dirty="0" err="1">
                <a:latin typeface="Georgia" pitchFamily="18" charset="0"/>
                <a:cs typeface="Arial" pitchFamily="34" charset="0"/>
              </a:rPr>
              <a:t>jasa</a:t>
            </a:r>
            <a:r>
              <a:rPr lang="en-GB" sz="1200" i="1" dirty="0">
                <a:latin typeface="Georgia" pitchFamily="18" charset="0"/>
                <a:cs typeface="Arial" pitchFamily="34" charset="0"/>
              </a:rPr>
              <a:t> di Indonesia</a:t>
            </a:r>
            <a:endParaRPr lang="en-GB" sz="1200" i="1" dirty="0">
              <a:solidFill>
                <a:srgbClr val="000000"/>
              </a:solidFill>
              <a:latin typeface="Georgia" pitchFamily="18" charset="0"/>
              <a:ea typeface="+mn-ea"/>
              <a:cs typeface="Arial" pitchFamily="34" charset="0"/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6405563" y="885825"/>
            <a:ext cx="0" cy="3862388"/>
          </a:xfrm>
          <a:prstGeom prst="line">
            <a:avLst/>
          </a:prstGeom>
          <a:ln w="12700">
            <a:solidFill>
              <a:srgbClr val="DC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4"/>
          <p:cNvSpPr>
            <a:spLocks noEditPoints="1"/>
          </p:cNvSpPr>
          <p:nvPr/>
        </p:nvSpPr>
        <p:spPr bwMode="gray">
          <a:xfrm rot="20518950">
            <a:off x="338138" y="552450"/>
            <a:ext cx="8302625" cy="2820988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9331" name="Title 1"/>
          <p:cNvSpPr txBox="1">
            <a:spLocks/>
          </p:cNvSpPr>
          <p:nvPr/>
        </p:nvSpPr>
        <p:spPr bwMode="auto">
          <a:xfrm>
            <a:off x="2916238" y="53975"/>
            <a:ext cx="619283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EVOLUSI</a:t>
            </a:r>
            <a:r>
              <a:rPr lang="id-ID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KELEMBAGAAN</a:t>
            </a:r>
            <a:r>
              <a:rPr lang="id-ID" altLang="id-ID" sz="2200" b="1">
                <a:latin typeface="Calibri" panose="020F0502020204030204" pitchFamily="34" charset="0"/>
                <a:cs typeface="Arial" panose="020B0604020202020204" pitchFamily="34" charset="0"/>
              </a:rPr>
              <a:t> PENGADAAN</a:t>
            </a:r>
            <a:endParaRPr lang="en-US" altLang="id-ID" sz="22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34925" y="2851150"/>
            <a:ext cx="3441700" cy="1187450"/>
            <a:chOff x="910355" y="2502296"/>
            <a:chExt cx="3441256" cy="1186362"/>
          </a:xfrm>
        </p:grpSpPr>
        <p:grpSp>
          <p:nvGrpSpPr>
            <p:cNvPr id="99355" name="Group 9"/>
            <p:cNvGrpSpPr>
              <a:grpSpLocks/>
            </p:cNvGrpSpPr>
            <p:nvPr/>
          </p:nvGrpSpPr>
          <p:grpSpPr bwMode="auto">
            <a:xfrm>
              <a:off x="910355" y="2502296"/>
              <a:ext cx="3441256" cy="1186362"/>
              <a:chOff x="3232389" y="2588763"/>
              <a:chExt cx="2936067" cy="2713175"/>
            </a:xfrm>
          </p:grpSpPr>
          <p:sp>
            <p:nvSpPr>
              <p:cNvPr id="99357" name="Freeform 8"/>
              <p:cNvSpPr>
                <a:spLocks/>
              </p:cNvSpPr>
              <p:nvPr/>
            </p:nvSpPr>
            <p:spPr bwMode="auto">
              <a:xfrm>
                <a:off x="3232389" y="2588763"/>
                <a:ext cx="2936067" cy="1609818"/>
              </a:xfrm>
              <a:custGeom>
                <a:avLst/>
                <a:gdLst>
                  <a:gd name="T0" fmla="*/ 0 w 1149"/>
                  <a:gd name="T1" fmla="*/ 0 h 623"/>
                  <a:gd name="T2" fmla="*/ 2147483647 w 1149"/>
                  <a:gd name="T3" fmla="*/ 2147483647 h 623"/>
                  <a:gd name="T4" fmla="*/ 2147483647 w 1149"/>
                  <a:gd name="T5" fmla="*/ 2147483647 h 623"/>
                  <a:gd name="T6" fmla="*/ 2147483647 w 1149"/>
                  <a:gd name="T7" fmla="*/ 2147483647 h 623"/>
                  <a:gd name="T8" fmla="*/ 0 w 114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9"/>
                  <a:gd name="T16" fmla="*/ 0 h 623"/>
                  <a:gd name="T17" fmla="*/ 1149 w 114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9" h="623">
                    <a:moveTo>
                      <a:pt x="0" y="0"/>
                    </a:moveTo>
                    <a:lnTo>
                      <a:pt x="427" y="1"/>
                    </a:lnTo>
                    <a:lnTo>
                      <a:pt x="1149" y="623"/>
                    </a:lnTo>
                    <a:lnTo>
                      <a:pt x="722" y="6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A185">
                  <a:alpha val="6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id-ID"/>
              </a:p>
            </p:txBody>
          </p:sp>
          <p:sp>
            <p:nvSpPr>
              <p:cNvPr id="99358" name="Rectangle 9"/>
              <p:cNvSpPr>
                <a:spLocks noChangeArrowheads="1"/>
              </p:cNvSpPr>
              <p:nvPr/>
            </p:nvSpPr>
            <p:spPr bwMode="auto">
              <a:xfrm>
                <a:off x="5077332" y="4190655"/>
                <a:ext cx="1091124" cy="1100773"/>
              </a:xfrm>
              <a:prstGeom prst="rect">
                <a:avLst/>
              </a:prstGeom>
              <a:solidFill>
                <a:srgbClr val="15A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/>
                <a:endParaRPr lang="id-ID" altLang="id-ID">
                  <a:latin typeface="Calibri" panose="020F0502020204030204" pitchFamily="34" charset="0"/>
                </a:endParaRPr>
              </a:p>
            </p:txBody>
          </p:sp>
          <p:sp>
            <p:nvSpPr>
              <p:cNvPr id="99359" name="Freeform 10"/>
              <p:cNvSpPr>
                <a:spLocks/>
              </p:cNvSpPr>
              <p:nvPr/>
            </p:nvSpPr>
            <p:spPr bwMode="auto">
              <a:xfrm>
                <a:off x="3232389" y="2588763"/>
                <a:ext cx="1844943" cy="2713175"/>
              </a:xfrm>
              <a:custGeom>
                <a:avLst/>
                <a:gdLst>
                  <a:gd name="T0" fmla="*/ 0 w 722"/>
                  <a:gd name="T1" fmla="*/ 2147483647 h 1050"/>
                  <a:gd name="T2" fmla="*/ 0 w 722"/>
                  <a:gd name="T3" fmla="*/ 0 h 1050"/>
                  <a:gd name="T4" fmla="*/ 2147483647 w 722"/>
                  <a:gd name="T5" fmla="*/ 2147483647 h 1050"/>
                  <a:gd name="T6" fmla="*/ 2147483647 w 722"/>
                  <a:gd name="T7" fmla="*/ 2147483647 h 1050"/>
                  <a:gd name="T8" fmla="*/ 0 w 722"/>
                  <a:gd name="T9" fmla="*/ 2147483647 h 10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1050"/>
                  <a:gd name="T17" fmla="*/ 722 w 722"/>
                  <a:gd name="T18" fmla="*/ 1050 h 10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1050">
                    <a:moveTo>
                      <a:pt x="0" y="428"/>
                    </a:moveTo>
                    <a:lnTo>
                      <a:pt x="0" y="0"/>
                    </a:lnTo>
                    <a:lnTo>
                      <a:pt x="722" y="624"/>
                    </a:lnTo>
                    <a:lnTo>
                      <a:pt x="722" y="1050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15A185">
                  <a:alpha val="8392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id-ID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3297647" y="3233463"/>
              <a:ext cx="879362" cy="34575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b="1" dirty="0">
                  <a:solidFill>
                    <a:schemeClr val="bg1"/>
                  </a:solidFill>
                  <a:latin typeface="+mj-lt"/>
                </a:rPr>
                <a:t>Tahap 1</a:t>
              </a:r>
            </a:p>
          </p:txBody>
        </p:sp>
      </p:grpSp>
      <p:sp>
        <p:nvSpPr>
          <p:cNvPr id="77" name="Oval 76"/>
          <p:cNvSpPr/>
          <p:nvPr/>
        </p:nvSpPr>
        <p:spPr>
          <a:xfrm>
            <a:off x="271463" y="2962275"/>
            <a:ext cx="1785937" cy="5349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/>
              <a:t>Panitia</a:t>
            </a:r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1304925" y="2376488"/>
            <a:ext cx="3444875" cy="1187450"/>
            <a:chOff x="2190979" y="2046959"/>
            <a:chExt cx="3444250" cy="1186361"/>
          </a:xfrm>
        </p:grpSpPr>
        <p:grpSp>
          <p:nvGrpSpPr>
            <p:cNvPr id="99350" name="Group 13"/>
            <p:cNvGrpSpPr>
              <a:grpSpLocks/>
            </p:cNvGrpSpPr>
            <p:nvPr/>
          </p:nvGrpSpPr>
          <p:grpSpPr bwMode="auto">
            <a:xfrm>
              <a:off x="2190979" y="2046959"/>
              <a:ext cx="3444250" cy="1186361"/>
              <a:chOff x="4354559" y="1547420"/>
              <a:chExt cx="2938621" cy="2713174"/>
            </a:xfrm>
          </p:grpSpPr>
          <p:sp>
            <p:nvSpPr>
              <p:cNvPr id="99352" name="Freeform 5"/>
              <p:cNvSpPr>
                <a:spLocks/>
              </p:cNvSpPr>
              <p:nvPr/>
            </p:nvSpPr>
            <p:spPr bwMode="auto">
              <a:xfrm>
                <a:off x="4354559" y="1547420"/>
                <a:ext cx="2938621" cy="1607232"/>
              </a:xfrm>
              <a:custGeom>
                <a:avLst/>
                <a:gdLst>
                  <a:gd name="T0" fmla="*/ 0 w 1150"/>
                  <a:gd name="T1" fmla="*/ 0 h 622"/>
                  <a:gd name="T2" fmla="*/ 2147483647 w 1150"/>
                  <a:gd name="T3" fmla="*/ 2147483647 h 622"/>
                  <a:gd name="T4" fmla="*/ 2147483647 w 1150"/>
                  <a:gd name="T5" fmla="*/ 2147483647 h 622"/>
                  <a:gd name="T6" fmla="*/ 2147483647 w 1150"/>
                  <a:gd name="T7" fmla="*/ 2147483647 h 622"/>
                  <a:gd name="T8" fmla="*/ 0 w 1150"/>
                  <a:gd name="T9" fmla="*/ 0 h 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0"/>
                  <a:gd name="T16" fmla="*/ 0 h 622"/>
                  <a:gd name="T17" fmla="*/ 1150 w 1150"/>
                  <a:gd name="T18" fmla="*/ 622 h 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0" h="622">
                    <a:moveTo>
                      <a:pt x="0" y="0"/>
                    </a:moveTo>
                    <a:lnTo>
                      <a:pt x="428" y="1"/>
                    </a:lnTo>
                    <a:lnTo>
                      <a:pt x="1150" y="622"/>
                    </a:lnTo>
                    <a:lnTo>
                      <a:pt x="723" y="6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57">
                  <a:alpha val="6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id-ID"/>
              </a:p>
            </p:txBody>
          </p:sp>
          <p:sp>
            <p:nvSpPr>
              <p:cNvPr id="99353" name="Rectangle 6"/>
              <p:cNvSpPr>
                <a:spLocks noChangeArrowheads="1"/>
              </p:cNvSpPr>
              <p:nvPr/>
            </p:nvSpPr>
            <p:spPr bwMode="auto">
              <a:xfrm>
                <a:off x="6202056" y="3154652"/>
                <a:ext cx="1091124" cy="1105941"/>
              </a:xfrm>
              <a:prstGeom prst="rect">
                <a:avLst/>
              </a:prstGeom>
              <a:solidFill>
                <a:srgbClr val="9BB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/>
                <a:endParaRPr lang="id-ID" altLang="id-ID">
                  <a:latin typeface="Calibri" panose="020F0502020204030204" pitchFamily="34" charset="0"/>
                </a:endParaRPr>
              </a:p>
            </p:txBody>
          </p:sp>
          <p:sp>
            <p:nvSpPr>
              <p:cNvPr id="99354" name="Freeform 7"/>
              <p:cNvSpPr>
                <a:spLocks/>
              </p:cNvSpPr>
              <p:nvPr/>
            </p:nvSpPr>
            <p:spPr bwMode="auto">
              <a:xfrm>
                <a:off x="4354559" y="1547420"/>
                <a:ext cx="1847498" cy="2713174"/>
              </a:xfrm>
              <a:custGeom>
                <a:avLst/>
                <a:gdLst>
                  <a:gd name="T0" fmla="*/ 0 w 723"/>
                  <a:gd name="T1" fmla="*/ 2147483647 h 1050"/>
                  <a:gd name="T2" fmla="*/ 0 w 723"/>
                  <a:gd name="T3" fmla="*/ 0 h 1050"/>
                  <a:gd name="T4" fmla="*/ 2147483647 w 723"/>
                  <a:gd name="T5" fmla="*/ 2147483647 h 1050"/>
                  <a:gd name="T6" fmla="*/ 2147483647 w 723"/>
                  <a:gd name="T7" fmla="*/ 2147483647 h 1050"/>
                  <a:gd name="T8" fmla="*/ 0 w 723"/>
                  <a:gd name="T9" fmla="*/ 2147483647 h 10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3"/>
                  <a:gd name="T16" fmla="*/ 0 h 1050"/>
                  <a:gd name="T17" fmla="*/ 723 w 723"/>
                  <a:gd name="T18" fmla="*/ 1050 h 10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3" h="1050">
                    <a:moveTo>
                      <a:pt x="0" y="426"/>
                    </a:moveTo>
                    <a:lnTo>
                      <a:pt x="0" y="0"/>
                    </a:lnTo>
                    <a:lnTo>
                      <a:pt x="723" y="622"/>
                    </a:lnTo>
                    <a:lnTo>
                      <a:pt x="723" y="1050"/>
                    </a:lnTo>
                    <a:lnTo>
                      <a:pt x="0" y="426"/>
                    </a:lnTo>
                    <a:close/>
                  </a:path>
                </a:pathLst>
              </a:custGeom>
              <a:solidFill>
                <a:srgbClr val="9BBC57">
                  <a:alpha val="8392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id-ID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560687" y="2782883"/>
              <a:ext cx="879315" cy="34575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b="1" dirty="0">
                  <a:solidFill>
                    <a:schemeClr val="bg1"/>
                  </a:solidFill>
                  <a:latin typeface="+mj-lt"/>
                </a:rPr>
                <a:t>Tahap 2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2557463" y="1900238"/>
            <a:ext cx="3440112" cy="1185862"/>
            <a:chOff x="3491880" y="1563638"/>
            <a:chExt cx="3441256" cy="1186362"/>
          </a:xfrm>
        </p:grpSpPr>
        <p:grpSp>
          <p:nvGrpSpPr>
            <p:cNvPr id="99345" name="Group 17"/>
            <p:cNvGrpSpPr>
              <a:grpSpLocks/>
            </p:cNvGrpSpPr>
            <p:nvPr/>
          </p:nvGrpSpPr>
          <p:grpSpPr bwMode="auto">
            <a:xfrm>
              <a:off x="3491880" y="1563638"/>
              <a:ext cx="3441256" cy="1186362"/>
              <a:chOff x="5453347" y="444062"/>
              <a:chExt cx="2936067" cy="2713175"/>
            </a:xfrm>
          </p:grpSpPr>
          <p:sp>
            <p:nvSpPr>
              <p:cNvPr id="99347" name="Freeform 8"/>
              <p:cNvSpPr>
                <a:spLocks/>
              </p:cNvSpPr>
              <p:nvPr/>
            </p:nvSpPr>
            <p:spPr bwMode="auto">
              <a:xfrm>
                <a:off x="5453347" y="454572"/>
                <a:ext cx="2936067" cy="1609818"/>
              </a:xfrm>
              <a:custGeom>
                <a:avLst/>
                <a:gdLst>
                  <a:gd name="T0" fmla="*/ 0 w 1149"/>
                  <a:gd name="T1" fmla="*/ 0 h 623"/>
                  <a:gd name="T2" fmla="*/ 2147483647 w 1149"/>
                  <a:gd name="T3" fmla="*/ 2147483647 h 623"/>
                  <a:gd name="T4" fmla="*/ 2147483647 w 1149"/>
                  <a:gd name="T5" fmla="*/ 2147483647 h 623"/>
                  <a:gd name="T6" fmla="*/ 2147483647 w 1149"/>
                  <a:gd name="T7" fmla="*/ 2147483647 h 623"/>
                  <a:gd name="T8" fmla="*/ 0 w 114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9"/>
                  <a:gd name="T16" fmla="*/ 0 h 623"/>
                  <a:gd name="T17" fmla="*/ 1149 w 114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9" h="623">
                    <a:moveTo>
                      <a:pt x="0" y="0"/>
                    </a:moveTo>
                    <a:lnTo>
                      <a:pt x="427" y="1"/>
                    </a:lnTo>
                    <a:lnTo>
                      <a:pt x="1149" y="623"/>
                    </a:lnTo>
                    <a:lnTo>
                      <a:pt x="722" y="6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9D15">
                  <a:alpha val="6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id-ID"/>
              </a:p>
            </p:txBody>
          </p:sp>
          <p:sp>
            <p:nvSpPr>
              <p:cNvPr id="99348" name="Rectangle 9"/>
              <p:cNvSpPr>
                <a:spLocks noChangeArrowheads="1"/>
              </p:cNvSpPr>
              <p:nvPr/>
            </p:nvSpPr>
            <p:spPr bwMode="auto">
              <a:xfrm>
                <a:off x="7298290" y="2056464"/>
                <a:ext cx="1091124" cy="1100773"/>
              </a:xfrm>
              <a:prstGeom prst="rect">
                <a:avLst/>
              </a:prstGeom>
              <a:solidFill>
                <a:srgbClr val="F49D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-106" charset="-128"/>
                  </a:defRPr>
                </a:lvl9pPr>
              </a:lstStyle>
              <a:p>
                <a:pPr eaLnBrk="1" hangingPunct="1"/>
                <a:endParaRPr lang="id-ID" altLang="id-ID">
                  <a:latin typeface="Calibri" panose="020F0502020204030204" pitchFamily="34" charset="0"/>
                </a:endParaRPr>
              </a:p>
            </p:txBody>
          </p:sp>
          <p:sp>
            <p:nvSpPr>
              <p:cNvPr id="99349" name="Freeform 10"/>
              <p:cNvSpPr>
                <a:spLocks/>
              </p:cNvSpPr>
              <p:nvPr/>
            </p:nvSpPr>
            <p:spPr bwMode="auto">
              <a:xfrm>
                <a:off x="5453347" y="444062"/>
                <a:ext cx="1844943" cy="2713175"/>
              </a:xfrm>
              <a:custGeom>
                <a:avLst/>
                <a:gdLst>
                  <a:gd name="T0" fmla="*/ 0 w 722"/>
                  <a:gd name="T1" fmla="*/ 2147483647 h 1050"/>
                  <a:gd name="T2" fmla="*/ 0 w 722"/>
                  <a:gd name="T3" fmla="*/ 0 h 1050"/>
                  <a:gd name="T4" fmla="*/ 2147483647 w 722"/>
                  <a:gd name="T5" fmla="*/ 2147483647 h 1050"/>
                  <a:gd name="T6" fmla="*/ 2147483647 w 722"/>
                  <a:gd name="T7" fmla="*/ 2147483647 h 1050"/>
                  <a:gd name="T8" fmla="*/ 0 w 722"/>
                  <a:gd name="T9" fmla="*/ 2147483647 h 10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1050"/>
                  <a:gd name="T17" fmla="*/ 722 w 722"/>
                  <a:gd name="T18" fmla="*/ 1050 h 10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1050">
                    <a:moveTo>
                      <a:pt x="0" y="428"/>
                    </a:moveTo>
                    <a:lnTo>
                      <a:pt x="0" y="0"/>
                    </a:lnTo>
                    <a:lnTo>
                      <a:pt x="722" y="624"/>
                    </a:lnTo>
                    <a:lnTo>
                      <a:pt x="722" y="1050"/>
                    </a:lnTo>
                    <a:lnTo>
                      <a:pt x="0" y="428"/>
                    </a:lnTo>
                    <a:close/>
                  </a:path>
                </a:pathLst>
              </a:custGeom>
              <a:solidFill>
                <a:srgbClr val="F49D15">
                  <a:alpha val="8392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id-ID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5875509" y="2329136"/>
              <a:ext cx="879767" cy="34622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b="1" dirty="0">
                  <a:solidFill>
                    <a:schemeClr val="bg1"/>
                  </a:solidFill>
                  <a:latin typeface="+mj-lt"/>
                </a:rPr>
                <a:t>Tahap 3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3100388" y="2122488"/>
            <a:ext cx="1785937" cy="5349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ULP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/>
              <a:t>Permanen</a:t>
            </a:r>
          </a:p>
        </p:txBody>
      </p:sp>
      <p:sp>
        <p:nvSpPr>
          <p:cNvPr id="91" name="Rounded Rectangle 90"/>
          <p:cNvSpPr/>
          <p:nvPr/>
        </p:nvSpPr>
        <p:spPr>
          <a:xfrm rot="496756">
            <a:off x="7466378" y="717431"/>
            <a:ext cx="1857119" cy="568416"/>
          </a:xfrm>
          <a:prstGeom prst="round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Center Of Excellence</a:t>
            </a:r>
            <a:endParaRPr lang="id-ID" b="1" dirty="0"/>
          </a:p>
        </p:txBody>
      </p:sp>
      <p:sp>
        <p:nvSpPr>
          <p:cNvPr id="92" name="Rectangle 91"/>
          <p:cNvSpPr/>
          <p:nvPr/>
        </p:nvSpPr>
        <p:spPr>
          <a:xfrm>
            <a:off x="-4763" y="4300538"/>
            <a:ext cx="2273301" cy="863600"/>
          </a:xfrm>
          <a:prstGeom prst="rect">
            <a:avLst/>
          </a:prstGeom>
          <a:solidFill>
            <a:srgbClr val="00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95250" algn="l"/>
              </a:tabLst>
              <a:defRPr/>
            </a:pPr>
            <a:r>
              <a:rPr lang="en-US" altLang="id-ID" sz="1000" b="1" u="sng" dirty="0" err="1">
                <a:solidFill>
                  <a:schemeClr val="tx1"/>
                </a:solidFill>
              </a:rPr>
              <a:t>Tahap</a:t>
            </a:r>
            <a:r>
              <a:rPr lang="en-US" altLang="id-ID" sz="1000" b="1" u="sng" dirty="0">
                <a:solidFill>
                  <a:schemeClr val="tx1"/>
                </a:solidFill>
              </a:rPr>
              <a:t> 1 :</a:t>
            </a:r>
          </a:p>
          <a:p>
            <a:pPr marL="111125" indent="-111125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000" dirty="0">
                <a:solidFill>
                  <a:schemeClr val="tx1"/>
                </a:solidFill>
              </a:rPr>
              <a:t>Proses </a:t>
            </a:r>
            <a:r>
              <a:rPr lang="en-US" altLang="id-ID" sz="1000" dirty="0" err="1">
                <a:solidFill>
                  <a:schemeClr val="tx1"/>
                </a:solidFill>
              </a:rPr>
              <a:t>pemilihan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penyedia</a:t>
            </a:r>
            <a:r>
              <a:rPr lang="id-ID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dikerjakan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panitia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id-ID" altLang="id-ID" sz="1000" dirty="0">
                <a:solidFill>
                  <a:schemeClr val="tx1"/>
                </a:solidFill>
              </a:rPr>
              <a:t>masing2 </a:t>
            </a:r>
            <a:r>
              <a:rPr lang="en-US" altLang="id-ID" sz="1000" dirty="0">
                <a:solidFill>
                  <a:schemeClr val="tx1"/>
                </a:solidFill>
              </a:rPr>
              <a:t>S</a:t>
            </a:r>
            <a:r>
              <a:rPr lang="id-ID" altLang="id-ID" sz="1000" dirty="0">
                <a:solidFill>
                  <a:schemeClr val="tx1"/>
                </a:solidFill>
              </a:rPr>
              <a:t>KPD</a:t>
            </a:r>
          </a:p>
          <a:p>
            <a:pPr marL="111125" indent="-111125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000" dirty="0">
                <a:solidFill>
                  <a:schemeClr val="tx1"/>
                </a:solidFill>
              </a:rPr>
              <a:t>PA/KPA, PPK, </a:t>
            </a:r>
            <a:r>
              <a:rPr lang="en-US" altLang="id-ID" sz="1000" dirty="0" err="1">
                <a:solidFill>
                  <a:schemeClr val="tx1"/>
                </a:solidFill>
              </a:rPr>
              <a:t>Panitia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Pengadaan</a:t>
            </a:r>
            <a:r>
              <a:rPr lang="en-US" altLang="id-ID" sz="1000" dirty="0">
                <a:solidFill>
                  <a:schemeClr val="tx1"/>
                </a:solidFill>
              </a:rPr>
              <a:t>, </a:t>
            </a:r>
            <a:r>
              <a:rPr lang="en-US" altLang="id-ID" sz="1000" dirty="0" err="1">
                <a:solidFill>
                  <a:schemeClr val="tx1"/>
                </a:solidFill>
              </a:rPr>
              <a:t>dan</a:t>
            </a:r>
            <a:r>
              <a:rPr lang="en-US" altLang="id-ID" sz="1000" dirty="0">
                <a:solidFill>
                  <a:schemeClr val="tx1"/>
                </a:solidFill>
              </a:rPr>
              <a:t> PPHP  </a:t>
            </a:r>
            <a:r>
              <a:rPr lang="id-ID" altLang="id-ID" sz="1000" dirty="0">
                <a:solidFill>
                  <a:schemeClr val="tx1"/>
                </a:solidFill>
              </a:rPr>
              <a:t>b</a:t>
            </a:r>
            <a:r>
              <a:rPr lang="en-US" altLang="id-ID" sz="1000" dirty="0" err="1">
                <a:solidFill>
                  <a:schemeClr val="tx1"/>
                </a:solidFill>
              </a:rPr>
              <a:t>erada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dalam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satu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organisasi</a:t>
            </a:r>
            <a:endParaRPr lang="en-US" altLang="id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268538" y="4156075"/>
            <a:ext cx="2481262" cy="9874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id-ID" sz="1000" b="1" u="sng" dirty="0" err="1">
                <a:solidFill>
                  <a:schemeClr val="tx1"/>
                </a:solidFill>
              </a:rPr>
              <a:t>Tahap</a:t>
            </a:r>
            <a:r>
              <a:rPr lang="en-US" altLang="id-ID" sz="1000" b="1" u="sng" dirty="0">
                <a:solidFill>
                  <a:schemeClr val="tx1"/>
                </a:solidFill>
              </a:rPr>
              <a:t> 2 :</a:t>
            </a:r>
          </a:p>
          <a:p>
            <a:pPr marL="111125" indent="-1111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000" dirty="0">
                <a:solidFill>
                  <a:schemeClr val="tx1"/>
                </a:solidFill>
              </a:rPr>
              <a:t>Proses </a:t>
            </a:r>
            <a:r>
              <a:rPr lang="en-US" altLang="id-ID" sz="1000" dirty="0" err="1">
                <a:solidFill>
                  <a:schemeClr val="tx1"/>
                </a:solidFill>
              </a:rPr>
              <a:t>pemilihan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penyedia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sudah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dikerjakan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id-ID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oleh</a:t>
            </a:r>
            <a:r>
              <a:rPr lang="en-US" altLang="id-ID" sz="1000" dirty="0">
                <a:solidFill>
                  <a:schemeClr val="tx1"/>
                </a:solidFill>
              </a:rPr>
              <a:t> POKJA di ULP</a:t>
            </a:r>
            <a:r>
              <a:rPr lang="id-ID" altLang="id-ID" sz="1000" dirty="0">
                <a:solidFill>
                  <a:schemeClr val="tx1"/>
                </a:solidFill>
              </a:rPr>
              <a:t> Adhoc</a:t>
            </a:r>
          </a:p>
          <a:p>
            <a:pPr marL="111125" indent="-1111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d-ID" altLang="id-ID" sz="1000" dirty="0">
                <a:solidFill>
                  <a:schemeClr val="tx1"/>
                </a:solidFill>
              </a:rPr>
              <a:t>Telah memiliki kantor dan sekretariat ULP namun belum struktural/permanen</a:t>
            </a:r>
          </a:p>
          <a:p>
            <a:pPr marL="111125" indent="-1111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000" dirty="0">
                <a:solidFill>
                  <a:schemeClr val="tx1"/>
                </a:solidFill>
              </a:rPr>
              <a:t>SDM ULP</a:t>
            </a:r>
            <a:r>
              <a:rPr lang="id-ID" altLang="id-ID" sz="1000" dirty="0">
                <a:solidFill>
                  <a:schemeClr val="tx1"/>
                </a:solidFill>
              </a:rPr>
              <a:t> belum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penuh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waktu</a:t>
            </a:r>
            <a:endParaRPr lang="en-US" altLang="id-ID" sz="1000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716463" y="3929063"/>
            <a:ext cx="2303462" cy="12144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id-ID" sz="1000" b="1" u="sng" dirty="0" err="1">
                <a:solidFill>
                  <a:schemeClr val="tx1"/>
                </a:solidFill>
              </a:rPr>
              <a:t>Tahap</a:t>
            </a:r>
            <a:r>
              <a:rPr lang="en-US" altLang="id-ID" sz="1000" b="1" u="sng" dirty="0">
                <a:solidFill>
                  <a:schemeClr val="tx1"/>
                </a:solidFill>
              </a:rPr>
              <a:t> 3 :</a:t>
            </a:r>
          </a:p>
          <a:p>
            <a:pPr marL="177800" indent="-1778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000" dirty="0">
                <a:solidFill>
                  <a:schemeClr val="tx1"/>
                </a:solidFill>
              </a:rPr>
              <a:t>Proses </a:t>
            </a:r>
            <a:r>
              <a:rPr lang="en-US" altLang="id-ID" sz="1000" dirty="0" err="1">
                <a:solidFill>
                  <a:schemeClr val="tx1"/>
                </a:solidFill>
              </a:rPr>
              <a:t>pemilihan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penyedia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sudah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dikerjakan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oleh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id-ID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>
                <a:solidFill>
                  <a:schemeClr val="tx1"/>
                </a:solidFill>
              </a:rPr>
              <a:t>POKJA di ULP </a:t>
            </a:r>
            <a:r>
              <a:rPr lang="id-ID" altLang="id-ID" sz="1000" dirty="0">
                <a:solidFill>
                  <a:schemeClr val="tx1"/>
                </a:solidFill>
              </a:rPr>
              <a:t>Permanen </a:t>
            </a:r>
          </a:p>
          <a:p>
            <a:pPr marL="177800" indent="-1778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000" dirty="0">
                <a:solidFill>
                  <a:schemeClr val="tx1"/>
                </a:solidFill>
              </a:rPr>
              <a:t>SDM ULP </a:t>
            </a:r>
            <a:r>
              <a:rPr lang="en-US" altLang="id-ID" sz="1000" dirty="0" err="1">
                <a:solidFill>
                  <a:schemeClr val="tx1"/>
                </a:solidFill>
              </a:rPr>
              <a:t>sudah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penuh</a:t>
            </a:r>
            <a:r>
              <a:rPr lang="en-US" altLang="id-ID" sz="1000" dirty="0">
                <a:solidFill>
                  <a:schemeClr val="tx1"/>
                </a:solidFill>
              </a:rPr>
              <a:t> </a:t>
            </a:r>
            <a:r>
              <a:rPr lang="en-US" altLang="id-ID" sz="1000" dirty="0" err="1">
                <a:solidFill>
                  <a:schemeClr val="tx1"/>
                </a:solidFill>
              </a:rPr>
              <a:t>waktu</a:t>
            </a:r>
            <a:endParaRPr lang="id-ID" altLang="id-ID" sz="1000" dirty="0">
              <a:solidFill>
                <a:schemeClr val="tx1"/>
              </a:solidFill>
            </a:endParaRPr>
          </a:p>
          <a:p>
            <a:pPr marL="177800" indent="-1778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d-ID" altLang="id-ID" sz="1000" dirty="0">
                <a:solidFill>
                  <a:schemeClr val="tx1"/>
                </a:solidFill>
              </a:rPr>
              <a:t>Memiliki kantor dan sekretariat yang  permanen dan mandiri</a:t>
            </a:r>
            <a:endParaRPr lang="en-US" altLang="id-ID" sz="1000" dirty="0">
              <a:solidFill>
                <a:schemeClr val="tx1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598613" y="2476500"/>
            <a:ext cx="1785937" cy="5349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ULP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200" b="1" i="1" dirty="0"/>
              <a:t>Ad</a:t>
            </a:r>
            <a:r>
              <a:rPr lang="en-US" sz="1200" b="1" i="1" dirty="0"/>
              <a:t>H</a:t>
            </a:r>
            <a:r>
              <a:rPr lang="id-ID" sz="1200" b="1" i="1" dirty="0"/>
              <a:t>oc/</a:t>
            </a:r>
            <a:r>
              <a:rPr lang="en-US" sz="1200" b="1" i="1" dirty="0"/>
              <a:t>E</a:t>
            </a:r>
            <a:r>
              <a:rPr lang="id-ID" sz="1200" b="1" i="1" dirty="0"/>
              <a:t>x</a:t>
            </a:r>
            <a:r>
              <a:rPr lang="en-US" sz="1200" b="1" i="1" dirty="0"/>
              <a:t>O</a:t>
            </a:r>
            <a:r>
              <a:rPr lang="id-ID" sz="1200" b="1" i="1" dirty="0"/>
              <a:t>fficio</a:t>
            </a: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829668" y="1419624"/>
            <a:ext cx="3440113" cy="1185862"/>
            <a:chOff x="3491880" y="1563638"/>
            <a:chExt cx="3441256" cy="1186362"/>
          </a:xfrm>
          <a:solidFill>
            <a:srgbClr val="FF5050"/>
          </a:solidFill>
        </p:grpSpPr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3491880" y="1563638"/>
              <a:ext cx="3441256" cy="1186362"/>
              <a:chOff x="5453347" y="444062"/>
              <a:chExt cx="2936067" cy="2713175"/>
            </a:xfrm>
            <a:grpFill/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5453347" y="454572"/>
                <a:ext cx="2936067" cy="1609818"/>
              </a:xfrm>
              <a:custGeom>
                <a:avLst/>
                <a:gdLst>
                  <a:gd name="T0" fmla="*/ 0 w 1149"/>
                  <a:gd name="T1" fmla="*/ 0 h 623"/>
                  <a:gd name="T2" fmla="*/ 2147483647 w 1149"/>
                  <a:gd name="T3" fmla="*/ 2147483647 h 623"/>
                  <a:gd name="T4" fmla="*/ 2147483647 w 1149"/>
                  <a:gd name="T5" fmla="*/ 2147483647 h 623"/>
                  <a:gd name="T6" fmla="*/ 2147483647 w 1149"/>
                  <a:gd name="T7" fmla="*/ 2147483647 h 623"/>
                  <a:gd name="T8" fmla="*/ 0 w 1149"/>
                  <a:gd name="T9" fmla="*/ 0 h 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9"/>
                  <a:gd name="T16" fmla="*/ 0 h 623"/>
                  <a:gd name="T17" fmla="*/ 1149 w 1149"/>
                  <a:gd name="T18" fmla="*/ 623 h 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9" h="623">
                    <a:moveTo>
                      <a:pt x="0" y="0"/>
                    </a:moveTo>
                    <a:lnTo>
                      <a:pt x="427" y="1"/>
                    </a:lnTo>
                    <a:lnTo>
                      <a:pt x="1149" y="623"/>
                    </a:lnTo>
                    <a:lnTo>
                      <a:pt x="722" y="6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121920" tIns="60960" rIns="121920" bIns="60960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7" name="Rectangle 9"/>
              <p:cNvSpPr>
                <a:spLocks noChangeArrowheads="1"/>
              </p:cNvSpPr>
              <p:nvPr/>
            </p:nvSpPr>
            <p:spPr bwMode="auto">
              <a:xfrm>
                <a:off x="7298290" y="2056464"/>
                <a:ext cx="1091124" cy="1100773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121920" tIns="60960" rIns="121920" bIns="60960"/>
              <a:lstStyle/>
              <a:p>
                <a:pPr eaLnBrk="1" hangingPunct="1">
                  <a:defRPr/>
                </a:pP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5453347" y="444062"/>
                <a:ext cx="1844943" cy="2713175"/>
              </a:xfrm>
              <a:custGeom>
                <a:avLst/>
                <a:gdLst>
                  <a:gd name="T0" fmla="*/ 0 w 722"/>
                  <a:gd name="T1" fmla="*/ 2147483647 h 1050"/>
                  <a:gd name="T2" fmla="*/ 0 w 722"/>
                  <a:gd name="T3" fmla="*/ 0 h 1050"/>
                  <a:gd name="T4" fmla="*/ 2147483647 w 722"/>
                  <a:gd name="T5" fmla="*/ 2147483647 h 1050"/>
                  <a:gd name="T6" fmla="*/ 2147483647 w 722"/>
                  <a:gd name="T7" fmla="*/ 2147483647 h 1050"/>
                  <a:gd name="T8" fmla="*/ 0 w 722"/>
                  <a:gd name="T9" fmla="*/ 2147483647 h 10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1050"/>
                  <a:gd name="T17" fmla="*/ 722 w 722"/>
                  <a:gd name="T18" fmla="*/ 1050 h 10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1050">
                    <a:moveTo>
                      <a:pt x="0" y="428"/>
                    </a:moveTo>
                    <a:lnTo>
                      <a:pt x="0" y="0"/>
                    </a:lnTo>
                    <a:lnTo>
                      <a:pt x="722" y="624"/>
                    </a:lnTo>
                    <a:lnTo>
                      <a:pt x="722" y="1050"/>
                    </a:lnTo>
                    <a:lnTo>
                      <a:pt x="0" y="42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121920" tIns="60960" rIns="121920" bIns="60960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875510" y="2329136"/>
              <a:ext cx="879572" cy="346395"/>
            </a:xfrm>
            <a:prstGeom prst="rect">
              <a:avLst/>
            </a:prstGeom>
            <a:grpFill/>
          </p:spPr>
          <p:txBody>
            <a:bodyPr wrap="none" lIns="68580" tIns="34290" rIns="68580" bIns="3429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b="1" dirty="0">
                  <a:solidFill>
                    <a:schemeClr val="bg1"/>
                  </a:solidFill>
                  <a:latin typeface="+mj-lt"/>
                </a:rPr>
                <a:t>Tahap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4</a:t>
              </a:r>
              <a:endParaRPr lang="id-ID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9" name="Oval 38"/>
          <p:cNvSpPr/>
          <p:nvPr/>
        </p:nvSpPr>
        <p:spPr>
          <a:xfrm>
            <a:off x="4371975" y="1641475"/>
            <a:ext cx="1785938" cy="5349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UKPBJ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19925" y="3724275"/>
            <a:ext cx="2124075" cy="142875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id-ID" sz="1500" u="sng" dirty="0" err="1">
                <a:solidFill>
                  <a:schemeClr val="tx1"/>
                </a:solidFill>
              </a:rPr>
              <a:t>Tahap</a:t>
            </a:r>
            <a:r>
              <a:rPr lang="en-US" altLang="id-ID" sz="1500" u="sng" dirty="0">
                <a:solidFill>
                  <a:schemeClr val="tx1"/>
                </a:solidFill>
              </a:rPr>
              <a:t> 4 :</a:t>
            </a:r>
          </a:p>
          <a:p>
            <a:pPr marL="177800" indent="-1778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500" dirty="0" err="1">
                <a:solidFill>
                  <a:schemeClr val="tx1"/>
                </a:solidFill>
              </a:rPr>
              <a:t>Pembinaan</a:t>
            </a:r>
            <a:r>
              <a:rPr lang="id-ID" altLang="id-ID" sz="1500" dirty="0">
                <a:solidFill>
                  <a:schemeClr val="tx1"/>
                </a:solidFill>
              </a:rPr>
              <a:t> </a:t>
            </a:r>
            <a:r>
              <a:rPr lang="en-US" altLang="id-ID" sz="1500" dirty="0">
                <a:solidFill>
                  <a:schemeClr val="tx1"/>
                </a:solidFill>
              </a:rPr>
              <a:t>PBJP</a:t>
            </a:r>
            <a:endParaRPr lang="id-ID" altLang="id-ID" sz="1500" dirty="0">
              <a:solidFill>
                <a:schemeClr val="tx1"/>
              </a:solidFill>
            </a:endParaRPr>
          </a:p>
          <a:p>
            <a:pPr marL="177800" indent="-1778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500" dirty="0" err="1">
                <a:solidFill>
                  <a:schemeClr val="tx1"/>
                </a:solidFill>
              </a:rPr>
              <a:t>Pelaksanaan</a:t>
            </a:r>
            <a:r>
              <a:rPr lang="en-US" altLang="id-ID" sz="1500" dirty="0">
                <a:solidFill>
                  <a:schemeClr val="tx1"/>
                </a:solidFill>
              </a:rPr>
              <a:t> PBJP</a:t>
            </a:r>
            <a:endParaRPr lang="id-ID" altLang="id-ID" sz="1500" dirty="0">
              <a:solidFill>
                <a:schemeClr val="tx1"/>
              </a:solidFill>
            </a:endParaRPr>
          </a:p>
          <a:p>
            <a:pPr marL="177800" indent="-1778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id-ID" sz="1500" dirty="0" err="1">
                <a:solidFill>
                  <a:schemeClr val="tx1"/>
                </a:solidFill>
              </a:rPr>
              <a:t>Pengelolaan</a:t>
            </a:r>
            <a:r>
              <a:rPr lang="en-US" altLang="id-ID" sz="1500" dirty="0">
                <a:solidFill>
                  <a:schemeClr val="tx1"/>
                </a:solidFill>
              </a:rPr>
              <a:t> </a:t>
            </a:r>
            <a:r>
              <a:rPr lang="en-US" altLang="id-ID" sz="1500" dirty="0" err="1">
                <a:solidFill>
                  <a:schemeClr val="tx1"/>
                </a:solidFill>
              </a:rPr>
              <a:t>Sistem</a:t>
            </a:r>
            <a:r>
              <a:rPr lang="en-US" altLang="id-ID" sz="1500" dirty="0">
                <a:solidFill>
                  <a:schemeClr val="tx1"/>
                </a:solidFill>
              </a:rPr>
              <a:t> </a:t>
            </a:r>
            <a:r>
              <a:rPr lang="en-US" altLang="id-ID" sz="1500" dirty="0" err="1">
                <a:solidFill>
                  <a:schemeClr val="tx1"/>
                </a:solidFill>
              </a:rPr>
              <a:t>Informasi</a:t>
            </a:r>
            <a:r>
              <a:rPr lang="en-US" altLang="id-ID" sz="1500" dirty="0">
                <a:solidFill>
                  <a:schemeClr val="tx1"/>
                </a:solidFill>
              </a:rPr>
              <a:t> PBJP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90" grpId="0" animBg="1"/>
      <p:bldP spid="92" grpId="0" animBg="1"/>
      <p:bldP spid="93" grpId="0" animBg="1"/>
      <p:bldP spid="96" grpId="0" animBg="1"/>
      <p:bldP spid="99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 txBox="1">
            <a:spLocks/>
          </p:cNvSpPr>
          <p:nvPr/>
        </p:nvSpPr>
        <p:spPr bwMode="auto">
          <a:xfrm>
            <a:off x="2057400" y="44450"/>
            <a:ext cx="70469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r" eaLnBrk="1" hangingPunct="1"/>
            <a:r>
              <a:rPr lang="en-US" altLang="id-ID" sz="2200" b="1">
                <a:latin typeface="Calibri" panose="020F0502020204030204" pitchFamily="34" charset="0"/>
              </a:rPr>
              <a:t>UKPBJ SEBAGAI KELEMBAGAAN PBJP YANG MENJADI </a:t>
            </a:r>
          </a:p>
          <a:p>
            <a:pPr algn="r" eaLnBrk="1" hangingPunct="1"/>
            <a:r>
              <a:rPr lang="en-US" altLang="id-ID" sz="2200" b="1" i="1">
                <a:latin typeface="Calibri" panose="020F0502020204030204" pitchFamily="34" charset="0"/>
              </a:rPr>
              <a:t>CENTER OF EXCELLENCE</a:t>
            </a:r>
            <a:r>
              <a:rPr lang="en-US" altLang="id-ID" sz="2200" b="1">
                <a:latin typeface="Calibri" panose="020F0502020204030204" pitchFamily="34" charset="0"/>
              </a:rPr>
              <a:t> PBJP</a:t>
            </a:r>
          </a:p>
        </p:txBody>
      </p:sp>
      <p:sp>
        <p:nvSpPr>
          <p:cNvPr id="56323" name="Rectangle 1"/>
          <p:cNvSpPr>
            <a:spLocks noChangeArrowheads="1"/>
          </p:cNvSpPr>
          <p:nvPr/>
        </p:nvSpPr>
        <p:spPr bwMode="auto">
          <a:xfrm>
            <a:off x="265113" y="1346200"/>
            <a:ext cx="8642350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id-ID" sz="2400" b="1" dirty="0"/>
              <a:t>UKPBJ</a:t>
            </a:r>
            <a:r>
              <a:rPr lang="en-US" altLang="id-ID" sz="2400" dirty="0"/>
              <a:t> = UNIT KERJA PENGADAAN BARANG/JASA</a:t>
            </a:r>
          </a:p>
        </p:txBody>
      </p:sp>
      <p:sp>
        <p:nvSpPr>
          <p:cNvPr id="100356" name="Rectangle 1"/>
          <p:cNvSpPr>
            <a:spLocks noChangeArrowheads="1"/>
          </p:cNvSpPr>
          <p:nvPr/>
        </p:nvSpPr>
        <p:spPr bwMode="auto">
          <a:xfrm>
            <a:off x="265113" y="1922463"/>
            <a:ext cx="8642350" cy="120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just" eaLnBrk="1" hangingPunct="1"/>
            <a:r>
              <a:rPr lang="id-ID" altLang="id-ID" sz="2400"/>
              <a:t>UKPBJ mempunyai tugas melaksanakan </a:t>
            </a:r>
            <a:r>
              <a:rPr lang="id-ID" altLang="id-ID" sz="2400" b="1"/>
              <a:t>pembinaan</a:t>
            </a:r>
            <a:r>
              <a:rPr lang="id-ID" altLang="id-ID" sz="2400"/>
              <a:t> dan </a:t>
            </a:r>
            <a:r>
              <a:rPr lang="id-ID" altLang="id-ID" sz="2400" b="1"/>
              <a:t>pelaksanaan</a:t>
            </a:r>
            <a:r>
              <a:rPr lang="id-ID" altLang="id-ID" sz="2400"/>
              <a:t> pengadaan barang/jasa serta </a:t>
            </a:r>
            <a:r>
              <a:rPr lang="id-ID" altLang="id-ID" sz="2400" b="1"/>
              <a:t>pengelolaan sistem informasi</a:t>
            </a:r>
            <a:r>
              <a:rPr lang="id-ID" altLang="id-ID" sz="2400"/>
              <a:t> pengadaan barang/jasa</a:t>
            </a:r>
            <a:endParaRPr lang="en-US" altLang="id-ID" sz="2400"/>
          </a:p>
        </p:txBody>
      </p:sp>
      <p:sp>
        <p:nvSpPr>
          <p:cNvPr id="100357" name="Rectangle 1"/>
          <p:cNvSpPr>
            <a:spLocks noChangeArrowheads="1"/>
          </p:cNvSpPr>
          <p:nvPr/>
        </p:nvSpPr>
        <p:spPr bwMode="auto">
          <a:xfrm>
            <a:off x="265113" y="3276600"/>
            <a:ext cx="8642350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/>
            <a:r>
              <a:rPr lang="en-US" altLang="id-ID" sz="2400"/>
              <a:t>Bentuk </a:t>
            </a:r>
            <a:r>
              <a:rPr lang="id-ID" altLang="id-ID" sz="2400"/>
              <a:t>UKPBJ</a:t>
            </a:r>
            <a:r>
              <a:rPr lang="en-US" altLang="id-ID" sz="2400"/>
              <a:t> : Permanen Struktural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HOW EXECUTIVE SUMMARY" val="No"/>
  <p:tag name="SMARTDIVIDERTYPE" val="Appendix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  <p:tag name="SMARTLINKEDSHAPEID" val="SideBar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  <p:tag name="SMARTLINKEDSHAPEID" val="SideBa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  <p:tag name="SMARTLINKEDSHAPEID" val="SideBar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Fixed Logo v.2"/>
  <p:tag name="SMARTREAD" val="{@BusinessUnitCoverText}"/>
  <p:tag name="SMARTWRITE" val="{@BusinessUnitCoverText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Fixed Logo v.2"/>
  <p:tag name="SMARTLINKEDSHAPEID" val="SideBa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Fixed Logo v.2"/>
  <p:tag name="SMARTLINKEDSHAPEID" val="SideBar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Fixed Logo v.2"/>
  <p:tag name="SMARTLINKEDSHAPEID" val="SideBar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Colour v.2"/>
  <p:tag name="SMARTREAD" val="{@BusinessUnitCoverText}"/>
  <p:tag name="SMARTWRITE" val="{@BusinessUnitCoverText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Confidentiality stamp Colour v.2"/>
  <p:tag name="SMARTREAD" val="{@Confidentiality stamp}"/>
  <p:tag name="SMARTWRITE" val="{@Confidentiality stamp}"/>
  <p:tag name="SMARTLINKEDSHAPEID" val="SideBar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Draft stamp Colour v.2"/>
  <p:tag name="SMARTREAD" val="{@Draft stamp}"/>
  <p:tag name="SMARTWRITE" val="{@Draft stamp}"/>
  <p:tag name="SMARTLINKEDSHAPEID" val="SideBa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Colour v.2"/>
  <p:tag name="SMARTREAD" val="{@Report date}"/>
  <p:tag name="SMARTLINKEDSHAPEID" val="SideBar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  <p:tag name="SMARTLINKEDSHAPEID" val="SideBar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  <p:tag name="SMARTLINKEDSHAPEID" val="SideBar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  <p:tag name="SMARTLINKEDSHAPEID" val="SideBar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HOW EXECUTIVE SUMMARY" val="No"/>
  <p:tag name="SMARTDIVIDERTYPE" val="Appendix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  <p:tag name="SMARTLINKEDSHAPEID" val="SideBar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  <p:tag name="SMARTLINKEDSHAPEID" val="SideBar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  <p:tag name="SMARTLINKEDSHAPEID" val="SideBar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Fixed Logo v.2"/>
  <p:tag name="SMARTREAD" val="{@BusinessUnitCoverText}"/>
  <p:tag name="SMARTWRITE" val="{@BusinessUnitCoverText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Fixed Logo v.2"/>
  <p:tag name="SMARTLINKEDSHAPEID" val="SideBar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Fixed Logo v.2"/>
  <p:tag name="SMARTLINKEDSHAPEID" val="SideBa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Fixed Logo v.2"/>
  <p:tag name="SMARTLINKEDSHAPEID" val="SideBar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Colour v.2"/>
  <p:tag name="SMARTREAD" val="{@BusinessUnitCoverText}"/>
  <p:tag name="SMARTWRITE" val="{@BusinessUnitCoverText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Confidentiality stamp Colour v.2"/>
  <p:tag name="SMARTREAD" val="{@Confidentiality stamp}"/>
  <p:tag name="SMARTWRITE" val="{@Confidentiality stamp}"/>
  <p:tag name="SMARTLINKEDSHAPEID" val="SideBar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Draft stamp Colour v.2"/>
  <p:tag name="SMARTREAD" val="{@Draft stamp}"/>
  <p:tag name="SMARTWRITE" val="{@Draft stamp}"/>
  <p:tag name="SMARTLINKEDSHAPEID" val="SideBar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Colour v.2"/>
  <p:tag name="SMARTREAD" val="{@Report date}"/>
  <p:tag name="SMARTLINKEDSHAPEID" val="SideBar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  <p:tag name="SMARTLINKEDSHAPEID" val="SideBar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  <p:tag name="SMARTLINKEDSHAPEID" val="SideBar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  <p:tag name="SMARTLINKEDSHAPEID" val="SideBa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  <p:tag name="SMARTLINKEDSHAPEID" val="SideBa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HOW EXECUTIVE SUMMARY" val="No"/>
  <p:tag name="SMARTDIVIDERTYPE" val="Appendix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  <p:tag name="SMARTLINKEDSHAPEID" val="SideBa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  <p:tag name="SMARTLINKEDSHAPEID" val="SideBar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  <p:tag name="SMARTLINKEDSHAPEID" val="SideBar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  <p:tag name="SMARTLINKEDSHAPEID" val="SideBar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Fixed Logo v.2"/>
  <p:tag name="SMARTREAD" val="{@BusinessUnitCoverText}"/>
  <p:tag name="SMARTWRITE" val="{@BusinessUnitCoverText}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Fixed Logo v.2"/>
  <p:tag name="SMARTLINKEDSHAPEID" val="SideBar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Fixed Logo v.2"/>
  <p:tag name="SMARTLINKEDSHAPEID" val="SideBar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Fixed Logo v.2"/>
  <p:tag name="SMARTLINKEDSHAPEID" val="SideBar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Colour v.2"/>
  <p:tag name="SMARTREAD" val="{@BusinessUnitCoverText}"/>
  <p:tag name="SMARTWRITE" val="{@BusinessUnitCoverText}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Confidentiality stamp Colour v.2"/>
  <p:tag name="SMARTREAD" val="{@Confidentiality stamp}"/>
  <p:tag name="SMARTWRITE" val="{@Confidentiality stamp}"/>
  <p:tag name="SMARTLINKEDSHAPEID" val="SideBa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Draft stamp Colour v.2"/>
  <p:tag name="SMARTREAD" val="{@Draft stamp}"/>
  <p:tag name="SMARTWRITE" val="{@Draft stamp}"/>
  <p:tag name="SMARTLINKEDSHAPEID" val="SideBar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Colour v.2"/>
  <p:tag name="SMARTREAD" val="{@Report date}"/>
  <p:tag name="SMARTLINKEDSHAPEID" val="SideBa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  <p:tag name="SMARTLINKEDSHAPEID" val="SideBa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sulting Global Proposal">
  <a:themeElements>
    <a:clrScheme name="PwC Burgundy">
      <a:dk1>
        <a:srgbClr val="000000"/>
      </a:dk1>
      <a:lt1>
        <a:srgbClr val="FFFFFF"/>
      </a:lt1>
      <a:dk2>
        <a:srgbClr val="A32020"/>
      </a:dk2>
      <a:lt2>
        <a:srgbClr val="FFFFFF"/>
      </a:lt2>
      <a:accent1>
        <a:srgbClr val="A32020"/>
      </a:accent1>
      <a:accent2>
        <a:srgbClr val="E0301E"/>
      </a:accent2>
      <a:accent3>
        <a:srgbClr val="602320"/>
      </a:accent3>
      <a:accent4>
        <a:srgbClr val="DB536A"/>
      </a:accent4>
      <a:accent5>
        <a:srgbClr val="DC6900"/>
      </a:accent5>
      <a:accent6>
        <a:srgbClr val="FFB600"/>
      </a:accent6>
      <a:hlink>
        <a:srgbClr val="A32020"/>
      </a:hlink>
      <a:folHlink>
        <a:srgbClr val="A3202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C0C0"/>
        </a:solidFill>
        <a:ln w="25400">
          <a:solidFill>
            <a:schemeClr val="accent5"/>
          </a:solidFill>
        </a:ln>
      </a:spPr>
      <a:bodyPr vert="horz" wrap="square" lIns="91440" tIns="45720" rIns="91440" bIns="45720" rtlCol="0" anchor="ctr">
        <a:noAutofit/>
      </a:bodyPr>
      <a:lstStyle>
        <a:defPPr algn="ctr">
          <a:defRPr dirty="0" smtClean="0"/>
        </a:defPPr>
      </a:lst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Consulting Global Proposal">
  <a:themeElements>
    <a:clrScheme name="PwC Burgundy">
      <a:dk1>
        <a:srgbClr val="000000"/>
      </a:dk1>
      <a:lt1>
        <a:srgbClr val="FFFFFF"/>
      </a:lt1>
      <a:dk2>
        <a:srgbClr val="A32020"/>
      </a:dk2>
      <a:lt2>
        <a:srgbClr val="FFFFFF"/>
      </a:lt2>
      <a:accent1>
        <a:srgbClr val="A32020"/>
      </a:accent1>
      <a:accent2>
        <a:srgbClr val="E0301E"/>
      </a:accent2>
      <a:accent3>
        <a:srgbClr val="602320"/>
      </a:accent3>
      <a:accent4>
        <a:srgbClr val="DB536A"/>
      </a:accent4>
      <a:accent5>
        <a:srgbClr val="DC6900"/>
      </a:accent5>
      <a:accent6>
        <a:srgbClr val="FFB600"/>
      </a:accent6>
      <a:hlink>
        <a:srgbClr val="A32020"/>
      </a:hlink>
      <a:folHlink>
        <a:srgbClr val="A3202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C0C0"/>
        </a:solidFill>
        <a:ln w="25400">
          <a:solidFill>
            <a:schemeClr val="accent5"/>
          </a:solidFill>
        </a:ln>
      </a:spPr>
      <a:bodyPr vert="horz" wrap="square" lIns="91440" tIns="45720" rIns="91440" bIns="45720" rtlCol="0" anchor="ctr">
        <a:noAutofit/>
      </a:bodyPr>
      <a:lstStyle>
        <a:defPPr algn="ctr">
          <a:defRPr dirty="0" smtClean="0"/>
        </a:defPPr>
      </a:lst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onsulting Global Proposal">
  <a:themeElements>
    <a:clrScheme name="PwC Burgundy">
      <a:dk1>
        <a:srgbClr val="000000"/>
      </a:dk1>
      <a:lt1>
        <a:srgbClr val="FFFFFF"/>
      </a:lt1>
      <a:dk2>
        <a:srgbClr val="A32020"/>
      </a:dk2>
      <a:lt2>
        <a:srgbClr val="FFFFFF"/>
      </a:lt2>
      <a:accent1>
        <a:srgbClr val="A32020"/>
      </a:accent1>
      <a:accent2>
        <a:srgbClr val="E0301E"/>
      </a:accent2>
      <a:accent3>
        <a:srgbClr val="602320"/>
      </a:accent3>
      <a:accent4>
        <a:srgbClr val="DB536A"/>
      </a:accent4>
      <a:accent5>
        <a:srgbClr val="DC6900"/>
      </a:accent5>
      <a:accent6>
        <a:srgbClr val="FFB600"/>
      </a:accent6>
      <a:hlink>
        <a:srgbClr val="A32020"/>
      </a:hlink>
      <a:folHlink>
        <a:srgbClr val="A3202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C0C0"/>
        </a:solidFill>
        <a:ln w="25400">
          <a:solidFill>
            <a:schemeClr val="accent5"/>
          </a:solidFill>
        </a:ln>
      </a:spPr>
      <a:bodyPr vert="horz" wrap="square" lIns="91440" tIns="45720" rIns="91440" bIns="45720" rtlCol="0" anchor="ctr">
        <a:noAutofit/>
      </a:bodyPr>
      <a:lstStyle>
        <a:defPPr algn="ctr">
          <a:defRPr dirty="0" smtClean="0"/>
        </a:defPPr>
      </a:lst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9902</TotalTime>
  <Words>2515</Words>
  <Application>Microsoft Office PowerPoint</Application>
  <PresentationFormat>On-screen Show (16:9)</PresentationFormat>
  <Paragraphs>463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Arial</vt:lpstr>
      <vt:lpstr>ヒラギノ角ゴ Pro W3</vt:lpstr>
      <vt:lpstr>Calibri</vt:lpstr>
      <vt:lpstr>Georgia</vt:lpstr>
      <vt:lpstr>Wingdings</vt:lpstr>
      <vt:lpstr>Times New Roman</vt:lpstr>
      <vt:lpstr>Arial Narrow</vt:lpstr>
      <vt:lpstr>SimSun</vt:lpstr>
      <vt:lpstr>Andalus</vt:lpstr>
      <vt:lpstr>Tahoma</vt:lpstr>
      <vt:lpstr>Clear Sans Medium</vt:lpstr>
      <vt:lpstr>Source Sans Pro Light</vt:lpstr>
      <vt:lpstr>Aharoni</vt:lpstr>
      <vt:lpstr>Office Theme</vt:lpstr>
      <vt:lpstr>3_Office Theme</vt:lpstr>
      <vt:lpstr>Consulting Global Proposal</vt:lpstr>
      <vt:lpstr>1_Consulting Global Proposal</vt:lpstr>
      <vt:lpstr>1_Office Theme</vt:lpstr>
      <vt:lpstr>2_Office Theme</vt:lpstr>
      <vt:lpstr>2_Consulting Global Proposal</vt:lpstr>
      <vt:lpstr>PowerPoint Presentation</vt:lpstr>
      <vt:lpstr>PROSES PENGADAAN BARANG/JASA PEMERINTAH</vt:lpstr>
      <vt:lpstr>DEFINISI, RUANG LINGKUP, PEMBENTUKAN  DAN TUJUAN PEMBENTUKAN ULP</vt:lpstr>
      <vt:lpstr>ARAH KEBIJAKAN PENGADAAN BARANG/JASA PEMERINTAH</vt:lpstr>
      <vt:lpstr>ARAH KEBIJAKAN KELEMBAGAAN PBJP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TANTANGAN UKPBJ</vt:lpstr>
      <vt:lpstr>PENGUKURAN TINGKAT KEMATANGAN</vt:lpstr>
      <vt:lpstr>TEORI KEMATANGAN ORGANISASI</vt:lpstr>
      <vt:lpstr>PEMAHAMAN TEORI CAPABILITY MATURITY MODEL (CMM)</vt:lpstr>
      <vt:lpstr>PowerPoint Presentation</vt:lpstr>
      <vt:lpstr>VARIABEL DAN SUB VARIABEL DALAM PENGUKURAN  TINGKAT KEMATANGAN ULP/UKPBJ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https://siulp.lkpp.go.id </vt:lpstr>
      <vt:lpstr>PowerPoint Presentation</vt:lpstr>
      <vt:lpstr>STATUS KELEMBAGAAN ULP  DI PROVINSI BANGKA BELITUNG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bejo</dc:creator>
  <cp:lastModifiedBy>arisgunawan zelo</cp:lastModifiedBy>
  <cp:revision>472</cp:revision>
  <dcterms:created xsi:type="dcterms:W3CDTF">2016-08-02T17:32:58Z</dcterms:created>
  <dcterms:modified xsi:type="dcterms:W3CDTF">2017-07-30T09:49:53Z</dcterms:modified>
</cp:coreProperties>
</file>