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3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Lst>
  <p:sldSz cx="9144000" cy="6858000" type="screen4x3"/>
  <p:notesSz cx="7102475" cy="9388475"/>
  <p:embeddedFontLst>
    <p:embeddedFont>
      <p:font typeface="Source Sans Pro" panose="020B0604020202020204" charset="0"/>
      <p:regular r:id="rId38"/>
      <p:bold r:id="rId39"/>
      <p:italic r:id="rId40"/>
      <p:boldItalic r:id="rId41"/>
    </p:embeddedFont>
    <p:embeddedFont>
      <p:font typeface="Calibri" panose="020F0502020204030204" pitchFamily="34" charset="0"/>
      <p:regular r:id="rId42"/>
      <p:bold r:id="rId43"/>
      <p:italic r:id="rId44"/>
      <p:boldItalic r:id="rId45"/>
    </p:embeddedFont>
    <p:embeddedFont>
      <p:font typeface="Rockwell" panose="02060603020205020403" pitchFamily="18" charset="0"/>
      <p:regular r:id="rId46"/>
      <p:bold r:id="rId47"/>
      <p:italic r:id="rId48"/>
      <p:boldItalic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30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2.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tableStyles" Target="tableStyle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7.fntdata"/><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6.fntdata"/><Relationship Id="rId48" Type="http://schemas.openxmlformats.org/officeDocument/2006/relationships/font" Target="fonts/font11.fntdata"/><Relationship Id="rId8" Type="http://schemas.openxmlformats.org/officeDocument/2006/relationships/slide" Target="slides/slide6.xml"/><Relationship Id="rId5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1.fntdata"/><Relationship Id="rId46" Type="http://schemas.openxmlformats.org/officeDocument/2006/relationships/font" Target="fonts/font9.fntdata"/><Relationship Id="rId20" Type="http://schemas.openxmlformats.org/officeDocument/2006/relationships/slide" Target="slides/slide18.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1" y="2"/>
            <a:ext cx="3077739" cy="471054"/>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4023093" y="2"/>
            <a:ext cx="3077739" cy="471054"/>
          </a:xfrm>
          <a:prstGeom prst="rect">
            <a:avLst/>
          </a:prstGeom>
          <a:noFill/>
          <a:ln>
            <a:noFill/>
          </a:ln>
        </p:spPr>
        <p:txBody>
          <a:bodyPr spcFirstLastPara="1" wrap="square" lIns="91425" tIns="45700" rIns="91425" bIns="45700"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710248" y="4518205"/>
            <a:ext cx="5681980" cy="3696713"/>
          </a:xfrm>
          <a:prstGeom prst="rect">
            <a:avLst/>
          </a:prstGeom>
          <a:noFill/>
          <a:ln>
            <a:noFill/>
          </a:ln>
        </p:spPr>
        <p:txBody>
          <a:bodyPr spcFirstLastPara="1" wrap="square" lIns="91425" tIns="45700" rIns="91425" bIns="45700" anchor="t" anchorCtr="0"/>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1" y="8917424"/>
            <a:ext cx="3077739" cy="471053"/>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4023093" y="8917424"/>
            <a:ext cx="3077739" cy="47105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1" name="Shape 161"/>
          <p:cNvSpPr txBox="1">
            <a:spLocks noGrp="1"/>
          </p:cNvSpPr>
          <p:nvPr>
            <p:ph type="body" idx="1"/>
          </p:nvPr>
        </p:nvSpPr>
        <p:spPr>
          <a:xfrm>
            <a:off x="710248" y="4518205"/>
            <a:ext cx="5681980" cy="369671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62" name="Shape 162"/>
          <p:cNvSpPr txBox="1">
            <a:spLocks noGrp="1"/>
          </p:cNvSpPr>
          <p:nvPr>
            <p:ph type="sldNum" idx="12"/>
          </p:nvPr>
        </p:nvSpPr>
        <p:spPr>
          <a:xfrm>
            <a:off x="4023093" y="8917424"/>
            <a:ext cx="3077739" cy="47105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u="none">
                <a:solidFill>
                  <a:schemeClr val="dk1"/>
                </a:solidFill>
                <a:latin typeface="Calibri"/>
                <a:ea typeface="Calibri"/>
                <a:cs typeface="Calibri"/>
                <a:sym typeface="Calibri"/>
              </a:rPr>
              <a:t>1</a:t>
            </a:fld>
            <a:endParaRPr sz="1200" b="0" u="none">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Shape 288"/>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289" name="Shape 289"/>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Shape 309"/>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310" name="Shape 310"/>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Shape 323"/>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324" name="Shape 324"/>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Shape 330"/>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331" name="Shape 331"/>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Shape 342"/>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343" name="Shape 343"/>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Shape 377"/>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378" name="Shape 378"/>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Shape 400"/>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1" name="Shape 401"/>
          <p:cNvSpPr txBox="1">
            <a:spLocks noGrp="1"/>
          </p:cNvSpPr>
          <p:nvPr>
            <p:ph type="body" idx="1"/>
          </p:nvPr>
        </p:nvSpPr>
        <p:spPr>
          <a:xfrm>
            <a:off x="710248" y="4518205"/>
            <a:ext cx="5681980" cy="369671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02" name="Shape 402"/>
          <p:cNvSpPr txBox="1">
            <a:spLocks noGrp="1"/>
          </p:cNvSpPr>
          <p:nvPr>
            <p:ph type="sldNum" idx="12"/>
          </p:nvPr>
        </p:nvSpPr>
        <p:spPr>
          <a:xfrm>
            <a:off x="4023093" y="8917424"/>
            <a:ext cx="3077739" cy="47105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16</a:t>
            </a:fld>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Shape 429"/>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430" name="Shape 430"/>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Shape 436"/>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437" name="Shape 437"/>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Shape 448"/>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449" name="Shape 449"/>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172" name="Shape 172"/>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4"/>
        <p:cNvGrpSpPr/>
        <p:nvPr/>
      </p:nvGrpSpPr>
      <p:grpSpPr>
        <a:xfrm>
          <a:off x="0" y="0"/>
          <a:ext cx="0" cy="0"/>
          <a:chOff x="0" y="0"/>
          <a:chExt cx="0" cy="0"/>
        </a:xfrm>
      </p:grpSpPr>
      <p:sp>
        <p:nvSpPr>
          <p:cNvPr id="455" name="Shape 455"/>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456" name="Shape 456"/>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Shape 469"/>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0" name="Shape 470"/>
          <p:cNvSpPr txBox="1">
            <a:spLocks noGrp="1"/>
          </p:cNvSpPr>
          <p:nvPr>
            <p:ph type="body" idx="1"/>
          </p:nvPr>
        </p:nvSpPr>
        <p:spPr>
          <a:xfrm>
            <a:off x="710248" y="4518205"/>
            <a:ext cx="5681980" cy="369671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Catatan : </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Pokja Pemilihan beranggotakan 3 (tiga) orang, berdasarkan pertimbangan kompleksitas</a:t>
            </a:r>
            <a:endParaRPr/>
          </a:p>
          <a:p>
            <a:pPr marL="0" marR="0" lvl="0" indent="0" algn="l" rtl="0">
              <a:spcBef>
                <a:spcPts val="360"/>
              </a:spcBef>
              <a:spcAft>
                <a:spcPts val="0"/>
              </a:spcAft>
              <a:buNone/>
            </a:pPr>
            <a:r>
              <a:rPr lang="en-US" sz="1200" b="0" i="0" u="none" strike="noStrike" cap="none">
                <a:solidFill>
                  <a:schemeClr val="dk1"/>
                </a:solidFill>
                <a:latin typeface="Calibri"/>
                <a:ea typeface="Calibri"/>
                <a:cs typeface="Calibri"/>
                <a:sym typeface="Calibri"/>
              </a:rPr>
              <a:t>pemilihan Penyedia, dapat ditambah sepanjang berjumlah gasal</a:t>
            </a:r>
            <a:endParaRPr sz="1200" b="0" i="0" u="none" strike="noStrike" cap="none">
              <a:solidFill>
                <a:schemeClr val="dk1"/>
              </a:solidFill>
              <a:latin typeface="Calibri"/>
              <a:ea typeface="Calibri"/>
              <a:cs typeface="Calibri"/>
              <a:sym typeface="Calibri"/>
            </a:endParaRPr>
          </a:p>
        </p:txBody>
      </p:sp>
      <p:sp>
        <p:nvSpPr>
          <p:cNvPr id="471" name="Shape 471"/>
          <p:cNvSpPr txBox="1">
            <a:spLocks noGrp="1"/>
          </p:cNvSpPr>
          <p:nvPr>
            <p:ph type="sldNum" idx="12"/>
          </p:nvPr>
        </p:nvSpPr>
        <p:spPr>
          <a:xfrm>
            <a:off x="4023093" y="8917424"/>
            <a:ext cx="3077739" cy="47105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21</a:t>
            </a:fld>
            <a:endParaRPr sz="12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Shape 491"/>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492" name="Shape 492"/>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Shape 498"/>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499" name="Shape 499"/>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Shape 524"/>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525" name="Shape 525"/>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0"/>
        <p:cNvGrpSpPr/>
        <p:nvPr/>
      </p:nvGrpSpPr>
      <p:grpSpPr>
        <a:xfrm>
          <a:off x="0" y="0"/>
          <a:ext cx="0" cy="0"/>
          <a:chOff x="0" y="0"/>
          <a:chExt cx="0" cy="0"/>
        </a:xfrm>
      </p:grpSpPr>
      <p:sp>
        <p:nvSpPr>
          <p:cNvPr id="531" name="Shape 531"/>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532" name="Shape 532"/>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Shape 551"/>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552" name="Shape 552"/>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0"/>
        <p:cNvGrpSpPr/>
        <p:nvPr/>
      </p:nvGrpSpPr>
      <p:grpSpPr>
        <a:xfrm>
          <a:off x="0" y="0"/>
          <a:ext cx="0" cy="0"/>
          <a:chOff x="0" y="0"/>
          <a:chExt cx="0" cy="0"/>
        </a:xfrm>
      </p:grpSpPr>
      <p:sp>
        <p:nvSpPr>
          <p:cNvPr id="571" name="Shape 571"/>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572" name="Shape 572"/>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Shape 578"/>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9" name="Shape 579"/>
          <p:cNvSpPr txBox="1">
            <a:spLocks noGrp="1"/>
          </p:cNvSpPr>
          <p:nvPr>
            <p:ph type="body" idx="1"/>
          </p:nvPr>
        </p:nvSpPr>
        <p:spPr>
          <a:xfrm>
            <a:off x="710248" y="4518205"/>
            <a:ext cx="5681980" cy="369671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580" name="Shape 580"/>
          <p:cNvSpPr txBox="1">
            <a:spLocks noGrp="1"/>
          </p:cNvSpPr>
          <p:nvPr>
            <p:ph type="sldNum" idx="12"/>
          </p:nvPr>
        </p:nvSpPr>
        <p:spPr>
          <a:xfrm>
            <a:off x="4023093" y="8917424"/>
            <a:ext cx="3077739" cy="47105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28</a:t>
            </a:fld>
            <a:endParaRPr sz="1200">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7"/>
        <p:cNvGrpSpPr/>
        <p:nvPr/>
      </p:nvGrpSpPr>
      <p:grpSpPr>
        <a:xfrm>
          <a:off x="0" y="0"/>
          <a:ext cx="0" cy="0"/>
          <a:chOff x="0" y="0"/>
          <a:chExt cx="0" cy="0"/>
        </a:xfrm>
      </p:grpSpPr>
      <p:sp>
        <p:nvSpPr>
          <p:cNvPr id="608" name="Shape 608"/>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609" name="Shape 609"/>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0" name="Shape 180"/>
          <p:cNvSpPr txBox="1">
            <a:spLocks noGrp="1"/>
          </p:cNvSpPr>
          <p:nvPr>
            <p:ph type="body" idx="1"/>
          </p:nvPr>
        </p:nvSpPr>
        <p:spPr>
          <a:xfrm>
            <a:off x="710248" y="4518205"/>
            <a:ext cx="5681980" cy="369671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0" i="0" u="none" strike="noStrike" cap="none">
                <a:solidFill>
                  <a:schemeClr val="dk1"/>
                </a:solidFill>
                <a:latin typeface="Calibri"/>
                <a:ea typeface="Calibri"/>
                <a:cs typeface="Calibri"/>
                <a:sym typeface="Calibri"/>
              </a:rPr>
              <a:t>Catatan untuk Pengajar : </a:t>
            </a:r>
            <a:endParaRPr/>
          </a:p>
          <a:p>
            <a:pPr marL="171450" marR="0" lvl="0" indent="-171450" algn="l" rtl="0">
              <a:spcBef>
                <a:spcPts val="36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Yang mempunyai kewenangan hanya PA dan KPA</a:t>
            </a:r>
            <a:endParaRPr/>
          </a:p>
          <a:p>
            <a:pPr marL="171450" marR="0" lvl="0" indent="-171450" algn="l" rtl="0">
              <a:spcBef>
                <a:spcPts val="36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PPK hanya menjalankan tugas pelimpahan kewenangan</a:t>
            </a:r>
            <a:endParaRPr sz="1200" b="0" i="0" u="none" strike="noStrike" cap="none">
              <a:solidFill>
                <a:schemeClr val="dk1"/>
              </a:solidFill>
              <a:latin typeface="Calibri"/>
              <a:ea typeface="Calibri"/>
              <a:cs typeface="Calibri"/>
              <a:sym typeface="Calibri"/>
            </a:endParaRPr>
          </a:p>
        </p:txBody>
      </p:sp>
      <p:sp>
        <p:nvSpPr>
          <p:cNvPr id="181" name="Shape 181"/>
          <p:cNvSpPr txBox="1">
            <a:spLocks noGrp="1"/>
          </p:cNvSpPr>
          <p:nvPr>
            <p:ph type="sldNum" idx="12"/>
          </p:nvPr>
        </p:nvSpPr>
        <p:spPr>
          <a:xfrm>
            <a:off x="4023093" y="8917424"/>
            <a:ext cx="3077739" cy="47105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a:t>
            </a:fld>
            <a:endParaRPr sz="1200">
              <a:solidFill>
                <a:schemeClr val="dk1"/>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4"/>
        <p:cNvGrpSpPr/>
        <p:nvPr/>
      </p:nvGrpSpPr>
      <p:grpSpPr>
        <a:xfrm>
          <a:off x="0" y="0"/>
          <a:ext cx="0" cy="0"/>
          <a:chOff x="0" y="0"/>
          <a:chExt cx="0" cy="0"/>
        </a:xfrm>
      </p:grpSpPr>
      <p:sp>
        <p:nvSpPr>
          <p:cNvPr id="615" name="Shape 615"/>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616" name="Shape 616"/>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1"/>
        <p:cNvGrpSpPr/>
        <p:nvPr/>
      </p:nvGrpSpPr>
      <p:grpSpPr>
        <a:xfrm>
          <a:off x="0" y="0"/>
          <a:ext cx="0" cy="0"/>
          <a:chOff x="0" y="0"/>
          <a:chExt cx="0" cy="0"/>
        </a:xfrm>
      </p:grpSpPr>
      <p:sp>
        <p:nvSpPr>
          <p:cNvPr id="632" name="Shape 632"/>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633" name="Shape 633"/>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Shape 644"/>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45" name="Shape 645"/>
          <p:cNvSpPr txBox="1">
            <a:spLocks noGrp="1"/>
          </p:cNvSpPr>
          <p:nvPr>
            <p:ph type="body" idx="1"/>
          </p:nvPr>
        </p:nvSpPr>
        <p:spPr>
          <a:xfrm>
            <a:off x="710248" y="4518205"/>
            <a:ext cx="5681980" cy="369671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646" name="Shape 646"/>
          <p:cNvSpPr txBox="1">
            <a:spLocks noGrp="1"/>
          </p:cNvSpPr>
          <p:nvPr>
            <p:ph type="sldNum" idx="12"/>
          </p:nvPr>
        </p:nvSpPr>
        <p:spPr>
          <a:xfrm>
            <a:off x="4023093" y="8917424"/>
            <a:ext cx="3077739" cy="47105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32</a:t>
            </a:fld>
            <a:endParaRPr sz="1200">
              <a:solidFill>
                <a:schemeClr val="dk1"/>
              </a:solidFill>
              <a:latin typeface="Calibri"/>
              <a:ea typeface="Calibri"/>
              <a:cs typeface="Calibri"/>
              <a:sym typeface="Calibri"/>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Shape 689"/>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690" name="Shape 690"/>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Shape 700"/>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1" name="Shape 701"/>
          <p:cNvSpPr txBox="1">
            <a:spLocks noGrp="1"/>
          </p:cNvSpPr>
          <p:nvPr>
            <p:ph type="body" idx="1"/>
          </p:nvPr>
        </p:nvSpPr>
        <p:spPr>
          <a:xfrm>
            <a:off x="710248" y="4518205"/>
            <a:ext cx="5681980" cy="369671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702" name="Shape 702"/>
          <p:cNvSpPr txBox="1">
            <a:spLocks noGrp="1"/>
          </p:cNvSpPr>
          <p:nvPr>
            <p:ph type="sldNum" idx="12"/>
          </p:nvPr>
        </p:nvSpPr>
        <p:spPr>
          <a:xfrm>
            <a:off x="4023093" y="8917424"/>
            <a:ext cx="3077739" cy="47105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34</a:t>
            </a:fld>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Shape 189"/>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190" name="Shape 190"/>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Shape 196"/>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Shape 197"/>
          <p:cNvSpPr txBox="1">
            <a:spLocks noGrp="1"/>
          </p:cNvSpPr>
          <p:nvPr>
            <p:ph type="body" idx="1"/>
          </p:nvPr>
        </p:nvSpPr>
        <p:spPr>
          <a:xfrm>
            <a:off x="710248" y="4518205"/>
            <a:ext cx="5681980" cy="3696713"/>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198" name="Shape 198"/>
          <p:cNvSpPr txBox="1">
            <a:spLocks noGrp="1"/>
          </p:cNvSpPr>
          <p:nvPr>
            <p:ph type="sldNum" idx="12"/>
          </p:nvPr>
        </p:nvSpPr>
        <p:spPr>
          <a:xfrm>
            <a:off x="4023093" y="8917424"/>
            <a:ext cx="3077739" cy="471053"/>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a:solidFill>
                  <a:schemeClr val="dk1"/>
                </a:solidFill>
                <a:latin typeface="Calibri"/>
                <a:ea typeface="Calibri"/>
                <a:cs typeface="Calibri"/>
                <a:sym typeface="Calibri"/>
              </a:rPr>
              <a:t>5</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Shape 209"/>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210" name="Shape 210"/>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241" name="Shape 241"/>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Shape 266"/>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267" name="Shape 267"/>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Shape 273"/>
          <p:cNvSpPr txBox="1">
            <a:spLocks noGrp="1"/>
          </p:cNvSpPr>
          <p:nvPr>
            <p:ph type="body" idx="1"/>
          </p:nvPr>
        </p:nvSpPr>
        <p:spPr>
          <a:xfrm>
            <a:off x="710248" y="4518205"/>
            <a:ext cx="5681980" cy="3696713"/>
          </a:xfrm>
          <a:prstGeom prst="rect">
            <a:avLst/>
          </a:prstGeom>
        </p:spPr>
        <p:txBody>
          <a:bodyPr spcFirstLastPara="1" wrap="square" lIns="91425" tIns="45700" rIns="91425" bIns="45700" anchor="t" anchorCtr="0">
            <a:noAutofit/>
          </a:bodyPr>
          <a:lstStyle/>
          <a:p>
            <a:pPr marL="0" lvl="0" indent="0">
              <a:spcBef>
                <a:spcPts val="360"/>
              </a:spcBef>
              <a:spcAft>
                <a:spcPts val="0"/>
              </a:spcAft>
              <a:buNone/>
            </a:pPr>
            <a:endParaRPr/>
          </a:p>
        </p:txBody>
      </p:sp>
      <p:sp>
        <p:nvSpPr>
          <p:cNvPr id="274" name="Shape 274"/>
          <p:cNvSpPr>
            <a:spLocks noGrp="1" noRot="1" noChangeAspect="1"/>
          </p:cNvSpPr>
          <p:nvPr>
            <p:ph type="sldImg" idx="2"/>
          </p:nvPr>
        </p:nvSpPr>
        <p:spPr>
          <a:xfrm>
            <a:off x="1439863" y="1173163"/>
            <a:ext cx="4222750" cy="316865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7" name="Shape 17"/>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lstStyle>
            <a:lvl1pPr marR="0" lvl="0"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rtl="0">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rtl="0">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74" name="Shape 74"/>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92" name="Shape 9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5" name="Shape 9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6"/>
        <p:cNvGrpSpPr/>
        <p:nvPr/>
      </p:nvGrpSpPr>
      <p:grpSpPr>
        <a:xfrm>
          <a:off x="0" y="0"/>
          <a:ext cx="0" cy="0"/>
          <a:chOff x="0" y="0"/>
          <a:chExt cx="0" cy="0"/>
        </a:xfrm>
      </p:grpSpPr>
      <p:sp>
        <p:nvSpPr>
          <p:cNvPr id="97" name="Shape 97"/>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lstStyle>
            <a:lvl1pPr marR="0" lvl="0"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rtl="0">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rtl="0">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99" name="Shape 9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0" name="Shape 10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1" name="Shape 10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4000" b="1"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04" name="Shape 10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lstStyle>
            <a:lvl1pPr marL="457200" marR="0" lvl="0" indent="-228600" algn="l"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1pPr>
            <a:lvl2pPr marL="914400" marR="0" lvl="1" indent="-228600" algn="l" rtl="0">
              <a:spcBef>
                <a:spcPts val="36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2pPr>
            <a:lvl3pPr marL="1371600" marR="0" lvl="2" indent="-228600" algn="l" rtl="0">
              <a:spcBef>
                <a:spcPts val="32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3pPr>
            <a:lvl4pPr marL="1828800" marR="0" lvl="3"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4pPr>
            <a:lvl5pPr marL="2286000" marR="0" lvl="4"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5pPr>
            <a:lvl6pPr marL="2743200" marR="0" lvl="5"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6pPr>
            <a:lvl7pPr marL="3200400" marR="0" lvl="6"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7pPr>
            <a:lvl8pPr marL="3657600" marR="0" lvl="7"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8pPr>
            <a:lvl9pPr marL="4114800" marR="0" lvl="8"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105" name="Shape 10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6" name="Shape 10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0" name="Shape 110"/>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2" name="Shape 1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3" name="Shape 11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14" name="Shape 1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15"/>
        <p:cNvGrpSpPr/>
        <p:nvPr/>
      </p:nvGrpSpPr>
      <p:grpSpPr>
        <a:xfrm>
          <a:off x="0" y="0"/>
          <a:ext cx="0" cy="0"/>
          <a:chOff x="0" y="0"/>
          <a:chExt cx="0" cy="0"/>
        </a:xfrm>
      </p:grpSpPr>
      <p:sp>
        <p:nvSpPr>
          <p:cNvPr id="116" name="Shape 11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7" name="Shape 117"/>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19" name="Shape 119"/>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20" name="Shape 120"/>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21" name="Shape 12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2" name="Shape 12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24"/>
        <p:cNvGrpSpPr/>
        <p:nvPr/>
      </p:nvGrpSpPr>
      <p:grpSpPr>
        <a:xfrm>
          <a:off x="0" y="0"/>
          <a:ext cx="0" cy="0"/>
          <a:chOff x="0" y="0"/>
          <a:chExt cx="0" cy="0"/>
        </a:xfrm>
      </p:grpSpPr>
      <p:sp>
        <p:nvSpPr>
          <p:cNvPr id="125" name="Shape 12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26" name="Shape 12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7" name="Shape 12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8" name="Shape 12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9"/>
        <p:cNvGrpSpPr/>
        <p:nvPr/>
      </p:nvGrpSpPr>
      <p:grpSpPr>
        <a:xfrm>
          <a:off x="0" y="0"/>
          <a:ext cx="0" cy="0"/>
          <a:chOff x="0" y="0"/>
          <a:chExt cx="0" cy="0"/>
        </a:xfrm>
      </p:grpSpPr>
      <p:sp>
        <p:nvSpPr>
          <p:cNvPr id="130" name="Shape 13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1" name="Shape 13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2" name="Shape 13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3"/>
        <p:cNvGrpSpPr/>
        <p:nvPr/>
      </p:nvGrpSpPr>
      <p:grpSpPr>
        <a:xfrm>
          <a:off x="0" y="0"/>
          <a:ext cx="0" cy="0"/>
          <a:chOff x="0" y="0"/>
          <a:chExt cx="0" cy="0"/>
        </a:xfrm>
      </p:grpSpPr>
      <p:sp>
        <p:nvSpPr>
          <p:cNvPr id="134" name="Shape 134"/>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2000" b="1"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35" name="Shape 135"/>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36" name="Shape 136"/>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137" name="Shape 13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8" name="Shape 13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9" name="Shape 1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23" name="Shape 2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2000" b="1"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42" name="Shape 142"/>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43" name="Shape 143"/>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144" name="Shape 14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5" name="Shape 14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6" name="Shape 14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47"/>
        <p:cNvGrpSpPr/>
        <p:nvPr/>
      </p:nvGrpSpPr>
      <p:grpSpPr>
        <a:xfrm>
          <a:off x="0" y="0"/>
          <a:ext cx="0" cy="0"/>
          <a:chOff x="0" y="0"/>
          <a:chExt cx="0" cy="0"/>
        </a:xfrm>
      </p:grpSpPr>
      <p:sp>
        <p:nvSpPr>
          <p:cNvPr id="148" name="Shape 148"/>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49" name="Shape 149"/>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50" name="Shape 15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1" name="Shape 15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2" name="Shape 15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53"/>
        <p:cNvGrpSpPr/>
        <p:nvPr/>
      </p:nvGrpSpPr>
      <p:grpSpPr>
        <a:xfrm>
          <a:off x="0" y="0"/>
          <a:ext cx="0" cy="0"/>
          <a:chOff x="0" y="0"/>
          <a:chExt cx="0" cy="0"/>
        </a:xfrm>
      </p:grpSpPr>
      <p:sp>
        <p:nvSpPr>
          <p:cNvPr id="154" name="Shape 154"/>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55" name="Shape 155"/>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56" name="Shape 15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7" name="Shape 15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8" name="Shape 15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4000" b="1"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29" name="Shape 29"/>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lstStyle>
            <a:lvl1pPr marL="457200" marR="0" lvl="0" indent="-228600" algn="l"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1pPr>
            <a:lvl2pPr marL="914400" marR="0" lvl="1" indent="-228600" algn="l" rtl="0">
              <a:spcBef>
                <a:spcPts val="36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2pPr>
            <a:lvl3pPr marL="1371600" marR="0" lvl="2" indent="-228600" algn="l" rtl="0">
              <a:spcBef>
                <a:spcPts val="32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3pPr>
            <a:lvl4pPr marL="1828800" marR="0" lvl="3"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4pPr>
            <a:lvl5pPr marL="2286000" marR="0" lvl="4"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5pPr>
            <a:lvl6pPr marL="2743200" marR="0" lvl="5"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6pPr>
            <a:lvl7pPr marL="3200400" marR="0" lvl="6"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7pPr>
            <a:lvl8pPr marL="3657600" marR="0" lvl="7"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8pPr>
            <a:lvl9pPr marL="4114800" marR="0" lvl="8"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30" name="Shape 3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51" name="Shape 5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2000" b="1"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2000" b="1"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67" name="Shape 67"/>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Shape 1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84"/>
        <p:cNvGrpSpPr/>
        <p:nvPr/>
      </p:nvGrpSpPr>
      <p:grpSpPr>
        <a:xfrm>
          <a:off x="0" y="0"/>
          <a:ext cx="0" cy="0"/>
          <a:chOff x="0" y="0"/>
          <a:chExt cx="0" cy="0"/>
        </a:xfrm>
      </p:grpSpPr>
      <p:sp>
        <p:nvSpPr>
          <p:cNvPr id="85" name="Shape 8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a:solidFill>
                  <a:srgbClr val="898989"/>
                </a:solidFill>
                <a:latin typeface="Calibri"/>
                <a:ea typeface="Calibri"/>
                <a:cs typeface="Calibri"/>
                <a:sym typeface="Calibri"/>
              </a:defRPr>
            </a:lvl1pPr>
            <a:lvl2pPr marL="0" marR="0" lvl="1" indent="0" algn="r" rtl="0">
              <a:spcBef>
                <a:spcPts val="0"/>
              </a:spcBef>
              <a:spcAft>
                <a:spcPts val="0"/>
              </a:spcAft>
              <a:buNone/>
              <a:defRPr sz="1200">
                <a:solidFill>
                  <a:srgbClr val="898989"/>
                </a:solidFill>
                <a:latin typeface="Calibri"/>
                <a:ea typeface="Calibri"/>
                <a:cs typeface="Calibri"/>
                <a:sym typeface="Calibri"/>
              </a:defRPr>
            </a:lvl2pPr>
            <a:lvl3pPr marL="0" marR="0" lvl="2" indent="0" algn="r" rtl="0">
              <a:spcBef>
                <a:spcPts val="0"/>
              </a:spcBef>
              <a:spcAft>
                <a:spcPts val="0"/>
              </a:spcAft>
              <a:buNone/>
              <a:defRPr sz="1200">
                <a:solidFill>
                  <a:srgbClr val="898989"/>
                </a:solidFill>
                <a:latin typeface="Calibri"/>
                <a:ea typeface="Calibri"/>
                <a:cs typeface="Calibri"/>
                <a:sym typeface="Calibri"/>
              </a:defRPr>
            </a:lvl3pPr>
            <a:lvl4pPr marL="0" marR="0" lvl="3" indent="0" algn="r" rtl="0">
              <a:spcBef>
                <a:spcPts val="0"/>
              </a:spcBef>
              <a:spcAft>
                <a:spcPts val="0"/>
              </a:spcAft>
              <a:buNone/>
              <a:defRPr sz="1200">
                <a:solidFill>
                  <a:srgbClr val="898989"/>
                </a:solidFill>
                <a:latin typeface="Calibri"/>
                <a:ea typeface="Calibri"/>
                <a:cs typeface="Calibri"/>
                <a:sym typeface="Calibri"/>
              </a:defRPr>
            </a:lvl4pPr>
            <a:lvl5pPr marL="0" marR="0" lvl="4" indent="0" algn="r" rtl="0">
              <a:spcBef>
                <a:spcPts val="0"/>
              </a:spcBef>
              <a:spcAft>
                <a:spcPts val="0"/>
              </a:spcAft>
              <a:buNone/>
              <a:defRPr sz="1200">
                <a:solidFill>
                  <a:srgbClr val="898989"/>
                </a:solidFill>
                <a:latin typeface="Calibri"/>
                <a:ea typeface="Calibri"/>
                <a:cs typeface="Calibri"/>
                <a:sym typeface="Calibri"/>
              </a:defRPr>
            </a:lvl5pPr>
            <a:lvl6pPr marL="0" marR="0" lvl="5" indent="0" algn="r" rtl="0">
              <a:spcBef>
                <a:spcPts val="0"/>
              </a:spcBef>
              <a:spcAft>
                <a:spcPts val="0"/>
              </a:spcAft>
              <a:buNone/>
              <a:defRPr sz="1200">
                <a:solidFill>
                  <a:srgbClr val="898989"/>
                </a:solidFill>
                <a:latin typeface="Calibri"/>
                <a:ea typeface="Calibri"/>
                <a:cs typeface="Calibri"/>
                <a:sym typeface="Calibri"/>
              </a:defRPr>
            </a:lvl6pPr>
            <a:lvl7pPr marL="0" marR="0" lvl="6" indent="0" algn="r" rtl="0">
              <a:spcBef>
                <a:spcPts val="0"/>
              </a:spcBef>
              <a:spcAft>
                <a:spcPts val="0"/>
              </a:spcAft>
              <a:buNone/>
              <a:defRPr sz="1200">
                <a:solidFill>
                  <a:srgbClr val="898989"/>
                </a:solidFill>
                <a:latin typeface="Calibri"/>
                <a:ea typeface="Calibri"/>
                <a:cs typeface="Calibri"/>
                <a:sym typeface="Calibri"/>
              </a:defRPr>
            </a:lvl7pPr>
            <a:lvl8pPr marL="0" marR="0" lvl="7" indent="0" algn="r" rtl="0">
              <a:spcBef>
                <a:spcPts val="0"/>
              </a:spcBef>
              <a:spcAft>
                <a:spcPts val="0"/>
              </a:spcAft>
              <a:buNone/>
              <a:defRPr sz="1200">
                <a:solidFill>
                  <a:srgbClr val="898989"/>
                </a:solidFill>
                <a:latin typeface="Calibri"/>
                <a:ea typeface="Calibri"/>
                <a:cs typeface="Calibri"/>
                <a:sym typeface="Calibri"/>
              </a:defRPr>
            </a:lvl8pPr>
            <a:lvl9pPr marL="0" marR="0" lvl="8" indent="0" algn="r" rtl="0">
              <a:spcBef>
                <a:spcPts val="0"/>
              </a:spcBef>
              <a:spcAft>
                <a:spcPts val="0"/>
              </a:spcAft>
              <a:buNone/>
              <a:defRPr sz="1200">
                <a:solidFill>
                  <a:srgbClr val="898989"/>
                </a:solidFill>
                <a:latin typeface="Calibri"/>
                <a:ea typeface="Calibri"/>
                <a:cs typeface="Calibri"/>
                <a:sym typeface="Calibri"/>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9.jp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29.jpg"/><Relationship Id="rId4"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5.jpg"/></Relationships>
</file>

<file path=ppt/slides/_rels/slide3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5.jpg"/><Relationship Id="rId7"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3"/>
        <p:cNvGrpSpPr/>
        <p:nvPr/>
      </p:nvGrpSpPr>
      <p:grpSpPr>
        <a:xfrm>
          <a:off x="0" y="0"/>
          <a:ext cx="0" cy="0"/>
          <a:chOff x="0" y="0"/>
          <a:chExt cx="0" cy="0"/>
        </a:xfrm>
      </p:grpSpPr>
      <p:sp>
        <p:nvSpPr>
          <p:cNvPr id="164" name="Shape 164"/>
          <p:cNvSpPr txBox="1"/>
          <p:nvPr/>
        </p:nvSpPr>
        <p:spPr>
          <a:xfrm>
            <a:off x="2684400" y="5144702"/>
            <a:ext cx="6002400" cy="1088653"/>
          </a:xfrm>
          <a:prstGeom prst="rect">
            <a:avLst/>
          </a:prstGeom>
          <a:noFill/>
          <a:ln>
            <a:noFill/>
          </a:ln>
        </p:spPr>
        <p:txBody>
          <a:bodyPr spcFirstLastPara="1" wrap="square" lIns="91425" tIns="45700" rIns="45700" bIns="45700" anchor="ctr" anchorCtr="0">
            <a:noAutofit/>
          </a:bodyPr>
          <a:lstStyle/>
          <a:p>
            <a:pPr marL="0" marR="0" lvl="0" indent="0" algn="r" rtl="0">
              <a:spcBef>
                <a:spcPts val="0"/>
              </a:spcBef>
              <a:spcAft>
                <a:spcPts val="0"/>
              </a:spcAft>
              <a:buNone/>
            </a:pPr>
            <a:r>
              <a:rPr lang="en-US" sz="2000" b="0" i="0" u="none" strike="noStrike" cap="none" dirty="0">
                <a:solidFill>
                  <a:schemeClr val="dk1"/>
                </a:solidFill>
                <a:latin typeface="Calibri"/>
                <a:ea typeface="Calibri"/>
                <a:cs typeface="Calibri"/>
                <a:sym typeface="Calibri"/>
              </a:rPr>
              <a:t/>
            </a:r>
            <a:br>
              <a:rPr lang="en-US" sz="2000" b="0" i="0" u="none" strike="noStrike" cap="none" dirty="0">
                <a:solidFill>
                  <a:schemeClr val="dk1"/>
                </a:solidFill>
                <a:latin typeface="Calibri"/>
                <a:ea typeface="Calibri"/>
                <a:cs typeface="Calibri"/>
                <a:sym typeface="Calibri"/>
              </a:rPr>
            </a:br>
            <a:r>
              <a:rPr lang="en-US" sz="2000" b="0" i="0" u="none" strike="noStrike" cap="none" dirty="0" err="1">
                <a:solidFill>
                  <a:schemeClr val="dk1"/>
                </a:solidFill>
                <a:latin typeface="Calibri"/>
                <a:ea typeface="Calibri"/>
                <a:cs typeface="Calibri"/>
                <a:sym typeface="Calibri"/>
              </a:rPr>
              <a:t>Perpres</a:t>
            </a:r>
            <a:r>
              <a:rPr lang="en-US" sz="2000" b="0" i="0" u="none" strike="noStrike" cap="none" dirty="0">
                <a:solidFill>
                  <a:schemeClr val="dk1"/>
                </a:solidFill>
                <a:latin typeface="Calibri"/>
                <a:ea typeface="Calibri"/>
                <a:cs typeface="Calibri"/>
                <a:sym typeface="Calibri"/>
              </a:rPr>
              <a:t> </a:t>
            </a:r>
            <a:r>
              <a:rPr lang="en-US" sz="2000" b="0" i="0" u="none" strike="noStrike" cap="none" dirty="0" err="1">
                <a:solidFill>
                  <a:schemeClr val="dk1"/>
                </a:solidFill>
                <a:latin typeface="Calibri"/>
                <a:ea typeface="Calibri"/>
                <a:cs typeface="Calibri"/>
                <a:sym typeface="Calibri"/>
              </a:rPr>
              <a:t>Nomor</a:t>
            </a:r>
            <a:r>
              <a:rPr lang="en-US" sz="2000" b="0" i="0" u="none" strike="noStrike" cap="none" dirty="0">
                <a:solidFill>
                  <a:schemeClr val="dk1"/>
                </a:solidFill>
                <a:latin typeface="Calibri"/>
                <a:ea typeface="Calibri"/>
                <a:cs typeface="Calibri"/>
                <a:sym typeface="Calibri"/>
              </a:rPr>
              <a:t> 16 </a:t>
            </a:r>
            <a:r>
              <a:rPr lang="en-US" sz="2000" b="0" i="0" u="none" strike="noStrike" cap="none" dirty="0" err="1">
                <a:solidFill>
                  <a:schemeClr val="dk1"/>
                </a:solidFill>
                <a:latin typeface="Calibri"/>
                <a:ea typeface="Calibri"/>
                <a:cs typeface="Calibri"/>
                <a:sym typeface="Calibri"/>
              </a:rPr>
              <a:t>Tahun</a:t>
            </a:r>
            <a:r>
              <a:rPr lang="en-US" sz="2000" b="0" i="0" u="none" strike="noStrike" cap="none" dirty="0">
                <a:solidFill>
                  <a:schemeClr val="dk1"/>
                </a:solidFill>
                <a:latin typeface="Calibri"/>
                <a:ea typeface="Calibri"/>
                <a:cs typeface="Calibri"/>
                <a:sym typeface="Calibri"/>
              </a:rPr>
              <a:t> 2018</a:t>
            </a:r>
            <a:endParaRPr sz="2000" b="0" i="0" u="none" strike="noStrike" cap="none" dirty="0">
              <a:solidFill>
                <a:schemeClr val="dk1"/>
              </a:solidFill>
              <a:latin typeface="Calibri"/>
              <a:ea typeface="Calibri"/>
              <a:cs typeface="Calibri"/>
              <a:sym typeface="Calibri"/>
            </a:endParaRPr>
          </a:p>
        </p:txBody>
      </p:sp>
      <p:sp>
        <p:nvSpPr>
          <p:cNvPr id="165" name="Shape 165"/>
          <p:cNvSpPr txBox="1"/>
          <p:nvPr/>
        </p:nvSpPr>
        <p:spPr>
          <a:xfrm>
            <a:off x="3419872" y="3966163"/>
            <a:ext cx="5282320" cy="944636"/>
          </a:xfrm>
          <a:prstGeom prst="rect">
            <a:avLst/>
          </a:prstGeom>
          <a:noFill/>
          <a:ln>
            <a:noFill/>
          </a:ln>
        </p:spPr>
        <p:txBody>
          <a:bodyPr spcFirstLastPara="1" wrap="square" lIns="91425" tIns="45700" rIns="45700" bIns="45700" anchor="ctr" anchorCtr="0">
            <a:noAutofit/>
          </a:bodyPr>
          <a:lstStyle/>
          <a:p>
            <a:pPr marL="0" marR="0" lvl="0" indent="0" algn="r" rtl="0">
              <a:spcBef>
                <a:spcPts val="0"/>
              </a:spcBef>
              <a:spcAft>
                <a:spcPts val="0"/>
              </a:spcAft>
              <a:buNone/>
            </a:pPr>
            <a:r>
              <a:rPr lang="en-US" sz="2400" b="1" i="0" u="none" strike="noStrike" cap="none" dirty="0" smtClean="0">
                <a:solidFill>
                  <a:srgbClr val="7F7F7F"/>
                </a:solidFill>
                <a:latin typeface="Calibri"/>
                <a:ea typeface="Calibri"/>
                <a:cs typeface="Calibri"/>
                <a:sym typeface="Calibri"/>
              </a:rPr>
              <a:t> </a:t>
            </a:r>
            <a:r>
              <a:rPr lang="en-US" sz="2400" b="1" i="0" u="none" strike="noStrike" cap="none" dirty="0">
                <a:solidFill>
                  <a:srgbClr val="7F7F7F"/>
                </a:solidFill>
                <a:latin typeface="Calibri"/>
                <a:ea typeface="Calibri"/>
                <a:cs typeface="Calibri"/>
                <a:sym typeface="Calibri"/>
              </a:rPr>
              <a:t/>
            </a:r>
            <a:br>
              <a:rPr lang="en-US" sz="2400" b="1" i="0" u="none" strike="noStrike" cap="none" dirty="0">
                <a:solidFill>
                  <a:srgbClr val="7F7F7F"/>
                </a:solidFill>
                <a:latin typeface="Calibri"/>
                <a:ea typeface="Calibri"/>
                <a:cs typeface="Calibri"/>
                <a:sym typeface="Calibri"/>
              </a:rPr>
            </a:br>
            <a:r>
              <a:rPr lang="en-US" sz="4400" b="1" i="0" u="none" strike="noStrike" cap="none" dirty="0">
                <a:solidFill>
                  <a:schemeClr val="dk1"/>
                </a:solidFill>
                <a:latin typeface="Calibri"/>
                <a:ea typeface="Calibri"/>
                <a:cs typeface="Calibri"/>
                <a:sym typeface="Calibri"/>
              </a:rPr>
              <a:t>PELAKU PENGADAAN BARANG/JASA</a:t>
            </a:r>
            <a:endParaRPr sz="4400" b="1" i="0" u="none" strike="noStrike" cap="none" dirty="0">
              <a:solidFill>
                <a:schemeClr val="dk1"/>
              </a:solidFill>
              <a:latin typeface="Calibri"/>
              <a:ea typeface="Calibri"/>
              <a:cs typeface="Calibri"/>
              <a:sym typeface="Calibri"/>
            </a:endParaRPr>
          </a:p>
        </p:txBody>
      </p:sp>
      <p:cxnSp>
        <p:nvCxnSpPr>
          <p:cNvPr id="167" name="Shape 167"/>
          <p:cNvCxnSpPr/>
          <p:nvPr/>
        </p:nvCxnSpPr>
        <p:spPr>
          <a:xfrm>
            <a:off x="3882800" y="5297251"/>
            <a:ext cx="4804000" cy="0"/>
          </a:xfrm>
          <a:prstGeom prst="straightConnector1">
            <a:avLst/>
          </a:prstGeom>
          <a:noFill/>
          <a:ln w="28575" cap="flat" cmpd="sng">
            <a:solidFill>
              <a:srgbClr val="BFBFBF"/>
            </a:solidFill>
            <a:prstDash val="solid"/>
            <a:round/>
            <a:headEnd type="none" w="sm" len="sm"/>
            <a:tailEnd type="none" w="sm" len="sm"/>
          </a:ln>
        </p:spPr>
      </p:cxnSp>
      <p:pic>
        <p:nvPicPr>
          <p:cNvPr id="168" name="Shape 168"/>
          <p:cNvPicPr preferRelativeResize="0"/>
          <p:nvPr/>
        </p:nvPicPr>
        <p:blipFill rotWithShape="1">
          <a:blip r:embed="rId3">
            <a:alphaModFix/>
          </a:blip>
          <a:srcRect t="8222" r="2860" b="1002"/>
          <a:stretch/>
        </p:blipFill>
        <p:spPr>
          <a:xfrm flipH="1">
            <a:off x="-324544" y="0"/>
            <a:ext cx="4284984" cy="6939576"/>
          </a:xfrm>
          <a:prstGeom prst="rect">
            <a:avLst/>
          </a:prstGeom>
          <a:noFill/>
          <a:ln>
            <a:noFill/>
          </a:ln>
        </p:spPr>
      </p:pic>
      <p:sp>
        <p:nvSpPr>
          <p:cNvPr id="169" name="Shape 169"/>
          <p:cNvSpPr/>
          <p:nvPr/>
        </p:nvSpPr>
        <p:spPr>
          <a:xfrm>
            <a:off x="7609389" y="6385904"/>
            <a:ext cx="880241" cy="276999"/>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200" b="1" i="0" u="none" strike="noStrike" cap="none">
                <a:solidFill>
                  <a:srgbClr val="7F7F7F"/>
                </a:solidFill>
                <a:latin typeface="Calibri"/>
                <a:ea typeface="Calibri"/>
                <a:cs typeface="Calibri"/>
                <a:sym typeface="Calibri"/>
              </a:rPr>
              <a:t>Versi 2</a:t>
            </a:r>
            <a:endParaRPr sz="120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Shape 291"/>
          <p:cNvSpPr/>
          <p:nvPr/>
        </p:nvSpPr>
        <p:spPr>
          <a:xfrm>
            <a:off x="2132587" y="468750"/>
            <a:ext cx="5172000" cy="7080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000"/>
              <a:buFont typeface="Arial"/>
              <a:buNone/>
            </a:pPr>
            <a:r>
              <a:rPr lang="en-US" sz="4000">
                <a:solidFill>
                  <a:schemeClr val="dk1"/>
                </a:solidFill>
                <a:latin typeface="Rockwell"/>
                <a:ea typeface="Rockwell"/>
                <a:cs typeface="Rockwell"/>
                <a:sym typeface="Rockwell"/>
              </a:rPr>
              <a:t>Tugas Pokok KPA</a:t>
            </a:r>
            <a:endParaRPr sz="4000">
              <a:solidFill>
                <a:schemeClr val="dk1"/>
              </a:solidFill>
              <a:latin typeface="Rockwell"/>
              <a:ea typeface="Rockwell"/>
              <a:cs typeface="Rockwell"/>
              <a:sym typeface="Rockwell"/>
            </a:endParaRPr>
          </a:p>
        </p:txBody>
      </p:sp>
      <p:sp>
        <p:nvSpPr>
          <p:cNvPr id="292" name="Shape 292"/>
          <p:cNvSpPr/>
          <p:nvPr/>
        </p:nvSpPr>
        <p:spPr>
          <a:xfrm>
            <a:off x="3544998" y="15934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grpSp>
        <p:nvGrpSpPr>
          <p:cNvPr id="293" name="Shape 293"/>
          <p:cNvGrpSpPr/>
          <p:nvPr/>
        </p:nvGrpSpPr>
        <p:grpSpPr>
          <a:xfrm>
            <a:off x="601339" y="4437275"/>
            <a:ext cx="1566354" cy="1436412"/>
            <a:chOff x="765719" y="3828236"/>
            <a:chExt cx="1566354" cy="1436412"/>
          </a:xfrm>
        </p:grpSpPr>
        <p:cxnSp>
          <p:nvCxnSpPr>
            <p:cNvPr id="294" name="Shape 294"/>
            <p:cNvCxnSpPr/>
            <p:nvPr/>
          </p:nvCxnSpPr>
          <p:spPr>
            <a:xfrm>
              <a:off x="992307" y="4964048"/>
              <a:ext cx="936300" cy="300600"/>
            </a:xfrm>
            <a:prstGeom prst="curvedConnector3">
              <a:avLst>
                <a:gd name="adj1" fmla="val 67558"/>
              </a:avLst>
            </a:prstGeom>
            <a:noFill/>
            <a:ln w="76200" cap="flat" cmpd="sng">
              <a:solidFill>
                <a:srgbClr val="E36C09"/>
              </a:solidFill>
              <a:prstDash val="dot"/>
              <a:round/>
              <a:headEnd type="none" w="sm" len="sm"/>
              <a:tailEnd type="triangle" w="med" len="med"/>
            </a:ln>
            <a:effectLst>
              <a:outerShdw blurRad="40000" dist="20000" dir="5400000" rotWithShape="0">
                <a:srgbClr val="000000">
                  <a:alpha val="37650"/>
                </a:srgbClr>
              </a:outerShdw>
            </a:effectLst>
          </p:spPr>
        </p:cxnSp>
        <p:grpSp>
          <p:nvGrpSpPr>
            <p:cNvPr id="295" name="Shape 295"/>
            <p:cNvGrpSpPr/>
            <p:nvPr/>
          </p:nvGrpSpPr>
          <p:grpSpPr>
            <a:xfrm>
              <a:off x="765719" y="3828236"/>
              <a:ext cx="1566354" cy="1194641"/>
              <a:chOff x="3203848" y="1900286"/>
              <a:chExt cx="3010482" cy="2296062"/>
            </a:xfrm>
          </p:grpSpPr>
          <p:pic>
            <p:nvPicPr>
              <p:cNvPr id="296" name="Shape 296"/>
              <p:cNvPicPr preferRelativeResize="0"/>
              <p:nvPr/>
            </p:nvPicPr>
            <p:blipFill rotWithShape="1">
              <a:blip r:embed="rId3">
                <a:alphaModFix/>
              </a:blip>
              <a:srcRect/>
              <a:stretch/>
            </p:blipFill>
            <p:spPr>
              <a:xfrm>
                <a:off x="3203848" y="1900286"/>
                <a:ext cx="2958021" cy="2104677"/>
              </a:xfrm>
              <a:prstGeom prst="rect">
                <a:avLst/>
              </a:prstGeom>
              <a:noFill/>
              <a:ln>
                <a:noFill/>
              </a:ln>
            </p:spPr>
          </p:pic>
          <p:sp>
            <p:nvSpPr>
              <p:cNvPr id="297" name="Shape 297"/>
              <p:cNvSpPr/>
              <p:nvPr/>
            </p:nvSpPr>
            <p:spPr>
              <a:xfrm>
                <a:off x="3203848" y="3355400"/>
                <a:ext cx="792000" cy="502800"/>
              </a:xfrm>
              <a:prstGeom prst="rect">
                <a:avLst/>
              </a:prstGeom>
              <a:solidFill>
                <a:srgbClr val="FFFFFF"/>
              </a:solidFill>
              <a:ln w="25400" cap="flat" cmpd="sng">
                <a:solidFill>
                  <a:srgbClr val="4F81BD"/>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100">
                    <a:solidFill>
                      <a:srgbClr val="000000"/>
                    </a:solidFill>
                    <a:latin typeface="Calibri"/>
                    <a:ea typeface="Calibri"/>
                    <a:cs typeface="Calibri"/>
                    <a:sym typeface="Calibri"/>
                  </a:rPr>
                  <a:t>P A</a:t>
                </a:r>
                <a:endParaRPr sz="1100">
                  <a:solidFill>
                    <a:srgbClr val="000000"/>
                  </a:solidFill>
                  <a:latin typeface="Calibri"/>
                  <a:ea typeface="Calibri"/>
                  <a:cs typeface="Calibri"/>
                  <a:sym typeface="Calibri"/>
                </a:endParaRPr>
              </a:p>
            </p:txBody>
          </p:sp>
          <p:sp>
            <p:nvSpPr>
              <p:cNvPr id="298" name="Shape 298"/>
              <p:cNvSpPr/>
              <p:nvPr/>
            </p:nvSpPr>
            <p:spPr>
              <a:xfrm>
                <a:off x="5082430" y="3693548"/>
                <a:ext cx="1131900" cy="502800"/>
              </a:xfrm>
              <a:prstGeom prst="rect">
                <a:avLst/>
              </a:prstGeom>
              <a:solidFill>
                <a:srgbClr val="FFFFFF"/>
              </a:solidFill>
              <a:ln w="25400" cap="flat" cmpd="sng">
                <a:solidFill>
                  <a:srgbClr val="F79646"/>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100">
                    <a:solidFill>
                      <a:srgbClr val="000000"/>
                    </a:solidFill>
                    <a:latin typeface="Calibri"/>
                    <a:ea typeface="Calibri"/>
                    <a:cs typeface="Calibri"/>
                    <a:sym typeface="Calibri"/>
                  </a:rPr>
                  <a:t>K P A</a:t>
                </a:r>
                <a:endParaRPr sz="1100">
                  <a:solidFill>
                    <a:srgbClr val="000000"/>
                  </a:solidFill>
                  <a:latin typeface="Calibri"/>
                  <a:ea typeface="Calibri"/>
                  <a:cs typeface="Calibri"/>
                  <a:sym typeface="Calibri"/>
                </a:endParaRPr>
              </a:p>
            </p:txBody>
          </p:sp>
        </p:grpSp>
      </p:grpSp>
      <p:grpSp>
        <p:nvGrpSpPr>
          <p:cNvPr id="299" name="Shape 299"/>
          <p:cNvGrpSpPr/>
          <p:nvPr/>
        </p:nvGrpSpPr>
        <p:grpSpPr>
          <a:xfrm>
            <a:off x="179512" y="1276009"/>
            <a:ext cx="8818500" cy="4594710"/>
            <a:chOff x="0" y="3228"/>
            <a:chExt cx="8818500" cy="4594710"/>
          </a:xfrm>
        </p:grpSpPr>
        <p:sp>
          <p:nvSpPr>
            <p:cNvPr id="300" name="Shape 300"/>
            <p:cNvSpPr/>
            <p:nvPr/>
          </p:nvSpPr>
          <p:spPr>
            <a:xfrm>
              <a:off x="0" y="3228"/>
              <a:ext cx="8818500" cy="9582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01" name="Shape 301"/>
            <p:cNvSpPr txBox="1"/>
            <p:nvPr/>
          </p:nvSpPr>
          <p:spPr>
            <a:xfrm>
              <a:off x="46777" y="50005"/>
              <a:ext cx="8724900" cy="8646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None/>
              </a:pPr>
              <a:r>
                <a:rPr lang="en-US" sz="2400" b="0">
                  <a:solidFill>
                    <a:srgbClr val="000000"/>
                  </a:solidFill>
                  <a:latin typeface="Calibri"/>
                  <a:ea typeface="Calibri"/>
                  <a:cs typeface="Calibri"/>
                  <a:sym typeface="Calibri"/>
                </a:rPr>
                <a:t>a) </a:t>
              </a:r>
              <a:r>
                <a:rPr lang="en-US" sz="2400">
                  <a:solidFill>
                    <a:srgbClr val="000000"/>
                  </a:solidFill>
                  <a:latin typeface="Calibri"/>
                  <a:ea typeface="Calibri"/>
                  <a:cs typeface="Calibri"/>
                  <a:sym typeface="Calibri"/>
                </a:rPr>
                <a:t>Melaksanakan pendelegasian sesuai pelimpahan dari PA</a:t>
              </a:r>
              <a:endParaRPr sz="2400" b="0">
                <a:solidFill>
                  <a:srgbClr val="000000"/>
                </a:solidFill>
                <a:latin typeface="Calibri"/>
                <a:ea typeface="Calibri"/>
                <a:cs typeface="Calibri"/>
                <a:sym typeface="Calibri"/>
              </a:endParaRPr>
            </a:p>
          </p:txBody>
        </p:sp>
        <p:sp>
          <p:nvSpPr>
            <p:cNvPr id="302" name="Shape 302"/>
            <p:cNvSpPr/>
            <p:nvPr/>
          </p:nvSpPr>
          <p:spPr>
            <a:xfrm>
              <a:off x="0" y="1082418"/>
              <a:ext cx="8818500" cy="9582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03" name="Shape 303"/>
            <p:cNvSpPr txBox="1"/>
            <p:nvPr/>
          </p:nvSpPr>
          <p:spPr>
            <a:xfrm>
              <a:off x="46777" y="1129195"/>
              <a:ext cx="8724900" cy="8646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None/>
              </a:pPr>
              <a:r>
                <a:rPr lang="en-US" sz="2400" b="0">
                  <a:solidFill>
                    <a:srgbClr val="000000"/>
                  </a:solidFill>
                  <a:latin typeface="Calibri"/>
                  <a:ea typeface="Calibri"/>
                  <a:cs typeface="Calibri"/>
                  <a:sym typeface="Calibri"/>
                </a:rPr>
                <a:t>b) </a:t>
              </a:r>
              <a:r>
                <a:rPr lang="en-US" sz="2400">
                  <a:solidFill>
                    <a:srgbClr val="000000"/>
                  </a:solidFill>
                  <a:latin typeface="Calibri"/>
                  <a:ea typeface="Calibri"/>
                  <a:cs typeface="Calibri"/>
                  <a:sym typeface="Calibri"/>
                </a:rPr>
                <a:t>Menjawab Sanggah Banding peserta Tender Pekerjaan Konstruksi</a:t>
              </a:r>
              <a:endParaRPr sz="2400" b="0">
                <a:solidFill>
                  <a:srgbClr val="000000"/>
                </a:solidFill>
                <a:latin typeface="Calibri"/>
                <a:ea typeface="Calibri"/>
                <a:cs typeface="Calibri"/>
                <a:sym typeface="Calibri"/>
              </a:endParaRPr>
            </a:p>
          </p:txBody>
        </p:sp>
        <p:sp>
          <p:nvSpPr>
            <p:cNvPr id="304" name="Shape 304"/>
            <p:cNvSpPr/>
            <p:nvPr/>
          </p:nvSpPr>
          <p:spPr>
            <a:xfrm>
              <a:off x="0" y="2161608"/>
              <a:ext cx="8818500" cy="9582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05" name="Shape 305"/>
            <p:cNvSpPr txBox="1"/>
            <p:nvPr/>
          </p:nvSpPr>
          <p:spPr>
            <a:xfrm>
              <a:off x="46777" y="2208385"/>
              <a:ext cx="8724900" cy="8646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None/>
              </a:pPr>
              <a:r>
                <a:rPr lang="en-US" sz="2400">
                  <a:solidFill>
                    <a:srgbClr val="000000"/>
                  </a:solidFill>
                  <a:latin typeface="Calibri"/>
                  <a:ea typeface="Calibri"/>
                  <a:cs typeface="Calibri"/>
                  <a:sym typeface="Calibri"/>
                </a:rPr>
                <a:t>c) dapat menugaskan PPK untuk melaksanakan kewenangan yang terkait dengan : </a:t>
              </a:r>
              <a:endParaRPr sz="2400" b="0">
                <a:solidFill>
                  <a:srgbClr val="000000"/>
                </a:solidFill>
                <a:latin typeface="Calibri"/>
                <a:ea typeface="Calibri"/>
                <a:cs typeface="Calibri"/>
                <a:sym typeface="Calibri"/>
              </a:endParaRPr>
            </a:p>
          </p:txBody>
        </p:sp>
        <p:sp>
          <p:nvSpPr>
            <p:cNvPr id="306" name="Shape 306"/>
            <p:cNvSpPr/>
            <p:nvPr/>
          </p:nvSpPr>
          <p:spPr>
            <a:xfrm>
              <a:off x="0" y="3119838"/>
              <a:ext cx="8818500" cy="14781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07" name="Shape 307"/>
            <p:cNvSpPr txBox="1"/>
            <p:nvPr/>
          </p:nvSpPr>
          <p:spPr>
            <a:xfrm>
              <a:off x="0" y="3119838"/>
              <a:ext cx="8818500" cy="1478100"/>
            </a:xfrm>
            <a:prstGeom prst="rect">
              <a:avLst/>
            </a:prstGeom>
            <a:noFill/>
            <a:ln>
              <a:noFill/>
            </a:ln>
          </p:spPr>
          <p:txBody>
            <a:bodyPr spcFirstLastPara="1" wrap="square" lIns="279975" tIns="30475" rIns="170675" bIns="30475" anchor="t" anchorCtr="0">
              <a:noAutofit/>
            </a:bodyPr>
            <a:lstStyle/>
            <a:p>
              <a:pPr marL="2228850" marR="0" lvl="1" indent="-342900" algn="l" rtl="0">
                <a:lnSpc>
                  <a:spcPct val="90000"/>
                </a:lnSpc>
                <a:spcBef>
                  <a:spcPts val="0"/>
                </a:spcBef>
                <a:spcAft>
                  <a:spcPts val="0"/>
                </a:spcAft>
                <a:buClr>
                  <a:srgbClr val="000000"/>
                </a:buClr>
                <a:buSzPts val="2400"/>
                <a:buFont typeface="Calibri"/>
                <a:buChar char="•"/>
              </a:pPr>
              <a:r>
                <a:rPr lang="en-US" sz="2400" b="0" i="0" u="none" strike="noStrike" cap="none">
                  <a:solidFill>
                    <a:srgbClr val="000000"/>
                  </a:solidFill>
                  <a:latin typeface="Calibri"/>
                  <a:ea typeface="Calibri"/>
                  <a:cs typeface="Calibri"/>
                  <a:sym typeface="Calibri"/>
                </a:rPr>
                <a:t>melakukan tindakan yang mengakibatkan pengeluaran anggaran belanja; dan/atau </a:t>
              </a:r>
              <a:endParaRPr sz="2400" b="0" i="0" u="none" strike="noStrike" cap="none">
                <a:solidFill>
                  <a:srgbClr val="000000"/>
                </a:solidFill>
                <a:latin typeface="Calibri"/>
                <a:ea typeface="Calibri"/>
                <a:cs typeface="Calibri"/>
                <a:sym typeface="Calibri"/>
              </a:endParaRPr>
            </a:p>
            <a:p>
              <a:pPr marL="2228850" marR="0" lvl="1" indent="-342900" algn="l" rtl="0">
                <a:lnSpc>
                  <a:spcPct val="90000"/>
                </a:lnSpc>
                <a:spcBef>
                  <a:spcPts val="480"/>
                </a:spcBef>
                <a:spcAft>
                  <a:spcPts val="0"/>
                </a:spcAft>
                <a:buClr>
                  <a:srgbClr val="000000"/>
                </a:buClr>
                <a:buSzPts val="2400"/>
                <a:buFont typeface="Calibri"/>
                <a:buChar char="•"/>
              </a:pPr>
              <a:r>
                <a:rPr lang="en-US" sz="2400" b="0" i="0" u="none" strike="noStrike" cap="none">
                  <a:solidFill>
                    <a:srgbClr val="000000"/>
                  </a:solidFill>
                  <a:latin typeface="Calibri"/>
                  <a:ea typeface="Calibri"/>
                  <a:cs typeface="Calibri"/>
                  <a:sym typeface="Calibri"/>
                </a:rPr>
                <a:t>mengadakan perjanjian dengan pihak lain dalam batas anggaran belanja yang telah ditetapkan</a:t>
              </a:r>
              <a:endParaRPr sz="2400" b="0" i="0" u="none" strike="noStrike" cap="none">
                <a:solidFill>
                  <a:srgbClr val="000000"/>
                </a:solidFill>
                <a:latin typeface="Calibri"/>
                <a:ea typeface="Calibri"/>
                <a:cs typeface="Calibri"/>
                <a:sym typeface="Calibri"/>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Shape 3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11</a:t>
            </a:fld>
            <a:endParaRPr sz="1200">
              <a:solidFill>
                <a:srgbClr val="898989"/>
              </a:solidFill>
              <a:latin typeface="Calibri"/>
              <a:ea typeface="Calibri"/>
              <a:cs typeface="Calibri"/>
              <a:sym typeface="Calibri"/>
            </a:endParaRPr>
          </a:p>
        </p:txBody>
      </p:sp>
      <p:sp>
        <p:nvSpPr>
          <p:cNvPr id="316" name="Shape 316"/>
          <p:cNvSpPr/>
          <p:nvPr/>
        </p:nvSpPr>
        <p:spPr>
          <a:xfrm>
            <a:off x="2209073" y="394667"/>
            <a:ext cx="4709879" cy="70788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000"/>
              <a:buFont typeface="Arial"/>
              <a:buNone/>
            </a:pPr>
            <a:r>
              <a:rPr lang="en-US" sz="4000">
                <a:solidFill>
                  <a:schemeClr val="dk1"/>
                </a:solidFill>
                <a:latin typeface="Rockwell"/>
                <a:ea typeface="Rockwell"/>
                <a:cs typeface="Rockwell"/>
                <a:sym typeface="Rockwell"/>
              </a:rPr>
              <a:t>Ketentuan Lain KPA</a:t>
            </a:r>
            <a:endParaRPr sz="4000">
              <a:solidFill>
                <a:schemeClr val="dk1"/>
              </a:solidFill>
              <a:latin typeface="Rockwell"/>
              <a:ea typeface="Rockwell"/>
              <a:cs typeface="Rockwell"/>
              <a:sym typeface="Rockwell"/>
            </a:endParaRPr>
          </a:p>
        </p:txBody>
      </p:sp>
      <p:sp>
        <p:nvSpPr>
          <p:cNvPr id="317" name="Shape 317"/>
          <p:cNvSpPr/>
          <p:nvPr/>
        </p:nvSpPr>
        <p:spPr>
          <a:xfrm>
            <a:off x="3408873" y="12869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sp>
        <p:nvSpPr>
          <p:cNvPr id="318" name="Shape 318"/>
          <p:cNvSpPr/>
          <p:nvPr/>
        </p:nvSpPr>
        <p:spPr>
          <a:xfrm>
            <a:off x="1052726" y="3712124"/>
            <a:ext cx="7067128" cy="120032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a:solidFill>
                  <a:schemeClr val="dk1"/>
                </a:solidFill>
                <a:latin typeface="Calibri"/>
                <a:ea typeface="Calibri"/>
                <a:cs typeface="Calibri"/>
                <a:sym typeface="Calibri"/>
              </a:rPr>
              <a:t>Dapat dibantu oleh Pengelola Pengadaan Barang/Jasa. </a:t>
            </a:r>
            <a:endParaRPr/>
          </a:p>
          <a:p>
            <a:pPr marL="0" marR="0" lvl="0" indent="0" algn="ctr" rtl="0">
              <a:spcBef>
                <a:spcPts val="0"/>
              </a:spcBef>
              <a:spcAft>
                <a:spcPts val="0"/>
              </a:spcAft>
              <a:buNone/>
            </a:pPr>
            <a:r>
              <a:rPr lang="en-US" sz="2400">
                <a:solidFill>
                  <a:schemeClr val="dk1"/>
                </a:solidFill>
                <a:latin typeface="Calibri"/>
                <a:ea typeface="Calibri"/>
                <a:cs typeface="Calibri"/>
                <a:sym typeface="Calibri"/>
              </a:rPr>
              <a:t>Dalam hal tidak ada personel yang dapat ditunjuk sebagai PPK, KPA dapat merangkap sebagai PPK</a:t>
            </a:r>
            <a:endParaRPr sz="2400">
              <a:solidFill>
                <a:schemeClr val="dk1"/>
              </a:solidFill>
              <a:latin typeface="Calibri"/>
              <a:ea typeface="Calibri"/>
              <a:cs typeface="Calibri"/>
              <a:sym typeface="Calibri"/>
            </a:endParaRPr>
          </a:p>
        </p:txBody>
      </p:sp>
      <p:pic>
        <p:nvPicPr>
          <p:cNvPr id="319" name="Shape 319"/>
          <p:cNvPicPr preferRelativeResize="0"/>
          <p:nvPr/>
        </p:nvPicPr>
        <p:blipFill rotWithShape="1">
          <a:blip r:embed="rId3">
            <a:alphaModFix/>
          </a:blip>
          <a:srcRect b="19853"/>
          <a:stretch/>
        </p:blipFill>
        <p:spPr>
          <a:xfrm>
            <a:off x="2790579" y="1384360"/>
            <a:ext cx="3546866" cy="1895747"/>
          </a:xfrm>
          <a:prstGeom prst="parallelogram">
            <a:avLst>
              <a:gd name="adj" fmla="val 0"/>
            </a:avLst>
          </a:prstGeom>
          <a:noFill/>
          <a:ln>
            <a:noFill/>
          </a:ln>
        </p:spPr>
      </p:pic>
      <p:sp>
        <p:nvSpPr>
          <p:cNvPr id="320" name="Shape 320"/>
          <p:cNvSpPr/>
          <p:nvPr/>
        </p:nvSpPr>
        <p:spPr>
          <a:xfrm>
            <a:off x="906281" y="5363795"/>
            <a:ext cx="7475772" cy="430887"/>
          </a:xfrm>
          <a:prstGeom prst="rect">
            <a:avLst/>
          </a:prstGeom>
          <a:solidFill>
            <a:schemeClr val="lt1"/>
          </a:solidFill>
          <a:ln w="9525" cap="flat" cmpd="sng">
            <a:solidFill>
              <a:schemeClr val="accent1"/>
            </a:solidFill>
            <a:prstDash val="dash"/>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200">
                <a:solidFill>
                  <a:schemeClr val="dk1"/>
                </a:solidFill>
                <a:latin typeface="Calibri"/>
                <a:ea typeface="Calibri"/>
                <a:cs typeface="Calibri"/>
                <a:sym typeface="Calibri"/>
              </a:rPr>
              <a:t>Sehingga KPA yang melaksanakan tugas sebagaimana tugas PPK</a:t>
            </a:r>
            <a:endParaRPr sz="2200">
              <a:solidFill>
                <a:schemeClr val="dk1"/>
              </a:solidFill>
              <a:latin typeface="Calibri"/>
              <a:ea typeface="Calibri"/>
              <a:cs typeface="Calibri"/>
              <a:sym typeface="Calibri"/>
            </a:endParaRPr>
          </a:p>
        </p:txBody>
      </p:sp>
      <p:sp>
        <p:nvSpPr>
          <p:cNvPr id="321" name="Shape 321"/>
          <p:cNvSpPr/>
          <p:nvPr/>
        </p:nvSpPr>
        <p:spPr>
          <a:xfrm>
            <a:off x="504248" y="5405389"/>
            <a:ext cx="358642" cy="364116"/>
          </a:xfrm>
          <a:prstGeom prst="rightArrow">
            <a:avLst>
              <a:gd name="adj1" fmla="val 50000"/>
              <a:gd name="adj2" fmla="val 50000"/>
            </a:avLst>
          </a:prstGeom>
          <a:gradFill>
            <a:gsLst>
              <a:gs pos="0">
                <a:srgbClr val="3E7FCD"/>
              </a:gs>
              <a:gs pos="100000">
                <a:srgbClr val="96C0FF"/>
              </a:gs>
            </a:gsLst>
            <a:lin ang="16200000" scaled="0"/>
          </a:gra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Shape 32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12</a:t>
            </a:fld>
            <a:endParaRPr sz="1200">
              <a:solidFill>
                <a:srgbClr val="898989"/>
              </a:solidFill>
              <a:latin typeface="Calibri"/>
              <a:ea typeface="Calibri"/>
              <a:cs typeface="Calibri"/>
              <a:sym typeface="Calibri"/>
            </a:endParaRPr>
          </a:p>
        </p:txBody>
      </p:sp>
      <p:sp>
        <p:nvSpPr>
          <p:cNvPr id="327" name="Shape 327"/>
          <p:cNvSpPr txBox="1">
            <a:spLocks noGrp="1"/>
          </p:cNvSpPr>
          <p:nvPr>
            <p:ph type="body" idx="1"/>
          </p:nvPr>
        </p:nvSpPr>
        <p:spPr>
          <a:xfrm>
            <a:off x="539552" y="878465"/>
            <a:ext cx="8229600" cy="3989902"/>
          </a:xfrm>
          <a:prstGeom prst="rect">
            <a:avLst/>
          </a:prstGeom>
          <a:noFill/>
          <a:ln>
            <a:noFill/>
          </a:ln>
        </p:spPr>
        <p:txBody>
          <a:bodyPr spcFirstLastPara="1" wrap="square" lIns="91425" tIns="45700" rIns="91425" bIns="45700" anchor="t" anchorCtr="0">
            <a:noAutofit/>
          </a:bodyPr>
          <a:lstStyle/>
          <a:p>
            <a:pPr marL="457200" marR="0" lvl="0" indent="-457200" algn="l" rtl="0">
              <a:lnSpc>
                <a:spcPct val="150000"/>
              </a:lnSpc>
              <a:spcBef>
                <a:spcPts val="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Pengguna Anggaran beserta tugas dan kewenangannya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Kuasa Pengguna Anggaran beserta tugas dan kewenangannya</a:t>
            </a:r>
            <a:endParaRPr/>
          </a:p>
          <a:p>
            <a:pPr marL="457200" marR="0" lvl="0" indent="-457200" algn="l" rtl="0">
              <a:lnSpc>
                <a:spcPct val="150000"/>
              </a:lnSpc>
              <a:spcBef>
                <a:spcPts val="480"/>
              </a:spcBef>
              <a:spcAft>
                <a:spcPts val="0"/>
              </a:spcAft>
              <a:buClr>
                <a:schemeClr val="dk2"/>
              </a:buClr>
              <a:buSzPts val="2400"/>
              <a:buFont typeface="Calibri"/>
              <a:buChar char="⃝"/>
            </a:pPr>
            <a:r>
              <a:rPr lang="en-US" sz="2400" b="1" i="0" u="none" strike="noStrike" cap="none">
                <a:solidFill>
                  <a:srgbClr val="205867"/>
                </a:solidFill>
                <a:latin typeface="Calibri"/>
                <a:ea typeface="Calibri"/>
                <a:cs typeface="Calibri"/>
                <a:sym typeface="Calibri"/>
              </a:rPr>
              <a:t>Pejabat Pembuat Komitmen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Pejabat Pengadaan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Pokja Pemilihan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Agen Pengadaan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PjPHP/PPHP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Penyelenggara Swakelola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Penyedia beserta syarat dan tanggung jawab</a:t>
            </a:r>
            <a:endParaRPr sz="2000" b="0" i="0" u="none" strike="noStrike" cap="none">
              <a:solidFill>
                <a:srgbClr val="A5A5A5"/>
              </a:solidFill>
              <a:latin typeface="Calibri"/>
              <a:ea typeface="Calibri"/>
              <a:cs typeface="Calibri"/>
              <a:sym typeface="Calibri"/>
            </a:endParaRPr>
          </a:p>
        </p:txBody>
      </p:sp>
      <p:pic>
        <p:nvPicPr>
          <p:cNvPr id="328" name="Shape 328"/>
          <p:cNvPicPr preferRelativeResize="0"/>
          <p:nvPr/>
        </p:nvPicPr>
        <p:blipFill rotWithShape="1">
          <a:blip r:embed="rId3">
            <a:alphaModFix/>
          </a:blip>
          <a:srcRect t="8222" r="51832" b="1002"/>
          <a:stretch/>
        </p:blipFill>
        <p:spPr>
          <a:xfrm>
            <a:off x="7439944" y="0"/>
            <a:ext cx="1967880" cy="693957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Shape 333"/>
          <p:cNvSpPr/>
          <p:nvPr/>
        </p:nvSpPr>
        <p:spPr>
          <a:xfrm>
            <a:off x="2483768" y="2492896"/>
            <a:ext cx="7200800" cy="2092156"/>
          </a:xfrm>
          <a:prstGeom prst="parallelogram">
            <a:avLst>
              <a:gd name="adj" fmla="val 25000"/>
            </a:avLst>
          </a:prstGeom>
          <a:solidFill>
            <a:schemeClr val="lt1">
              <a:alpha val="73725"/>
            </a:schemeClr>
          </a:solidFill>
          <a:ln w="25400" cap="flat" cmpd="sng">
            <a:solidFill>
              <a:srgbClr val="4F6128"/>
            </a:solidFill>
            <a:prstDash val="solid"/>
            <a:round/>
            <a:headEnd type="none" w="sm" len="sm"/>
            <a:tailEnd type="none" w="sm" len="sm"/>
          </a:ln>
        </p:spPr>
        <p:txBody>
          <a:bodyPr spcFirstLastPara="1" wrap="square" lIns="154150" tIns="154150" rIns="154150" bIns="154150" anchor="ctr" anchorCtr="0">
            <a:noAutofit/>
          </a:bodyPr>
          <a:lstStyle/>
          <a:p>
            <a:pPr marL="0" marR="0" lvl="0" indent="0" algn="ctr" rtl="0">
              <a:spcBef>
                <a:spcPts val="0"/>
              </a:spcBef>
              <a:spcAft>
                <a:spcPts val="0"/>
              </a:spcAft>
              <a:buNone/>
            </a:pPr>
            <a:endParaRPr sz="2400">
              <a:solidFill>
                <a:schemeClr val="dk1"/>
              </a:solidFill>
              <a:latin typeface="Calibri"/>
              <a:ea typeface="Calibri"/>
              <a:cs typeface="Calibri"/>
              <a:sym typeface="Calibri"/>
            </a:endParaRPr>
          </a:p>
          <a:p>
            <a:pPr marL="0" marR="0" lvl="0" indent="0" algn="ctr" rtl="0">
              <a:spcBef>
                <a:spcPts val="0"/>
              </a:spcBef>
              <a:spcAft>
                <a:spcPts val="0"/>
              </a:spcAft>
              <a:buNone/>
            </a:pPr>
            <a:r>
              <a:rPr lang="en-US" sz="2400">
                <a:solidFill>
                  <a:schemeClr val="dk1"/>
                </a:solidFill>
                <a:latin typeface="Calibri"/>
                <a:ea typeface="Calibri"/>
                <a:cs typeface="Calibri"/>
                <a:sym typeface="Calibri"/>
              </a:rPr>
              <a:t>Pejabat yang diberi kewenangan oleh PA/KPA untuk mengambil keputusan dan/atau melakukan tindakan yang dapat mengakibatkan pengeluaran anggaran belanja negara/anggaran belanja daerah</a:t>
            </a:r>
            <a:endParaRPr sz="2400">
              <a:solidFill>
                <a:schemeClr val="dk1"/>
              </a:solidFill>
              <a:latin typeface="Calibri"/>
              <a:ea typeface="Calibri"/>
              <a:cs typeface="Calibri"/>
              <a:sym typeface="Calibri"/>
            </a:endParaRPr>
          </a:p>
          <a:p>
            <a:pPr marL="0" marR="0" lvl="0" indent="0" algn="ctr" rtl="0">
              <a:spcBef>
                <a:spcPts val="0"/>
              </a:spcBef>
              <a:spcAft>
                <a:spcPts val="0"/>
              </a:spcAft>
              <a:buNone/>
            </a:pPr>
            <a:endParaRPr sz="2400" b="1">
              <a:solidFill>
                <a:schemeClr val="dk1"/>
              </a:solidFill>
              <a:latin typeface="Arial"/>
              <a:ea typeface="Arial"/>
              <a:cs typeface="Arial"/>
              <a:sym typeface="Arial"/>
            </a:endParaRPr>
          </a:p>
        </p:txBody>
      </p:sp>
      <p:sp>
        <p:nvSpPr>
          <p:cNvPr id="334" name="Shape 33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13</a:t>
            </a:fld>
            <a:endParaRPr sz="1200">
              <a:solidFill>
                <a:srgbClr val="898989"/>
              </a:solidFill>
              <a:latin typeface="Calibri"/>
              <a:ea typeface="Calibri"/>
              <a:cs typeface="Calibri"/>
              <a:sym typeface="Calibri"/>
            </a:endParaRPr>
          </a:p>
        </p:txBody>
      </p:sp>
      <p:sp>
        <p:nvSpPr>
          <p:cNvPr id="338" name="Shape 338"/>
          <p:cNvSpPr/>
          <p:nvPr/>
        </p:nvSpPr>
        <p:spPr>
          <a:xfrm>
            <a:off x="1400666" y="425317"/>
            <a:ext cx="6635856" cy="70788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000"/>
              <a:buFont typeface="Arial"/>
              <a:buNone/>
            </a:pPr>
            <a:r>
              <a:rPr lang="en-US" sz="4000">
                <a:solidFill>
                  <a:schemeClr val="dk1"/>
                </a:solidFill>
                <a:latin typeface="Rockwell"/>
                <a:ea typeface="Rockwell"/>
                <a:cs typeface="Rockwell"/>
                <a:sym typeface="Rockwell"/>
              </a:rPr>
              <a:t>Pejabat Pembuat Komitmen</a:t>
            </a:r>
            <a:endParaRPr sz="4000">
              <a:solidFill>
                <a:schemeClr val="dk1"/>
              </a:solidFill>
              <a:latin typeface="Rockwell"/>
              <a:ea typeface="Rockwell"/>
              <a:cs typeface="Rockwell"/>
              <a:sym typeface="Rockwell"/>
            </a:endParaRPr>
          </a:p>
        </p:txBody>
      </p:sp>
      <p:sp>
        <p:nvSpPr>
          <p:cNvPr id="339" name="Shape 339"/>
          <p:cNvSpPr/>
          <p:nvPr/>
        </p:nvSpPr>
        <p:spPr>
          <a:xfrm>
            <a:off x="3544998" y="15934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pic>
        <p:nvPicPr>
          <p:cNvPr id="340" name="Shape 340"/>
          <p:cNvPicPr preferRelativeResize="0"/>
          <p:nvPr/>
        </p:nvPicPr>
        <p:blipFill rotWithShape="1">
          <a:blip r:embed="rId3">
            <a:alphaModFix/>
          </a:blip>
          <a:srcRect/>
          <a:stretch/>
        </p:blipFill>
        <p:spPr>
          <a:xfrm>
            <a:off x="384991" y="2562523"/>
            <a:ext cx="3154897" cy="1959357"/>
          </a:xfrm>
          <a:prstGeom prst="parallelogram">
            <a:avLst>
              <a:gd name="adj" fmla="val 25000"/>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Shape 34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14</a:t>
            </a:fld>
            <a:endParaRPr sz="1200">
              <a:solidFill>
                <a:srgbClr val="898989"/>
              </a:solidFill>
              <a:latin typeface="Calibri"/>
              <a:ea typeface="Calibri"/>
              <a:cs typeface="Calibri"/>
              <a:sym typeface="Calibri"/>
            </a:endParaRPr>
          </a:p>
        </p:txBody>
      </p:sp>
      <p:sp>
        <p:nvSpPr>
          <p:cNvPr id="349" name="Shape 349"/>
          <p:cNvSpPr/>
          <p:nvPr/>
        </p:nvSpPr>
        <p:spPr>
          <a:xfrm>
            <a:off x="3544998" y="15934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sp>
        <p:nvSpPr>
          <p:cNvPr id="350" name="Shape 350"/>
          <p:cNvSpPr/>
          <p:nvPr/>
        </p:nvSpPr>
        <p:spPr>
          <a:xfrm>
            <a:off x="910010" y="5913464"/>
            <a:ext cx="6995406" cy="400110"/>
          </a:xfrm>
          <a:prstGeom prst="rect">
            <a:avLst/>
          </a:prstGeom>
          <a:solidFill>
            <a:schemeClr val="lt1"/>
          </a:solidFill>
          <a:ln w="9525" cap="flat" cmpd="sng">
            <a:solidFill>
              <a:schemeClr val="accent1"/>
            </a:solidFill>
            <a:prstDash val="dash"/>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2000"/>
              <a:buFont typeface="Arial"/>
              <a:buNone/>
            </a:pPr>
            <a:r>
              <a:rPr lang="en-US" sz="2000">
                <a:solidFill>
                  <a:schemeClr val="dk1"/>
                </a:solidFill>
                <a:latin typeface="Calibri"/>
                <a:ea typeface="Calibri"/>
                <a:cs typeface="Calibri"/>
                <a:sym typeface="Calibri"/>
              </a:rPr>
              <a:t>PPK dalam melaksanakan tugas dapat dibantu oleh Pengelola PBJ</a:t>
            </a:r>
            <a:endParaRPr/>
          </a:p>
        </p:txBody>
      </p:sp>
      <p:sp>
        <p:nvSpPr>
          <p:cNvPr id="351" name="Shape 351"/>
          <p:cNvSpPr/>
          <p:nvPr/>
        </p:nvSpPr>
        <p:spPr>
          <a:xfrm>
            <a:off x="523099" y="5916679"/>
            <a:ext cx="358642" cy="364116"/>
          </a:xfrm>
          <a:prstGeom prst="rightArrow">
            <a:avLst>
              <a:gd name="adj1" fmla="val 50000"/>
              <a:gd name="adj2" fmla="val 50000"/>
            </a:avLst>
          </a:prstGeom>
          <a:gradFill>
            <a:gsLst>
              <a:gs pos="0">
                <a:srgbClr val="3E7FCD"/>
              </a:gs>
              <a:gs pos="100000">
                <a:srgbClr val="96C0FF"/>
              </a:gs>
            </a:gsLst>
            <a:lin ang="16200000" scaled="0"/>
          </a:gra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52" name="Shape 352"/>
          <p:cNvSpPr/>
          <p:nvPr/>
        </p:nvSpPr>
        <p:spPr>
          <a:xfrm>
            <a:off x="3172624" y="425317"/>
            <a:ext cx="3091800" cy="646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000000"/>
              </a:buClr>
              <a:buSzPts val="3600"/>
              <a:buFont typeface="Arial"/>
              <a:buNone/>
            </a:pPr>
            <a:r>
              <a:rPr lang="en-US" sz="3600">
                <a:solidFill>
                  <a:srgbClr val="000000"/>
                </a:solidFill>
                <a:latin typeface="Rockwell"/>
                <a:ea typeface="Rockwell"/>
                <a:cs typeface="Rockwell"/>
                <a:sym typeface="Rockwell"/>
              </a:rPr>
              <a:t>Tugas PPK (1)</a:t>
            </a:r>
            <a:endParaRPr sz="3600">
              <a:solidFill>
                <a:srgbClr val="000000"/>
              </a:solidFill>
              <a:latin typeface="Rockwell"/>
              <a:ea typeface="Rockwell"/>
              <a:cs typeface="Rockwell"/>
              <a:sym typeface="Rockwell"/>
            </a:endParaRPr>
          </a:p>
        </p:txBody>
      </p:sp>
      <p:sp>
        <p:nvSpPr>
          <p:cNvPr id="353" name="Shape 353"/>
          <p:cNvSpPr/>
          <p:nvPr/>
        </p:nvSpPr>
        <p:spPr>
          <a:xfrm>
            <a:off x="910010" y="5913464"/>
            <a:ext cx="6995400" cy="400200"/>
          </a:xfrm>
          <a:prstGeom prst="rect">
            <a:avLst/>
          </a:prstGeom>
          <a:solidFill>
            <a:srgbClr val="FFFFFF"/>
          </a:solidFill>
          <a:ln w="9525" cap="flat" cmpd="sng">
            <a:solidFill>
              <a:srgbClr val="4F81BD"/>
            </a:solidFill>
            <a:prstDash val="dash"/>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Clr>
                <a:srgbClr val="000000"/>
              </a:buClr>
              <a:buSzPts val="2000"/>
              <a:buFont typeface="Arial"/>
              <a:buNone/>
            </a:pPr>
            <a:r>
              <a:rPr lang="en-US" sz="2000">
                <a:solidFill>
                  <a:srgbClr val="000000"/>
                </a:solidFill>
                <a:latin typeface="Calibri"/>
                <a:ea typeface="Calibri"/>
                <a:cs typeface="Calibri"/>
                <a:sym typeface="Calibri"/>
              </a:rPr>
              <a:t>PPK dalam melaksanakan tugas dapat dibantu oleh Pengelola PBJ</a:t>
            </a:r>
            <a:endParaRPr/>
          </a:p>
        </p:txBody>
      </p:sp>
      <p:grpSp>
        <p:nvGrpSpPr>
          <p:cNvPr id="354" name="Shape 354"/>
          <p:cNvGrpSpPr/>
          <p:nvPr/>
        </p:nvGrpSpPr>
        <p:grpSpPr>
          <a:xfrm>
            <a:off x="251520" y="1072404"/>
            <a:ext cx="8664300" cy="4806119"/>
            <a:chOff x="0" y="1568"/>
            <a:chExt cx="8664300" cy="4806119"/>
          </a:xfrm>
        </p:grpSpPr>
        <p:sp>
          <p:nvSpPr>
            <p:cNvPr id="355" name="Shape 355"/>
            <p:cNvSpPr/>
            <p:nvPr/>
          </p:nvSpPr>
          <p:spPr>
            <a:xfrm>
              <a:off x="0" y="1568"/>
              <a:ext cx="8664300" cy="4689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6" name="Shape 356"/>
            <p:cNvSpPr txBox="1"/>
            <p:nvPr/>
          </p:nvSpPr>
          <p:spPr>
            <a:xfrm>
              <a:off x="22890" y="24458"/>
              <a:ext cx="8618400" cy="42300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None/>
              </a:pPr>
              <a:r>
                <a:rPr lang="en-US" sz="2200" b="0">
                  <a:solidFill>
                    <a:srgbClr val="000000"/>
                  </a:solidFill>
                  <a:latin typeface="Calibri"/>
                  <a:ea typeface="Calibri"/>
                  <a:cs typeface="Calibri"/>
                  <a:sym typeface="Calibri"/>
                </a:rPr>
                <a:t>a) </a:t>
              </a:r>
              <a:r>
                <a:rPr lang="en-US" sz="2200">
                  <a:solidFill>
                    <a:srgbClr val="000000"/>
                  </a:solidFill>
                  <a:latin typeface="Calibri"/>
                  <a:ea typeface="Calibri"/>
                  <a:cs typeface="Calibri"/>
                  <a:sym typeface="Calibri"/>
                </a:rPr>
                <a:t>menyusun perencanaan pengadaan </a:t>
              </a:r>
              <a:endParaRPr sz="2200" b="0">
                <a:solidFill>
                  <a:srgbClr val="000000"/>
                </a:solidFill>
                <a:latin typeface="Calibri"/>
                <a:ea typeface="Calibri"/>
                <a:cs typeface="Calibri"/>
                <a:sym typeface="Calibri"/>
              </a:endParaRPr>
            </a:p>
          </p:txBody>
        </p:sp>
        <p:sp>
          <p:nvSpPr>
            <p:cNvPr id="357" name="Shape 357"/>
            <p:cNvSpPr/>
            <p:nvPr/>
          </p:nvSpPr>
          <p:spPr>
            <a:xfrm>
              <a:off x="0" y="483307"/>
              <a:ext cx="8664300" cy="4689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58" name="Shape 358"/>
            <p:cNvSpPr txBox="1"/>
            <p:nvPr/>
          </p:nvSpPr>
          <p:spPr>
            <a:xfrm>
              <a:off x="22890" y="506197"/>
              <a:ext cx="8618400" cy="42300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None/>
              </a:pPr>
              <a:r>
                <a:rPr lang="en-US" sz="2200" b="0">
                  <a:solidFill>
                    <a:srgbClr val="000000"/>
                  </a:solidFill>
                  <a:latin typeface="Calibri"/>
                  <a:ea typeface="Calibri"/>
                  <a:cs typeface="Calibri"/>
                  <a:sym typeface="Calibri"/>
                </a:rPr>
                <a:t>b) </a:t>
              </a:r>
              <a:r>
                <a:rPr lang="en-US" sz="2200">
                  <a:solidFill>
                    <a:srgbClr val="000000"/>
                  </a:solidFill>
                  <a:latin typeface="Calibri"/>
                  <a:ea typeface="Calibri"/>
                  <a:cs typeface="Calibri"/>
                  <a:sym typeface="Calibri"/>
                </a:rPr>
                <a:t>menetapkan spesifikasi teknis/KAK </a:t>
              </a:r>
              <a:endParaRPr sz="2200" b="0">
                <a:solidFill>
                  <a:srgbClr val="000000"/>
                </a:solidFill>
                <a:latin typeface="Calibri"/>
                <a:ea typeface="Calibri"/>
                <a:cs typeface="Calibri"/>
                <a:sym typeface="Calibri"/>
              </a:endParaRPr>
            </a:p>
          </p:txBody>
        </p:sp>
        <p:sp>
          <p:nvSpPr>
            <p:cNvPr id="359" name="Shape 359"/>
            <p:cNvSpPr/>
            <p:nvPr/>
          </p:nvSpPr>
          <p:spPr>
            <a:xfrm>
              <a:off x="0" y="965046"/>
              <a:ext cx="8664300" cy="4689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0" name="Shape 360"/>
            <p:cNvSpPr txBox="1"/>
            <p:nvPr/>
          </p:nvSpPr>
          <p:spPr>
            <a:xfrm>
              <a:off x="22890" y="987936"/>
              <a:ext cx="8618400" cy="42300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None/>
              </a:pPr>
              <a:r>
                <a:rPr lang="en-US" sz="2200" b="0">
                  <a:solidFill>
                    <a:srgbClr val="000000"/>
                  </a:solidFill>
                  <a:latin typeface="Calibri"/>
                  <a:ea typeface="Calibri"/>
                  <a:cs typeface="Calibri"/>
                  <a:sym typeface="Calibri"/>
                </a:rPr>
                <a:t>c) </a:t>
              </a:r>
              <a:r>
                <a:rPr lang="en-US" sz="2200">
                  <a:solidFill>
                    <a:srgbClr val="000000"/>
                  </a:solidFill>
                  <a:latin typeface="Calibri"/>
                  <a:ea typeface="Calibri"/>
                  <a:cs typeface="Calibri"/>
                  <a:sym typeface="Calibri"/>
                </a:rPr>
                <a:t>menetapkan rancangan kontrak</a:t>
              </a:r>
              <a:endParaRPr sz="2200" b="0">
                <a:solidFill>
                  <a:srgbClr val="000000"/>
                </a:solidFill>
                <a:latin typeface="Calibri"/>
                <a:ea typeface="Calibri"/>
                <a:cs typeface="Calibri"/>
                <a:sym typeface="Calibri"/>
              </a:endParaRPr>
            </a:p>
          </p:txBody>
        </p:sp>
        <p:sp>
          <p:nvSpPr>
            <p:cNvPr id="361" name="Shape 361"/>
            <p:cNvSpPr/>
            <p:nvPr/>
          </p:nvSpPr>
          <p:spPr>
            <a:xfrm>
              <a:off x="0" y="1446785"/>
              <a:ext cx="8664300" cy="4689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2" name="Shape 362"/>
            <p:cNvSpPr txBox="1"/>
            <p:nvPr/>
          </p:nvSpPr>
          <p:spPr>
            <a:xfrm>
              <a:off x="22890" y="1469675"/>
              <a:ext cx="8618400" cy="42300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None/>
              </a:pPr>
              <a:r>
                <a:rPr lang="en-US" sz="2200" b="0">
                  <a:solidFill>
                    <a:srgbClr val="000000"/>
                  </a:solidFill>
                  <a:latin typeface="Calibri"/>
                  <a:ea typeface="Calibri"/>
                  <a:cs typeface="Calibri"/>
                  <a:sym typeface="Calibri"/>
                </a:rPr>
                <a:t>d) </a:t>
              </a:r>
              <a:r>
                <a:rPr lang="en-US" sz="2200">
                  <a:solidFill>
                    <a:srgbClr val="000000"/>
                  </a:solidFill>
                  <a:latin typeface="Calibri"/>
                  <a:ea typeface="Calibri"/>
                  <a:cs typeface="Calibri"/>
                  <a:sym typeface="Calibri"/>
                </a:rPr>
                <a:t>menetapkan HPS</a:t>
              </a:r>
              <a:endParaRPr sz="2200" b="0">
                <a:solidFill>
                  <a:srgbClr val="000000"/>
                </a:solidFill>
                <a:latin typeface="Calibri"/>
                <a:ea typeface="Calibri"/>
                <a:cs typeface="Calibri"/>
                <a:sym typeface="Calibri"/>
              </a:endParaRPr>
            </a:p>
          </p:txBody>
        </p:sp>
        <p:sp>
          <p:nvSpPr>
            <p:cNvPr id="363" name="Shape 363"/>
            <p:cNvSpPr/>
            <p:nvPr/>
          </p:nvSpPr>
          <p:spPr>
            <a:xfrm>
              <a:off x="0" y="1928524"/>
              <a:ext cx="8664300" cy="4689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4" name="Shape 364"/>
            <p:cNvSpPr txBox="1"/>
            <p:nvPr/>
          </p:nvSpPr>
          <p:spPr>
            <a:xfrm>
              <a:off x="22890" y="1951414"/>
              <a:ext cx="8618400" cy="42300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None/>
              </a:pPr>
              <a:r>
                <a:rPr lang="en-US" sz="2200" b="0">
                  <a:solidFill>
                    <a:srgbClr val="000000"/>
                  </a:solidFill>
                  <a:latin typeface="Calibri"/>
                  <a:ea typeface="Calibri"/>
                  <a:cs typeface="Calibri"/>
                  <a:sym typeface="Calibri"/>
                </a:rPr>
                <a:t>e) </a:t>
              </a:r>
              <a:r>
                <a:rPr lang="en-US" sz="2200">
                  <a:solidFill>
                    <a:srgbClr val="000000"/>
                  </a:solidFill>
                  <a:latin typeface="Calibri"/>
                  <a:ea typeface="Calibri"/>
                  <a:cs typeface="Calibri"/>
                  <a:sym typeface="Calibri"/>
                </a:rPr>
                <a:t>menetapkan besaran uang muka yang akan dibayarkan ke Penyedia</a:t>
              </a:r>
              <a:endParaRPr sz="2200" b="0">
                <a:solidFill>
                  <a:srgbClr val="000000"/>
                </a:solidFill>
                <a:latin typeface="Calibri"/>
                <a:ea typeface="Calibri"/>
                <a:cs typeface="Calibri"/>
                <a:sym typeface="Calibri"/>
              </a:endParaRPr>
            </a:p>
          </p:txBody>
        </p:sp>
        <p:sp>
          <p:nvSpPr>
            <p:cNvPr id="365" name="Shape 365"/>
            <p:cNvSpPr/>
            <p:nvPr/>
          </p:nvSpPr>
          <p:spPr>
            <a:xfrm>
              <a:off x="0" y="2410263"/>
              <a:ext cx="8664300" cy="4689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6" name="Shape 366"/>
            <p:cNvSpPr txBox="1"/>
            <p:nvPr/>
          </p:nvSpPr>
          <p:spPr>
            <a:xfrm>
              <a:off x="22890" y="2433153"/>
              <a:ext cx="8618400" cy="42300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None/>
              </a:pPr>
              <a:r>
                <a:rPr lang="en-US" sz="2200" b="0">
                  <a:solidFill>
                    <a:srgbClr val="000000"/>
                  </a:solidFill>
                  <a:latin typeface="Calibri"/>
                  <a:ea typeface="Calibri"/>
                  <a:cs typeface="Calibri"/>
                  <a:sym typeface="Calibri"/>
                </a:rPr>
                <a:t>f) </a:t>
              </a:r>
              <a:r>
                <a:rPr lang="en-US" sz="2200">
                  <a:solidFill>
                    <a:srgbClr val="000000"/>
                  </a:solidFill>
                  <a:latin typeface="Calibri"/>
                  <a:ea typeface="Calibri"/>
                  <a:cs typeface="Calibri"/>
                  <a:sym typeface="Calibri"/>
                </a:rPr>
                <a:t>mengusulkan perubahan jadwal kegiatan</a:t>
              </a:r>
              <a:endParaRPr sz="2200" b="0">
                <a:solidFill>
                  <a:srgbClr val="000000"/>
                </a:solidFill>
                <a:latin typeface="Calibri"/>
                <a:ea typeface="Calibri"/>
                <a:cs typeface="Calibri"/>
                <a:sym typeface="Calibri"/>
              </a:endParaRPr>
            </a:p>
          </p:txBody>
        </p:sp>
        <p:sp>
          <p:nvSpPr>
            <p:cNvPr id="367" name="Shape 367"/>
            <p:cNvSpPr/>
            <p:nvPr/>
          </p:nvSpPr>
          <p:spPr>
            <a:xfrm>
              <a:off x="0" y="2892002"/>
              <a:ext cx="8664300" cy="4689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68" name="Shape 368"/>
            <p:cNvSpPr txBox="1"/>
            <p:nvPr/>
          </p:nvSpPr>
          <p:spPr>
            <a:xfrm>
              <a:off x="22890" y="2914892"/>
              <a:ext cx="8618400" cy="42300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None/>
              </a:pPr>
              <a:r>
                <a:rPr lang="en-US" sz="2200" b="0">
                  <a:solidFill>
                    <a:srgbClr val="000000"/>
                  </a:solidFill>
                  <a:latin typeface="Calibri"/>
                  <a:ea typeface="Calibri"/>
                  <a:cs typeface="Calibri"/>
                  <a:sym typeface="Calibri"/>
                </a:rPr>
                <a:t>g) </a:t>
              </a:r>
              <a:r>
                <a:rPr lang="en-US" sz="2200">
                  <a:solidFill>
                    <a:srgbClr val="000000"/>
                  </a:solidFill>
                  <a:latin typeface="Calibri"/>
                  <a:ea typeface="Calibri"/>
                  <a:cs typeface="Calibri"/>
                  <a:sym typeface="Calibri"/>
                </a:rPr>
                <a:t>menetapkan tim pendukung</a:t>
              </a:r>
              <a:endParaRPr sz="2200" b="0">
                <a:solidFill>
                  <a:srgbClr val="000000"/>
                </a:solidFill>
                <a:latin typeface="Calibri"/>
                <a:ea typeface="Calibri"/>
                <a:cs typeface="Calibri"/>
                <a:sym typeface="Calibri"/>
              </a:endParaRPr>
            </a:p>
          </p:txBody>
        </p:sp>
        <p:sp>
          <p:nvSpPr>
            <p:cNvPr id="369" name="Shape 369"/>
            <p:cNvSpPr/>
            <p:nvPr/>
          </p:nvSpPr>
          <p:spPr>
            <a:xfrm>
              <a:off x="0" y="3373741"/>
              <a:ext cx="8664300" cy="4689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0" name="Shape 370"/>
            <p:cNvSpPr txBox="1"/>
            <p:nvPr/>
          </p:nvSpPr>
          <p:spPr>
            <a:xfrm>
              <a:off x="22890" y="3396631"/>
              <a:ext cx="8618400" cy="42300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None/>
              </a:pPr>
              <a:r>
                <a:rPr lang="en-US" sz="2200" b="0">
                  <a:solidFill>
                    <a:srgbClr val="000000"/>
                  </a:solidFill>
                  <a:latin typeface="Calibri"/>
                  <a:ea typeface="Calibri"/>
                  <a:cs typeface="Calibri"/>
                  <a:sym typeface="Calibri"/>
                </a:rPr>
                <a:t>h) </a:t>
              </a:r>
              <a:r>
                <a:rPr lang="en-US" sz="2200">
                  <a:solidFill>
                    <a:srgbClr val="000000"/>
                  </a:solidFill>
                  <a:latin typeface="Calibri"/>
                  <a:ea typeface="Calibri"/>
                  <a:cs typeface="Calibri"/>
                  <a:sym typeface="Calibri"/>
                </a:rPr>
                <a:t>menetapkan tim atau tenaga ahli</a:t>
              </a:r>
              <a:endParaRPr sz="2200" b="0">
                <a:solidFill>
                  <a:srgbClr val="000000"/>
                </a:solidFill>
                <a:latin typeface="Calibri"/>
                <a:ea typeface="Calibri"/>
                <a:cs typeface="Calibri"/>
                <a:sym typeface="Calibri"/>
              </a:endParaRPr>
            </a:p>
          </p:txBody>
        </p:sp>
        <p:sp>
          <p:nvSpPr>
            <p:cNvPr id="371" name="Shape 371"/>
            <p:cNvSpPr/>
            <p:nvPr/>
          </p:nvSpPr>
          <p:spPr>
            <a:xfrm>
              <a:off x="0" y="3855480"/>
              <a:ext cx="8664300" cy="4689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2" name="Shape 372"/>
            <p:cNvSpPr txBox="1"/>
            <p:nvPr/>
          </p:nvSpPr>
          <p:spPr>
            <a:xfrm>
              <a:off x="22890" y="3878370"/>
              <a:ext cx="8618400" cy="42300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None/>
              </a:pPr>
              <a:r>
                <a:rPr lang="en-US" sz="2200" b="0">
                  <a:solidFill>
                    <a:srgbClr val="000000"/>
                  </a:solidFill>
                  <a:latin typeface="Calibri"/>
                  <a:ea typeface="Calibri"/>
                  <a:cs typeface="Calibri"/>
                  <a:sym typeface="Calibri"/>
                </a:rPr>
                <a:t>i) </a:t>
              </a:r>
              <a:r>
                <a:rPr lang="en-US" sz="2200">
                  <a:solidFill>
                    <a:srgbClr val="000000"/>
                  </a:solidFill>
                  <a:latin typeface="Calibri"/>
                  <a:ea typeface="Calibri"/>
                  <a:cs typeface="Calibri"/>
                  <a:sym typeface="Calibri"/>
                </a:rPr>
                <a:t>melaksanakan </a:t>
              </a:r>
              <a:r>
                <a:rPr lang="en-US" sz="2200" i="1">
                  <a:solidFill>
                    <a:srgbClr val="000000"/>
                  </a:solidFill>
                  <a:latin typeface="Calibri"/>
                  <a:ea typeface="Calibri"/>
                  <a:cs typeface="Calibri"/>
                  <a:sym typeface="Calibri"/>
                </a:rPr>
                <a:t>E-Purchasing </a:t>
              </a:r>
              <a:r>
                <a:rPr lang="en-US" sz="2200">
                  <a:solidFill>
                    <a:srgbClr val="000000"/>
                  </a:solidFill>
                  <a:latin typeface="Calibri"/>
                  <a:ea typeface="Calibri"/>
                  <a:cs typeface="Calibri"/>
                  <a:sym typeface="Calibri"/>
                </a:rPr>
                <a:t>untuk nilai paling sedikit diatas Rp. 200 juta</a:t>
              </a:r>
              <a:endParaRPr sz="2200" b="0">
                <a:solidFill>
                  <a:srgbClr val="000000"/>
                </a:solidFill>
                <a:latin typeface="Calibri"/>
                <a:ea typeface="Calibri"/>
                <a:cs typeface="Calibri"/>
                <a:sym typeface="Calibri"/>
              </a:endParaRPr>
            </a:p>
          </p:txBody>
        </p:sp>
        <p:sp>
          <p:nvSpPr>
            <p:cNvPr id="373" name="Shape 373"/>
            <p:cNvSpPr/>
            <p:nvPr/>
          </p:nvSpPr>
          <p:spPr>
            <a:xfrm>
              <a:off x="0" y="4338787"/>
              <a:ext cx="8664300" cy="4689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4" name="Shape 374"/>
            <p:cNvSpPr txBox="1"/>
            <p:nvPr/>
          </p:nvSpPr>
          <p:spPr>
            <a:xfrm>
              <a:off x="22890" y="4361677"/>
              <a:ext cx="8618400" cy="42300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None/>
              </a:pPr>
              <a:r>
                <a:rPr lang="en-US" sz="2200" b="0">
                  <a:solidFill>
                    <a:srgbClr val="000000"/>
                  </a:solidFill>
                  <a:latin typeface="Calibri"/>
                  <a:ea typeface="Calibri"/>
                  <a:cs typeface="Calibri"/>
                  <a:sym typeface="Calibri"/>
                </a:rPr>
                <a:t>j) </a:t>
              </a:r>
              <a:r>
                <a:rPr lang="en-US" sz="2200">
                  <a:solidFill>
                    <a:srgbClr val="000000"/>
                  </a:solidFill>
                  <a:latin typeface="Calibri"/>
                  <a:ea typeface="Calibri"/>
                  <a:cs typeface="Calibri"/>
                  <a:sym typeface="Calibri"/>
                </a:rPr>
                <a:t>menetapkan Surat Penunjukan Penyedia Barang/Jasa</a:t>
              </a:r>
              <a:endParaRPr sz="2200" b="0">
                <a:solidFill>
                  <a:srgbClr val="000000"/>
                </a:solidFill>
                <a:latin typeface="Calibri"/>
                <a:ea typeface="Calibri"/>
                <a:cs typeface="Calibri"/>
                <a:sym typeface="Calibri"/>
              </a:endParaRPr>
            </a:p>
          </p:txBody>
        </p:sp>
      </p:grpSp>
      <p:sp>
        <p:nvSpPr>
          <p:cNvPr id="375" name="Shape 375"/>
          <p:cNvSpPr/>
          <p:nvPr/>
        </p:nvSpPr>
        <p:spPr>
          <a:xfrm>
            <a:off x="523099" y="5916679"/>
            <a:ext cx="358500" cy="364200"/>
          </a:xfrm>
          <a:prstGeom prst="rightArrow">
            <a:avLst>
              <a:gd name="adj1" fmla="val 50000"/>
              <a:gd name="adj2" fmla="val 50000"/>
            </a:avLst>
          </a:prstGeom>
          <a:gradFill>
            <a:gsLst>
              <a:gs pos="0">
                <a:srgbClr val="3E7FCD"/>
              </a:gs>
              <a:gs pos="100000">
                <a:srgbClr val="96C0FF"/>
              </a:gs>
            </a:gsLst>
            <a:lin ang="16200038" scaled="0"/>
          </a:gradFill>
          <a:ln w="9525" cap="flat" cmpd="sng">
            <a:solidFill>
              <a:srgbClr val="4A7DBA"/>
            </a:solidFill>
            <a:prstDash val="solid"/>
            <a:round/>
            <a:headEnd type="none" w="sm" len="sm"/>
            <a:tailEnd type="none" w="sm" len="sm"/>
          </a:ln>
          <a:effectLst>
            <a:outerShdw blurRad="40000" dist="23000" dir="5400000" rotWithShape="0">
              <a:srgbClr val="000000">
                <a:alpha val="349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Shape 38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15</a:t>
            </a:fld>
            <a:endParaRPr sz="1200">
              <a:solidFill>
                <a:srgbClr val="898989"/>
              </a:solidFill>
              <a:latin typeface="Calibri"/>
              <a:ea typeface="Calibri"/>
              <a:cs typeface="Calibri"/>
              <a:sym typeface="Calibri"/>
            </a:endParaRPr>
          </a:p>
        </p:txBody>
      </p:sp>
      <p:sp>
        <p:nvSpPr>
          <p:cNvPr id="384" name="Shape 384"/>
          <p:cNvSpPr/>
          <p:nvPr/>
        </p:nvSpPr>
        <p:spPr>
          <a:xfrm>
            <a:off x="3011907" y="425317"/>
            <a:ext cx="3413371" cy="70788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000"/>
              <a:buFont typeface="Arial"/>
              <a:buNone/>
            </a:pPr>
            <a:r>
              <a:rPr lang="en-US" sz="4000">
                <a:solidFill>
                  <a:schemeClr val="dk1"/>
                </a:solidFill>
                <a:latin typeface="Rockwell"/>
                <a:ea typeface="Rockwell"/>
                <a:cs typeface="Rockwell"/>
                <a:sym typeface="Rockwell"/>
              </a:rPr>
              <a:t>Tugas PPK (2)</a:t>
            </a:r>
            <a:endParaRPr sz="4000">
              <a:solidFill>
                <a:schemeClr val="dk1"/>
              </a:solidFill>
              <a:latin typeface="Rockwell"/>
              <a:ea typeface="Rockwell"/>
              <a:cs typeface="Rockwell"/>
              <a:sym typeface="Rockwell"/>
            </a:endParaRPr>
          </a:p>
        </p:txBody>
      </p:sp>
      <p:sp>
        <p:nvSpPr>
          <p:cNvPr id="385" name="Shape 385"/>
          <p:cNvSpPr/>
          <p:nvPr/>
        </p:nvSpPr>
        <p:spPr>
          <a:xfrm>
            <a:off x="3544998" y="15934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sp>
        <p:nvSpPr>
          <p:cNvPr id="386" name="Shape 386"/>
          <p:cNvSpPr/>
          <p:nvPr/>
        </p:nvSpPr>
        <p:spPr>
          <a:xfrm>
            <a:off x="971600" y="5650685"/>
            <a:ext cx="6995406" cy="400110"/>
          </a:xfrm>
          <a:prstGeom prst="rect">
            <a:avLst/>
          </a:prstGeom>
          <a:solidFill>
            <a:schemeClr val="lt1"/>
          </a:solidFill>
          <a:ln w="9525" cap="flat" cmpd="sng">
            <a:solidFill>
              <a:schemeClr val="accent1"/>
            </a:solidFill>
            <a:prstDash val="dash"/>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2000"/>
              <a:buFont typeface="Arial"/>
              <a:buNone/>
            </a:pPr>
            <a:r>
              <a:rPr lang="en-US" sz="2000">
                <a:solidFill>
                  <a:schemeClr val="dk1"/>
                </a:solidFill>
                <a:latin typeface="Calibri"/>
                <a:ea typeface="Calibri"/>
                <a:cs typeface="Calibri"/>
                <a:sym typeface="Calibri"/>
              </a:rPr>
              <a:t>PPK dalam melaksanakan tugas dapat dibantu oleh Pengelola PBJ</a:t>
            </a:r>
            <a:endParaRPr/>
          </a:p>
        </p:txBody>
      </p:sp>
      <p:sp>
        <p:nvSpPr>
          <p:cNvPr id="387" name="Shape 387"/>
          <p:cNvSpPr/>
          <p:nvPr/>
        </p:nvSpPr>
        <p:spPr>
          <a:xfrm>
            <a:off x="584689" y="5653900"/>
            <a:ext cx="358642" cy="364116"/>
          </a:xfrm>
          <a:prstGeom prst="rightArrow">
            <a:avLst>
              <a:gd name="adj1" fmla="val 50000"/>
              <a:gd name="adj2" fmla="val 50000"/>
            </a:avLst>
          </a:prstGeom>
          <a:gradFill>
            <a:gsLst>
              <a:gs pos="0">
                <a:srgbClr val="3E7FCD"/>
              </a:gs>
              <a:gs pos="100000">
                <a:srgbClr val="96C0FF"/>
              </a:gs>
            </a:gsLst>
            <a:lin ang="16200000" scaled="0"/>
          </a:gradFill>
          <a:ln w="9525" cap="flat" cmpd="sng">
            <a:solidFill>
              <a:srgbClr val="4A7DBA"/>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388" name="Shape 388"/>
          <p:cNvGrpSpPr/>
          <p:nvPr/>
        </p:nvGrpSpPr>
        <p:grpSpPr>
          <a:xfrm>
            <a:off x="520891" y="1675634"/>
            <a:ext cx="8291400" cy="3421111"/>
            <a:chOff x="0" y="313"/>
            <a:chExt cx="8291400" cy="3421111"/>
          </a:xfrm>
        </p:grpSpPr>
        <p:sp>
          <p:nvSpPr>
            <p:cNvPr id="389" name="Shape 389"/>
            <p:cNvSpPr/>
            <p:nvPr/>
          </p:nvSpPr>
          <p:spPr>
            <a:xfrm>
              <a:off x="0" y="313"/>
              <a:ext cx="8291400" cy="6753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0" name="Shape 390"/>
            <p:cNvSpPr txBox="1"/>
            <p:nvPr/>
          </p:nvSpPr>
          <p:spPr>
            <a:xfrm>
              <a:off x="32965" y="33278"/>
              <a:ext cx="8225400" cy="60930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None/>
              </a:pPr>
              <a:r>
                <a:rPr lang="en-US" sz="2200">
                  <a:solidFill>
                    <a:srgbClr val="000000"/>
                  </a:solidFill>
                  <a:latin typeface="Calibri"/>
                  <a:ea typeface="Calibri"/>
                  <a:cs typeface="Calibri"/>
                  <a:sym typeface="Calibri"/>
                </a:rPr>
                <a:t>k) mengendalikan kontrak</a:t>
              </a:r>
              <a:endParaRPr sz="2200" b="0">
                <a:solidFill>
                  <a:srgbClr val="000000"/>
                </a:solidFill>
                <a:latin typeface="Calibri"/>
                <a:ea typeface="Calibri"/>
                <a:cs typeface="Calibri"/>
                <a:sym typeface="Calibri"/>
              </a:endParaRPr>
            </a:p>
          </p:txBody>
        </p:sp>
        <p:sp>
          <p:nvSpPr>
            <p:cNvPr id="391" name="Shape 391"/>
            <p:cNvSpPr/>
            <p:nvPr/>
          </p:nvSpPr>
          <p:spPr>
            <a:xfrm>
              <a:off x="0" y="686766"/>
              <a:ext cx="8291400" cy="6753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2" name="Shape 392"/>
            <p:cNvSpPr txBox="1"/>
            <p:nvPr/>
          </p:nvSpPr>
          <p:spPr>
            <a:xfrm>
              <a:off x="32965" y="719731"/>
              <a:ext cx="8225400" cy="60930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None/>
              </a:pPr>
              <a:r>
                <a:rPr lang="en-US" sz="2200">
                  <a:solidFill>
                    <a:srgbClr val="000000"/>
                  </a:solidFill>
                  <a:latin typeface="Calibri"/>
                  <a:ea typeface="Calibri"/>
                  <a:cs typeface="Calibri"/>
                  <a:sym typeface="Calibri"/>
                </a:rPr>
                <a:t>l) melaporkan pelaksanaan dan penyelesaian kegiatan kepada PA/KPA</a:t>
              </a:r>
              <a:endParaRPr sz="2200" b="0">
                <a:solidFill>
                  <a:srgbClr val="000000"/>
                </a:solidFill>
                <a:latin typeface="Calibri"/>
                <a:ea typeface="Calibri"/>
                <a:cs typeface="Calibri"/>
                <a:sym typeface="Calibri"/>
              </a:endParaRPr>
            </a:p>
          </p:txBody>
        </p:sp>
        <p:sp>
          <p:nvSpPr>
            <p:cNvPr id="393" name="Shape 393"/>
            <p:cNvSpPr/>
            <p:nvPr/>
          </p:nvSpPr>
          <p:spPr>
            <a:xfrm>
              <a:off x="0" y="1373219"/>
              <a:ext cx="8291400" cy="6753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4" name="Shape 394"/>
            <p:cNvSpPr txBox="1"/>
            <p:nvPr/>
          </p:nvSpPr>
          <p:spPr>
            <a:xfrm>
              <a:off x="32965" y="1406184"/>
              <a:ext cx="8225400" cy="60930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None/>
              </a:pPr>
              <a:r>
                <a:rPr lang="en-US" sz="2200">
                  <a:solidFill>
                    <a:srgbClr val="000000"/>
                  </a:solidFill>
                  <a:latin typeface="Calibri"/>
                  <a:ea typeface="Calibri"/>
                  <a:cs typeface="Calibri"/>
                  <a:sym typeface="Calibri"/>
                </a:rPr>
                <a:t>m) menyerahkan hasil pekerjaan pelaksanaan kegiatan kepada PA/KPA</a:t>
              </a:r>
              <a:br>
                <a:rPr lang="en-US" sz="2200">
                  <a:solidFill>
                    <a:srgbClr val="000000"/>
                  </a:solidFill>
                  <a:latin typeface="Calibri"/>
                  <a:ea typeface="Calibri"/>
                  <a:cs typeface="Calibri"/>
                  <a:sym typeface="Calibri"/>
                </a:rPr>
              </a:br>
              <a:r>
                <a:rPr lang="en-US" sz="2200">
                  <a:solidFill>
                    <a:srgbClr val="000000"/>
                  </a:solidFill>
                  <a:latin typeface="Calibri"/>
                  <a:ea typeface="Calibri"/>
                  <a:cs typeface="Calibri"/>
                  <a:sym typeface="Calibri"/>
                </a:rPr>
                <a:t>      dengan Berita Acara Penyerahan</a:t>
              </a:r>
              <a:endParaRPr sz="2200" b="0">
                <a:solidFill>
                  <a:srgbClr val="000000"/>
                </a:solidFill>
                <a:latin typeface="Calibri"/>
                <a:ea typeface="Calibri"/>
                <a:cs typeface="Calibri"/>
                <a:sym typeface="Calibri"/>
              </a:endParaRPr>
            </a:p>
          </p:txBody>
        </p:sp>
        <p:sp>
          <p:nvSpPr>
            <p:cNvPr id="395" name="Shape 395"/>
            <p:cNvSpPr/>
            <p:nvPr/>
          </p:nvSpPr>
          <p:spPr>
            <a:xfrm>
              <a:off x="0" y="2059672"/>
              <a:ext cx="8291400" cy="6753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6" name="Shape 396"/>
            <p:cNvSpPr txBox="1"/>
            <p:nvPr/>
          </p:nvSpPr>
          <p:spPr>
            <a:xfrm>
              <a:off x="32965" y="2092637"/>
              <a:ext cx="8225400" cy="60930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None/>
              </a:pPr>
              <a:r>
                <a:rPr lang="en-US" sz="2200">
                  <a:solidFill>
                    <a:srgbClr val="000000"/>
                  </a:solidFill>
                  <a:latin typeface="Calibri"/>
                  <a:ea typeface="Calibri"/>
                  <a:cs typeface="Calibri"/>
                  <a:sym typeface="Calibri"/>
                </a:rPr>
                <a:t>n) menyimpan dan menjaga keutuhan seluruh dokumen</a:t>
              </a:r>
              <a:br>
                <a:rPr lang="en-US" sz="2200">
                  <a:solidFill>
                    <a:srgbClr val="000000"/>
                  </a:solidFill>
                  <a:latin typeface="Calibri"/>
                  <a:ea typeface="Calibri"/>
                  <a:cs typeface="Calibri"/>
                  <a:sym typeface="Calibri"/>
                </a:rPr>
              </a:br>
              <a:r>
                <a:rPr lang="en-US" sz="2200">
                  <a:solidFill>
                    <a:srgbClr val="000000"/>
                  </a:solidFill>
                  <a:latin typeface="Calibri"/>
                  <a:ea typeface="Calibri"/>
                  <a:cs typeface="Calibri"/>
                  <a:sym typeface="Calibri"/>
                </a:rPr>
                <a:t>     pelaksanaan kegiatan</a:t>
              </a:r>
              <a:endParaRPr sz="2200" b="0">
                <a:solidFill>
                  <a:srgbClr val="000000"/>
                </a:solidFill>
                <a:latin typeface="Calibri"/>
                <a:ea typeface="Calibri"/>
                <a:cs typeface="Calibri"/>
                <a:sym typeface="Calibri"/>
              </a:endParaRPr>
            </a:p>
          </p:txBody>
        </p:sp>
        <p:sp>
          <p:nvSpPr>
            <p:cNvPr id="397" name="Shape 397"/>
            <p:cNvSpPr/>
            <p:nvPr/>
          </p:nvSpPr>
          <p:spPr>
            <a:xfrm>
              <a:off x="0" y="2746124"/>
              <a:ext cx="8291400" cy="6753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98" name="Shape 398"/>
            <p:cNvSpPr txBox="1"/>
            <p:nvPr/>
          </p:nvSpPr>
          <p:spPr>
            <a:xfrm>
              <a:off x="32965" y="2779089"/>
              <a:ext cx="8225400" cy="609300"/>
            </a:xfrm>
            <a:prstGeom prst="rect">
              <a:avLst/>
            </a:prstGeom>
            <a:noFill/>
            <a:ln>
              <a:noFill/>
            </a:ln>
          </p:spPr>
          <p:txBody>
            <a:bodyPr spcFirstLastPara="1" wrap="square" lIns="83800" tIns="83800" rIns="83800" bIns="83800" anchor="ctr" anchorCtr="0">
              <a:noAutofit/>
            </a:bodyPr>
            <a:lstStyle/>
            <a:p>
              <a:pPr marL="0" marR="0" lvl="0" indent="0" algn="l" rtl="0">
                <a:lnSpc>
                  <a:spcPct val="90000"/>
                </a:lnSpc>
                <a:spcBef>
                  <a:spcPts val="0"/>
                </a:spcBef>
                <a:spcAft>
                  <a:spcPts val="0"/>
                </a:spcAft>
                <a:buNone/>
              </a:pPr>
              <a:r>
                <a:rPr lang="en-US" sz="2200">
                  <a:solidFill>
                    <a:srgbClr val="000000"/>
                  </a:solidFill>
                  <a:latin typeface="Calibri"/>
                  <a:ea typeface="Calibri"/>
                  <a:cs typeface="Calibri"/>
                  <a:sym typeface="Calibri"/>
                </a:rPr>
                <a:t>o) menilai kinerja Penyedia</a:t>
              </a:r>
              <a:endParaRPr sz="2200" b="0">
                <a:solidFill>
                  <a:srgbClr val="000000"/>
                </a:solidFill>
                <a:latin typeface="Calibri"/>
                <a:ea typeface="Calibri"/>
                <a:cs typeface="Calibri"/>
                <a:sym typeface="Calibri"/>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Shape 404"/>
          <p:cNvSpPr txBox="1">
            <a:spLocks noGrp="1"/>
          </p:cNvSpPr>
          <p:nvPr>
            <p:ph type="sldNum" idx="12"/>
          </p:nvPr>
        </p:nvSpPr>
        <p:spPr>
          <a:xfrm>
            <a:off x="6807557" y="6428852"/>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16</a:t>
            </a:fld>
            <a:endParaRPr sz="1200">
              <a:solidFill>
                <a:srgbClr val="898989"/>
              </a:solidFill>
              <a:latin typeface="Calibri"/>
              <a:ea typeface="Calibri"/>
              <a:cs typeface="Calibri"/>
              <a:sym typeface="Calibri"/>
            </a:endParaRPr>
          </a:p>
        </p:txBody>
      </p:sp>
      <p:grpSp>
        <p:nvGrpSpPr>
          <p:cNvPr id="408" name="Shape 408"/>
          <p:cNvGrpSpPr/>
          <p:nvPr/>
        </p:nvGrpSpPr>
        <p:grpSpPr>
          <a:xfrm>
            <a:off x="1580315" y="2525199"/>
            <a:ext cx="5730481" cy="3273148"/>
            <a:chOff x="11076" y="1699772"/>
            <a:chExt cx="5730481" cy="3273148"/>
          </a:xfrm>
        </p:grpSpPr>
        <p:sp>
          <p:nvSpPr>
            <p:cNvPr id="409" name="Shape 409"/>
            <p:cNvSpPr/>
            <p:nvPr/>
          </p:nvSpPr>
          <p:spPr>
            <a:xfrm>
              <a:off x="11076" y="1710155"/>
              <a:ext cx="2867646" cy="553455"/>
            </a:xfrm>
            <a:prstGeom prst="chevron">
              <a:avLst>
                <a:gd name="adj" fmla="val 40000"/>
              </a:avLst>
            </a:prstGeom>
            <a:solidFill>
              <a:srgbClr val="31859B"/>
            </a:soli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10" name="Shape 410"/>
            <p:cNvSpPr/>
            <p:nvPr/>
          </p:nvSpPr>
          <p:spPr>
            <a:xfrm>
              <a:off x="379070" y="2109252"/>
              <a:ext cx="2421568" cy="2863668"/>
            </a:xfrm>
            <a:prstGeom prst="roundRect">
              <a:avLst>
                <a:gd name="adj" fmla="val 10000"/>
              </a:avLst>
            </a:prstGeom>
            <a:solidFill>
              <a:schemeClr val="lt1">
                <a:alpha val="89803"/>
              </a:schemeClr>
            </a:solidFill>
            <a:ln w="9525" cap="flat" cmpd="sng">
              <a:solidFill>
                <a:schemeClr val="accent1"/>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11" name="Shape 411"/>
            <p:cNvSpPr txBox="1"/>
            <p:nvPr/>
          </p:nvSpPr>
          <p:spPr>
            <a:xfrm>
              <a:off x="449995" y="2180177"/>
              <a:ext cx="2279718" cy="2721818"/>
            </a:xfrm>
            <a:prstGeom prst="rect">
              <a:avLst/>
            </a:prstGeom>
            <a:noFill/>
            <a:ln>
              <a:noFill/>
            </a:ln>
          </p:spPr>
          <p:txBody>
            <a:bodyPr spcFirstLastPara="1" wrap="square" lIns="156450" tIns="156450" rIns="156450" bIns="156450" anchor="ctr" anchorCtr="0">
              <a:noAutofit/>
            </a:bodyPr>
            <a:lstStyle/>
            <a:p>
              <a:pPr marL="0" marR="0" lvl="0" indent="0" algn="ctr" rtl="0">
                <a:lnSpc>
                  <a:spcPct val="90000"/>
                </a:lnSpc>
                <a:spcBef>
                  <a:spcPts val="0"/>
                </a:spcBef>
                <a:spcAft>
                  <a:spcPts val="0"/>
                </a:spcAft>
                <a:buNone/>
              </a:pPr>
              <a:r>
                <a:rPr lang="en-US" sz="2200">
                  <a:solidFill>
                    <a:schemeClr val="dk1"/>
                  </a:solidFill>
                  <a:latin typeface="Calibri"/>
                  <a:ea typeface="Calibri"/>
                  <a:cs typeface="Calibri"/>
                  <a:sym typeface="Calibri"/>
                </a:rPr>
                <a:t>melakukan tindakan yang mengakibatkan pengeluaran anggaran belanja</a:t>
              </a:r>
              <a:endParaRPr sz="2200">
                <a:solidFill>
                  <a:schemeClr val="dk1"/>
                </a:solidFill>
                <a:latin typeface="Calibri"/>
                <a:ea typeface="Calibri"/>
                <a:cs typeface="Calibri"/>
                <a:sym typeface="Calibri"/>
              </a:endParaRPr>
            </a:p>
          </p:txBody>
        </p:sp>
        <p:sp>
          <p:nvSpPr>
            <p:cNvPr id="412" name="Shape 412"/>
            <p:cNvSpPr/>
            <p:nvPr/>
          </p:nvSpPr>
          <p:spPr>
            <a:xfrm>
              <a:off x="2873911" y="1699772"/>
              <a:ext cx="2867646" cy="553455"/>
            </a:xfrm>
            <a:prstGeom prst="chevron">
              <a:avLst>
                <a:gd name="adj" fmla="val 40000"/>
              </a:avLst>
            </a:prstGeom>
            <a:solidFill>
              <a:srgbClr val="31859B"/>
            </a:soli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13" name="Shape 413"/>
            <p:cNvSpPr/>
            <p:nvPr/>
          </p:nvSpPr>
          <p:spPr>
            <a:xfrm>
              <a:off x="3241900" y="2098869"/>
              <a:ext cx="2421568" cy="2863668"/>
            </a:xfrm>
            <a:prstGeom prst="roundRect">
              <a:avLst>
                <a:gd name="adj" fmla="val 10000"/>
              </a:avLst>
            </a:prstGeom>
            <a:solidFill>
              <a:schemeClr val="lt1">
                <a:alpha val="89803"/>
              </a:schemeClr>
            </a:solidFill>
            <a:ln w="9525" cap="flat" cmpd="sng">
              <a:solidFill>
                <a:schemeClr val="accent1"/>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414" name="Shape 414"/>
            <p:cNvSpPr txBox="1"/>
            <p:nvPr/>
          </p:nvSpPr>
          <p:spPr>
            <a:xfrm>
              <a:off x="3312825" y="2169794"/>
              <a:ext cx="2279718" cy="2721818"/>
            </a:xfrm>
            <a:prstGeom prst="rect">
              <a:avLst/>
            </a:prstGeom>
            <a:noFill/>
            <a:ln>
              <a:noFill/>
            </a:ln>
          </p:spPr>
          <p:txBody>
            <a:bodyPr spcFirstLastPara="1" wrap="square" lIns="156450" tIns="156450" rIns="156450" bIns="156450" anchor="ctr" anchorCtr="0">
              <a:noAutofit/>
            </a:bodyPr>
            <a:lstStyle/>
            <a:p>
              <a:pPr marL="0" marR="0" lvl="0" indent="0" algn="ctr" rtl="0">
                <a:lnSpc>
                  <a:spcPct val="90000"/>
                </a:lnSpc>
                <a:spcBef>
                  <a:spcPts val="0"/>
                </a:spcBef>
                <a:spcAft>
                  <a:spcPts val="0"/>
                </a:spcAft>
                <a:buNone/>
              </a:pPr>
              <a:r>
                <a:rPr lang="en-US" sz="2200">
                  <a:solidFill>
                    <a:schemeClr val="dk1"/>
                  </a:solidFill>
                  <a:latin typeface="Calibri"/>
                  <a:ea typeface="Calibri"/>
                  <a:cs typeface="Calibri"/>
                  <a:sym typeface="Calibri"/>
                </a:rPr>
                <a:t>mengadakan dan menetapkan perjanjian dengan pihak lain dalam batas anggaran yang telah ditetapkan.</a:t>
              </a:r>
              <a:endParaRPr sz="2200">
                <a:solidFill>
                  <a:schemeClr val="dk1"/>
                </a:solidFill>
                <a:latin typeface="Calibri"/>
                <a:ea typeface="Calibri"/>
                <a:cs typeface="Calibri"/>
                <a:sym typeface="Calibri"/>
              </a:endParaRPr>
            </a:p>
          </p:txBody>
        </p:sp>
      </p:grpSp>
      <p:grpSp>
        <p:nvGrpSpPr>
          <p:cNvPr id="415" name="Shape 415"/>
          <p:cNvGrpSpPr/>
          <p:nvPr/>
        </p:nvGrpSpPr>
        <p:grpSpPr>
          <a:xfrm>
            <a:off x="7314158" y="2376339"/>
            <a:ext cx="1444727" cy="1720546"/>
            <a:chOff x="7419688" y="2511027"/>
            <a:chExt cx="1444727" cy="1720546"/>
          </a:xfrm>
        </p:grpSpPr>
        <p:pic>
          <p:nvPicPr>
            <p:cNvPr id="416" name="Shape 416"/>
            <p:cNvPicPr preferRelativeResize="0"/>
            <p:nvPr/>
          </p:nvPicPr>
          <p:blipFill rotWithShape="1">
            <a:blip r:embed="rId3">
              <a:alphaModFix/>
            </a:blip>
            <a:srcRect/>
            <a:stretch/>
          </p:blipFill>
          <p:spPr>
            <a:xfrm>
              <a:off x="7419688" y="2511027"/>
              <a:ext cx="1206246" cy="1355508"/>
            </a:xfrm>
            <a:prstGeom prst="rect">
              <a:avLst/>
            </a:prstGeom>
            <a:noFill/>
            <a:ln>
              <a:noFill/>
            </a:ln>
          </p:spPr>
        </p:pic>
        <p:grpSp>
          <p:nvGrpSpPr>
            <p:cNvPr id="417" name="Shape 417"/>
            <p:cNvGrpSpPr/>
            <p:nvPr/>
          </p:nvGrpSpPr>
          <p:grpSpPr>
            <a:xfrm>
              <a:off x="7419688" y="3722790"/>
              <a:ext cx="1444727" cy="508783"/>
              <a:chOff x="433517" y="4566242"/>
              <a:chExt cx="3646644" cy="822625"/>
            </a:xfrm>
          </p:grpSpPr>
          <p:pic>
            <p:nvPicPr>
              <p:cNvPr id="418" name="Shape 418"/>
              <p:cNvPicPr preferRelativeResize="0"/>
              <p:nvPr/>
            </p:nvPicPr>
            <p:blipFill rotWithShape="1">
              <a:blip r:embed="rId4">
                <a:alphaModFix/>
              </a:blip>
              <a:srcRect/>
              <a:stretch/>
            </p:blipFill>
            <p:spPr>
              <a:xfrm>
                <a:off x="433517" y="4566242"/>
                <a:ext cx="3565007" cy="822625"/>
              </a:xfrm>
              <a:prstGeom prst="rect">
                <a:avLst/>
              </a:prstGeom>
              <a:noFill/>
              <a:ln>
                <a:noFill/>
              </a:ln>
            </p:spPr>
          </p:pic>
          <p:sp>
            <p:nvSpPr>
              <p:cNvPr id="419" name="Shape 419"/>
              <p:cNvSpPr/>
              <p:nvPr/>
            </p:nvSpPr>
            <p:spPr>
              <a:xfrm>
                <a:off x="526101" y="4657060"/>
                <a:ext cx="3554060" cy="646927"/>
              </a:xfrm>
              <a:custGeom>
                <a:avLst/>
                <a:gdLst/>
                <a:ahLst/>
                <a:cxnLst/>
                <a:rect l="0" t="0" r="0" b="0"/>
                <a:pathLst>
                  <a:path w="2260600" h="1155716" extrusionOk="0">
                    <a:moveTo>
                      <a:pt x="0" y="192623"/>
                    </a:moveTo>
                    <a:cubicBezTo>
                      <a:pt x="0" y="86240"/>
                      <a:pt x="86240" y="0"/>
                      <a:pt x="192623" y="0"/>
                    </a:cubicBezTo>
                    <a:lnTo>
                      <a:pt x="2067977" y="0"/>
                    </a:lnTo>
                    <a:cubicBezTo>
                      <a:pt x="2174360" y="0"/>
                      <a:pt x="2260600" y="86240"/>
                      <a:pt x="2260600" y="192623"/>
                    </a:cubicBezTo>
                    <a:lnTo>
                      <a:pt x="2260600" y="963093"/>
                    </a:lnTo>
                    <a:cubicBezTo>
                      <a:pt x="2260600" y="1069476"/>
                      <a:pt x="2174360" y="1155716"/>
                      <a:pt x="2067977" y="1155716"/>
                    </a:cubicBezTo>
                    <a:lnTo>
                      <a:pt x="192623" y="1155716"/>
                    </a:lnTo>
                    <a:cubicBezTo>
                      <a:pt x="86240" y="1155716"/>
                      <a:pt x="0" y="1069476"/>
                      <a:pt x="0" y="963093"/>
                    </a:cubicBezTo>
                    <a:lnTo>
                      <a:pt x="0" y="192623"/>
                    </a:lnTo>
                    <a:close/>
                  </a:path>
                </a:pathLst>
              </a:custGeom>
              <a:noFill/>
              <a:ln>
                <a:noFill/>
              </a:ln>
            </p:spPr>
            <p:txBody>
              <a:bodyPr spcFirstLastPara="1" wrap="square" lIns="132600" tIns="132600" rIns="132600" bIns="132600" anchor="ctr" anchorCtr="0">
                <a:noAutofit/>
              </a:bodyPr>
              <a:lstStyle/>
              <a:p>
                <a:pPr marL="0" marR="0" lvl="0" indent="0" algn="ctr" rtl="0">
                  <a:spcBef>
                    <a:spcPts val="0"/>
                  </a:spcBef>
                  <a:spcAft>
                    <a:spcPts val="0"/>
                  </a:spcAft>
                  <a:buNone/>
                </a:pPr>
                <a:r>
                  <a:rPr lang="en-US" sz="1400" b="1">
                    <a:solidFill>
                      <a:schemeClr val="lt1"/>
                    </a:solidFill>
                    <a:latin typeface="Calibri"/>
                    <a:ea typeface="Calibri"/>
                    <a:cs typeface="Calibri"/>
                    <a:sym typeface="Calibri"/>
                  </a:rPr>
                  <a:t>P P K</a:t>
                </a:r>
                <a:endParaRPr sz="1400" b="1">
                  <a:solidFill>
                    <a:schemeClr val="lt1"/>
                  </a:solidFill>
                  <a:latin typeface="Calibri"/>
                  <a:ea typeface="Calibri"/>
                  <a:cs typeface="Calibri"/>
                  <a:sym typeface="Calibri"/>
                </a:endParaRPr>
              </a:p>
            </p:txBody>
          </p:sp>
        </p:grpSp>
      </p:grpSp>
      <p:grpSp>
        <p:nvGrpSpPr>
          <p:cNvPr id="420" name="Shape 420"/>
          <p:cNvGrpSpPr/>
          <p:nvPr/>
        </p:nvGrpSpPr>
        <p:grpSpPr>
          <a:xfrm>
            <a:off x="391476" y="2425362"/>
            <a:ext cx="1447762" cy="1619026"/>
            <a:chOff x="157365" y="3223227"/>
            <a:chExt cx="1447762" cy="1619026"/>
          </a:xfrm>
        </p:grpSpPr>
        <p:pic>
          <p:nvPicPr>
            <p:cNvPr id="421" name="Shape 421"/>
            <p:cNvPicPr preferRelativeResize="0"/>
            <p:nvPr/>
          </p:nvPicPr>
          <p:blipFill rotWithShape="1">
            <a:blip r:embed="rId5">
              <a:alphaModFix/>
            </a:blip>
            <a:srcRect/>
            <a:stretch/>
          </p:blipFill>
          <p:spPr>
            <a:xfrm>
              <a:off x="215870" y="3223227"/>
              <a:ext cx="1308130" cy="1286616"/>
            </a:xfrm>
            <a:prstGeom prst="rect">
              <a:avLst/>
            </a:prstGeom>
            <a:noFill/>
            <a:ln>
              <a:noFill/>
            </a:ln>
          </p:spPr>
        </p:pic>
        <p:grpSp>
          <p:nvGrpSpPr>
            <p:cNvPr id="422" name="Shape 422"/>
            <p:cNvGrpSpPr/>
            <p:nvPr/>
          </p:nvGrpSpPr>
          <p:grpSpPr>
            <a:xfrm>
              <a:off x="157365" y="4342874"/>
              <a:ext cx="1447762" cy="499379"/>
              <a:chOff x="231729" y="4622599"/>
              <a:chExt cx="3968583" cy="741523"/>
            </a:xfrm>
          </p:grpSpPr>
          <p:pic>
            <p:nvPicPr>
              <p:cNvPr id="423" name="Shape 423"/>
              <p:cNvPicPr preferRelativeResize="0"/>
              <p:nvPr/>
            </p:nvPicPr>
            <p:blipFill rotWithShape="1">
              <a:blip r:embed="rId6">
                <a:alphaModFix/>
              </a:blip>
              <a:srcRect/>
              <a:stretch/>
            </p:blipFill>
            <p:spPr>
              <a:xfrm>
                <a:off x="433517" y="4622599"/>
                <a:ext cx="3565008" cy="741523"/>
              </a:xfrm>
              <a:prstGeom prst="rect">
                <a:avLst/>
              </a:prstGeom>
              <a:noFill/>
              <a:ln>
                <a:noFill/>
              </a:ln>
            </p:spPr>
          </p:pic>
          <p:sp>
            <p:nvSpPr>
              <p:cNvPr id="424" name="Shape 424"/>
              <p:cNvSpPr/>
              <p:nvPr/>
            </p:nvSpPr>
            <p:spPr>
              <a:xfrm>
                <a:off x="231729" y="4657060"/>
                <a:ext cx="3968583" cy="646927"/>
              </a:xfrm>
              <a:custGeom>
                <a:avLst/>
                <a:gdLst/>
                <a:ahLst/>
                <a:cxnLst/>
                <a:rect l="0" t="0" r="0" b="0"/>
                <a:pathLst>
                  <a:path w="2260600" h="1155716" extrusionOk="0">
                    <a:moveTo>
                      <a:pt x="0" y="192623"/>
                    </a:moveTo>
                    <a:cubicBezTo>
                      <a:pt x="0" y="86240"/>
                      <a:pt x="86240" y="0"/>
                      <a:pt x="192623" y="0"/>
                    </a:cubicBezTo>
                    <a:lnTo>
                      <a:pt x="2067977" y="0"/>
                    </a:lnTo>
                    <a:cubicBezTo>
                      <a:pt x="2174360" y="0"/>
                      <a:pt x="2260600" y="86240"/>
                      <a:pt x="2260600" y="192623"/>
                    </a:cubicBezTo>
                    <a:lnTo>
                      <a:pt x="2260600" y="963093"/>
                    </a:lnTo>
                    <a:cubicBezTo>
                      <a:pt x="2260600" y="1069476"/>
                      <a:pt x="2174360" y="1155716"/>
                      <a:pt x="2067977" y="1155716"/>
                    </a:cubicBezTo>
                    <a:lnTo>
                      <a:pt x="192623" y="1155716"/>
                    </a:lnTo>
                    <a:cubicBezTo>
                      <a:pt x="86240" y="1155716"/>
                      <a:pt x="0" y="1069476"/>
                      <a:pt x="0" y="963093"/>
                    </a:cubicBezTo>
                    <a:lnTo>
                      <a:pt x="0" y="192623"/>
                    </a:lnTo>
                    <a:close/>
                  </a:path>
                </a:pathLst>
              </a:custGeom>
              <a:noFill/>
              <a:ln>
                <a:noFill/>
              </a:ln>
            </p:spPr>
            <p:txBody>
              <a:bodyPr spcFirstLastPara="1" wrap="square" lIns="132600" tIns="132600" rIns="132600" bIns="132600" anchor="ctr" anchorCtr="0">
                <a:noAutofit/>
              </a:bodyPr>
              <a:lstStyle/>
              <a:p>
                <a:pPr marL="0" marR="0" lvl="0" indent="0" algn="ctr" rtl="0">
                  <a:spcBef>
                    <a:spcPts val="0"/>
                  </a:spcBef>
                  <a:spcAft>
                    <a:spcPts val="0"/>
                  </a:spcAft>
                  <a:buNone/>
                </a:pPr>
                <a:r>
                  <a:rPr lang="en-US" sz="1200" b="1">
                    <a:solidFill>
                      <a:schemeClr val="lt1"/>
                    </a:solidFill>
                    <a:latin typeface="Calibri"/>
                    <a:ea typeface="Calibri"/>
                    <a:cs typeface="Calibri"/>
                    <a:sym typeface="Calibri"/>
                  </a:rPr>
                  <a:t>P A / K P A</a:t>
                </a:r>
                <a:endParaRPr sz="1200" b="1">
                  <a:solidFill>
                    <a:schemeClr val="lt1"/>
                  </a:solidFill>
                  <a:latin typeface="Calibri"/>
                  <a:ea typeface="Calibri"/>
                  <a:cs typeface="Calibri"/>
                  <a:sym typeface="Calibri"/>
                </a:endParaRPr>
              </a:p>
            </p:txBody>
          </p:sp>
        </p:grpSp>
      </p:grpSp>
      <p:sp>
        <p:nvSpPr>
          <p:cNvPr id="425" name="Shape 425"/>
          <p:cNvSpPr/>
          <p:nvPr/>
        </p:nvSpPr>
        <p:spPr>
          <a:xfrm>
            <a:off x="1400666" y="425317"/>
            <a:ext cx="6635856" cy="70788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000"/>
              <a:buFont typeface="Arial"/>
              <a:buNone/>
            </a:pPr>
            <a:r>
              <a:rPr lang="en-US" sz="4000">
                <a:solidFill>
                  <a:schemeClr val="dk1"/>
                </a:solidFill>
                <a:latin typeface="Rockwell"/>
                <a:ea typeface="Rockwell"/>
                <a:cs typeface="Rockwell"/>
                <a:sym typeface="Rockwell"/>
              </a:rPr>
              <a:t>Pejabat Pembuat Komitmen</a:t>
            </a:r>
            <a:endParaRPr sz="4000">
              <a:solidFill>
                <a:schemeClr val="dk1"/>
              </a:solidFill>
              <a:latin typeface="Rockwell"/>
              <a:ea typeface="Rockwell"/>
              <a:cs typeface="Rockwell"/>
              <a:sym typeface="Rockwell"/>
            </a:endParaRPr>
          </a:p>
        </p:txBody>
      </p:sp>
      <p:sp>
        <p:nvSpPr>
          <p:cNvPr id="426" name="Shape 426"/>
          <p:cNvSpPr/>
          <p:nvPr/>
        </p:nvSpPr>
        <p:spPr>
          <a:xfrm>
            <a:off x="3544998" y="15934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sp>
        <p:nvSpPr>
          <p:cNvPr id="427" name="Shape 427"/>
          <p:cNvSpPr/>
          <p:nvPr/>
        </p:nvSpPr>
        <p:spPr>
          <a:xfrm>
            <a:off x="678878" y="1438459"/>
            <a:ext cx="8262279" cy="83099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a:solidFill>
                  <a:schemeClr val="dk1"/>
                </a:solidFill>
                <a:latin typeface="Calibri"/>
                <a:ea typeface="Calibri"/>
                <a:cs typeface="Calibri"/>
                <a:sym typeface="Calibri"/>
              </a:rPr>
              <a:t>PPK juga dapat melaksanakan tugas pelimpahan kewenangan dari PA/KPA :</a:t>
            </a:r>
            <a:endParaRPr sz="240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Shape 43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17</a:t>
            </a:fld>
            <a:endParaRPr sz="1200">
              <a:solidFill>
                <a:srgbClr val="898989"/>
              </a:solidFill>
              <a:latin typeface="Calibri"/>
              <a:ea typeface="Calibri"/>
              <a:cs typeface="Calibri"/>
              <a:sym typeface="Calibri"/>
            </a:endParaRPr>
          </a:p>
        </p:txBody>
      </p:sp>
      <p:sp>
        <p:nvSpPr>
          <p:cNvPr id="433" name="Shape 433"/>
          <p:cNvSpPr txBox="1">
            <a:spLocks noGrp="1"/>
          </p:cNvSpPr>
          <p:nvPr>
            <p:ph type="body" idx="1"/>
          </p:nvPr>
        </p:nvSpPr>
        <p:spPr>
          <a:xfrm>
            <a:off x="457200" y="980728"/>
            <a:ext cx="8229600" cy="3989902"/>
          </a:xfrm>
          <a:prstGeom prst="rect">
            <a:avLst/>
          </a:prstGeom>
          <a:noFill/>
          <a:ln>
            <a:noFill/>
          </a:ln>
        </p:spPr>
        <p:txBody>
          <a:bodyPr spcFirstLastPara="1" wrap="square" lIns="91425" tIns="45700" rIns="91425" bIns="45700" anchor="t" anchorCtr="0">
            <a:noAutofit/>
          </a:bodyPr>
          <a:lstStyle/>
          <a:p>
            <a:pPr marL="457200" marR="0" lvl="0" indent="-457200" algn="l" rtl="0">
              <a:lnSpc>
                <a:spcPct val="150000"/>
              </a:lnSpc>
              <a:spcBef>
                <a:spcPts val="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Pengguna Anggaran beserta tugas dan kewenangannya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Kuasa Pengguna Anggaran beserta tugas dan kewenangannya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Pejabat Pembuat Komitmen beserta tugasnya</a:t>
            </a:r>
            <a:endParaRPr/>
          </a:p>
          <a:p>
            <a:pPr marL="457200" marR="0" lvl="0" indent="-457200" algn="l" rtl="0">
              <a:lnSpc>
                <a:spcPct val="150000"/>
              </a:lnSpc>
              <a:spcBef>
                <a:spcPts val="480"/>
              </a:spcBef>
              <a:spcAft>
                <a:spcPts val="0"/>
              </a:spcAft>
              <a:buClr>
                <a:schemeClr val="dk2"/>
              </a:buClr>
              <a:buSzPts val="2400"/>
              <a:buFont typeface="Calibri"/>
              <a:buChar char="⃝"/>
            </a:pPr>
            <a:r>
              <a:rPr lang="en-US" sz="2400" b="1" i="0" u="none" strike="noStrike" cap="none">
                <a:solidFill>
                  <a:srgbClr val="205867"/>
                </a:solidFill>
                <a:latin typeface="Calibri"/>
                <a:ea typeface="Calibri"/>
                <a:cs typeface="Calibri"/>
                <a:sym typeface="Calibri"/>
              </a:rPr>
              <a:t>Pejabat Pengadaan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Pokja Pemilihan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Agen Pengadaan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PjPHP/PPHP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Penyelenggara Swakelola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Penyedia beserta syarat dan tanggung jawab</a:t>
            </a:r>
            <a:endParaRPr sz="2000" b="0" i="0" u="none" strike="noStrike" cap="none">
              <a:solidFill>
                <a:srgbClr val="A5A5A5"/>
              </a:solidFill>
              <a:latin typeface="Calibri"/>
              <a:ea typeface="Calibri"/>
              <a:cs typeface="Calibri"/>
              <a:sym typeface="Calibri"/>
            </a:endParaRPr>
          </a:p>
        </p:txBody>
      </p:sp>
      <p:pic>
        <p:nvPicPr>
          <p:cNvPr id="434" name="Shape 434"/>
          <p:cNvPicPr preferRelativeResize="0"/>
          <p:nvPr/>
        </p:nvPicPr>
        <p:blipFill rotWithShape="1">
          <a:blip r:embed="rId3">
            <a:alphaModFix/>
          </a:blip>
          <a:srcRect t="8222" r="51832" b="1002"/>
          <a:stretch/>
        </p:blipFill>
        <p:spPr>
          <a:xfrm>
            <a:off x="7439944" y="0"/>
            <a:ext cx="1967880" cy="693957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Shape 43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18</a:t>
            </a:fld>
            <a:endParaRPr sz="1200">
              <a:solidFill>
                <a:srgbClr val="898989"/>
              </a:solidFill>
              <a:latin typeface="Calibri"/>
              <a:ea typeface="Calibri"/>
              <a:cs typeface="Calibri"/>
              <a:sym typeface="Calibri"/>
            </a:endParaRPr>
          </a:p>
        </p:txBody>
      </p:sp>
      <p:pic>
        <p:nvPicPr>
          <p:cNvPr id="440" name="Shape 440"/>
          <p:cNvPicPr preferRelativeResize="0"/>
          <p:nvPr/>
        </p:nvPicPr>
        <p:blipFill rotWithShape="1">
          <a:blip r:embed="rId3">
            <a:alphaModFix/>
          </a:blip>
          <a:srcRect/>
          <a:stretch/>
        </p:blipFill>
        <p:spPr>
          <a:xfrm>
            <a:off x="683568" y="3068960"/>
            <a:ext cx="2058197" cy="1946742"/>
          </a:xfrm>
          <a:prstGeom prst="rect">
            <a:avLst/>
          </a:prstGeom>
          <a:noFill/>
          <a:ln>
            <a:noFill/>
          </a:ln>
        </p:spPr>
      </p:pic>
      <p:sp>
        <p:nvSpPr>
          <p:cNvPr id="441" name="Shape 441"/>
          <p:cNvSpPr/>
          <p:nvPr/>
        </p:nvSpPr>
        <p:spPr>
          <a:xfrm>
            <a:off x="2814336" y="1870136"/>
            <a:ext cx="5766792" cy="329320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endParaRPr sz="2600">
              <a:solidFill>
                <a:schemeClr val="dk1"/>
              </a:solidFill>
              <a:latin typeface="Arial"/>
              <a:ea typeface="Arial"/>
              <a:cs typeface="Arial"/>
              <a:sym typeface="Arial"/>
            </a:endParaRPr>
          </a:p>
          <a:p>
            <a:pPr marL="0" marR="0" lvl="0" indent="0" algn="ctr" rtl="0">
              <a:spcBef>
                <a:spcPts val="0"/>
              </a:spcBef>
              <a:spcAft>
                <a:spcPts val="0"/>
              </a:spcAft>
              <a:buNone/>
            </a:pPr>
            <a:r>
              <a:rPr lang="en-US" sz="2600">
                <a:solidFill>
                  <a:schemeClr val="dk1"/>
                </a:solidFill>
                <a:latin typeface="Calibri"/>
                <a:ea typeface="Calibri"/>
                <a:cs typeface="Calibri"/>
                <a:sym typeface="Calibri"/>
              </a:rPr>
              <a:t>Pejabat administrasi/pejabat fungsional/personel yang ditetapkan oleh PA/KPA untuk melaksanakan (persiapan dan pelaksanaan) </a:t>
            </a:r>
            <a:r>
              <a:rPr lang="en-US" sz="2600">
                <a:solidFill>
                  <a:schemeClr val="accent2"/>
                </a:solidFill>
                <a:latin typeface="Calibri"/>
                <a:ea typeface="Calibri"/>
                <a:cs typeface="Calibri"/>
                <a:sym typeface="Calibri"/>
              </a:rPr>
              <a:t>Pengadaan Langsung, Penunjukan Langsung (paling banyak 200jt untuk B/PK/JL atau 100jt untuk JK)</a:t>
            </a:r>
            <a:r>
              <a:rPr lang="en-US" sz="2600">
                <a:solidFill>
                  <a:schemeClr val="dk1"/>
                </a:solidFill>
                <a:latin typeface="Calibri"/>
                <a:ea typeface="Calibri"/>
                <a:cs typeface="Calibri"/>
                <a:sym typeface="Calibri"/>
              </a:rPr>
              <a:t>, dan </a:t>
            </a:r>
            <a:r>
              <a:rPr lang="en-US" sz="2600" i="1">
                <a:solidFill>
                  <a:schemeClr val="dk2"/>
                </a:solidFill>
                <a:latin typeface="Calibri"/>
                <a:ea typeface="Calibri"/>
                <a:cs typeface="Calibri"/>
                <a:sym typeface="Calibri"/>
              </a:rPr>
              <a:t>E-purchasing</a:t>
            </a:r>
            <a:r>
              <a:rPr lang="en-US" sz="2600">
                <a:solidFill>
                  <a:schemeClr val="dk2"/>
                </a:solidFill>
                <a:latin typeface="Calibri"/>
                <a:ea typeface="Calibri"/>
                <a:cs typeface="Calibri"/>
                <a:sym typeface="Calibri"/>
              </a:rPr>
              <a:t> (paling banyak 200jt)</a:t>
            </a:r>
            <a:endParaRPr sz="2600">
              <a:solidFill>
                <a:schemeClr val="dk2"/>
              </a:solidFill>
              <a:latin typeface="Calibri"/>
              <a:ea typeface="Calibri"/>
              <a:cs typeface="Calibri"/>
              <a:sym typeface="Calibri"/>
            </a:endParaRPr>
          </a:p>
        </p:txBody>
      </p:sp>
      <p:sp>
        <p:nvSpPr>
          <p:cNvPr id="445" name="Shape 445"/>
          <p:cNvSpPr/>
          <p:nvPr/>
        </p:nvSpPr>
        <p:spPr>
          <a:xfrm>
            <a:off x="2109140" y="525146"/>
            <a:ext cx="5218929" cy="6463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Arial"/>
              <a:buNone/>
            </a:pPr>
            <a:r>
              <a:rPr lang="en-US" sz="3600">
                <a:solidFill>
                  <a:schemeClr val="dk1"/>
                </a:solidFill>
                <a:latin typeface="Rockwell"/>
                <a:ea typeface="Rockwell"/>
                <a:cs typeface="Rockwell"/>
                <a:sym typeface="Rockwell"/>
              </a:rPr>
              <a:t>Pejabat Pengadaan (PP)</a:t>
            </a:r>
            <a:endParaRPr sz="3600">
              <a:solidFill>
                <a:schemeClr val="dk1"/>
              </a:solidFill>
              <a:latin typeface="Rockwell"/>
              <a:ea typeface="Rockwell"/>
              <a:cs typeface="Rockwell"/>
              <a:sym typeface="Rockwell"/>
            </a:endParaRPr>
          </a:p>
        </p:txBody>
      </p:sp>
      <p:sp>
        <p:nvSpPr>
          <p:cNvPr id="446" name="Shape 446"/>
          <p:cNvSpPr/>
          <p:nvPr/>
        </p:nvSpPr>
        <p:spPr>
          <a:xfrm>
            <a:off x="3544998" y="15934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Shape 45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19</a:t>
            </a:fld>
            <a:endParaRPr sz="1200">
              <a:solidFill>
                <a:srgbClr val="898989"/>
              </a:solidFill>
              <a:latin typeface="Calibri"/>
              <a:ea typeface="Calibri"/>
              <a:cs typeface="Calibri"/>
              <a:sym typeface="Calibri"/>
            </a:endParaRPr>
          </a:p>
        </p:txBody>
      </p:sp>
      <p:sp>
        <p:nvSpPr>
          <p:cNvPr id="452" name="Shape 452"/>
          <p:cNvSpPr txBox="1">
            <a:spLocks noGrp="1"/>
          </p:cNvSpPr>
          <p:nvPr>
            <p:ph type="body" idx="1"/>
          </p:nvPr>
        </p:nvSpPr>
        <p:spPr>
          <a:xfrm>
            <a:off x="457200" y="980728"/>
            <a:ext cx="8229600" cy="3989902"/>
          </a:xfrm>
          <a:prstGeom prst="rect">
            <a:avLst/>
          </a:prstGeom>
          <a:noFill/>
          <a:ln>
            <a:noFill/>
          </a:ln>
        </p:spPr>
        <p:txBody>
          <a:bodyPr spcFirstLastPara="1" wrap="square" lIns="91425" tIns="45700" rIns="91425" bIns="45700" anchor="t" anchorCtr="0">
            <a:noAutofit/>
          </a:bodyPr>
          <a:lstStyle/>
          <a:p>
            <a:pPr marL="457200" marR="0" lvl="0" indent="-457200" algn="l" rtl="0">
              <a:lnSpc>
                <a:spcPct val="150000"/>
              </a:lnSpc>
              <a:spcBef>
                <a:spcPts val="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Pengguna Anggaran beserta tugas dan kewenangannya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Kuasa Pengguna Anggaran beserta tugas dan kewenangannya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Pejabat Pembuat Komitmen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Pejabat Pengadaan beserta tugasnya</a:t>
            </a:r>
            <a:endParaRPr/>
          </a:p>
          <a:p>
            <a:pPr marL="457200" marR="0" lvl="0" indent="-457200" algn="l" rtl="0">
              <a:lnSpc>
                <a:spcPct val="150000"/>
              </a:lnSpc>
              <a:spcBef>
                <a:spcPts val="480"/>
              </a:spcBef>
              <a:spcAft>
                <a:spcPts val="0"/>
              </a:spcAft>
              <a:buClr>
                <a:schemeClr val="dk2"/>
              </a:buClr>
              <a:buSzPts val="2400"/>
              <a:buFont typeface="Calibri"/>
              <a:buChar char="⃝"/>
            </a:pPr>
            <a:r>
              <a:rPr lang="en-US" sz="2400" b="1" i="0" u="none" strike="noStrike" cap="none">
                <a:solidFill>
                  <a:srgbClr val="205867"/>
                </a:solidFill>
                <a:latin typeface="Calibri"/>
                <a:ea typeface="Calibri"/>
                <a:cs typeface="Calibri"/>
                <a:sym typeface="Calibri"/>
              </a:rPr>
              <a:t>Pokja Pemilihan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Agen Pengadaan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PjPHP/PPHP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Penyelenggara Swakelola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Penyedia beserta syarat dan tanggung jawab</a:t>
            </a:r>
            <a:endParaRPr sz="2000" b="0" i="0" u="none" strike="noStrike" cap="none">
              <a:solidFill>
                <a:srgbClr val="A5A5A5"/>
              </a:solidFill>
              <a:latin typeface="Calibri"/>
              <a:ea typeface="Calibri"/>
              <a:cs typeface="Calibri"/>
              <a:sym typeface="Calibri"/>
            </a:endParaRPr>
          </a:p>
        </p:txBody>
      </p:sp>
      <p:pic>
        <p:nvPicPr>
          <p:cNvPr id="453" name="Shape 453"/>
          <p:cNvPicPr preferRelativeResize="0"/>
          <p:nvPr/>
        </p:nvPicPr>
        <p:blipFill rotWithShape="1">
          <a:blip r:embed="rId3">
            <a:alphaModFix/>
          </a:blip>
          <a:srcRect t="8222" r="51832" b="1002"/>
          <a:stretch/>
        </p:blipFill>
        <p:spPr>
          <a:xfrm>
            <a:off x="7439944" y="0"/>
            <a:ext cx="1967880" cy="693957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pic>
        <p:nvPicPr>
          <p:cNvPr id="174" name="Shape 174"/>
          <p:cNvPicPr preferRelativeResize="0"/>
          <p:nvPr/>
        </p:nvPicPr>
        <p:blipFill rotWithShape="1">
          <a:blip r:embed="rId3">
            <a:alphaModFix/>
          </a:blip>
          <a:srcRect t="8222" r="51832" b="1002"/>
          <a:stretch/>
        </p:blipFill>
        <p:spPr>
          <a:xfrm>
            <a:off x="7176120" y="0"/>
            <a:ext cx="1967880" cy="6939576"/>
          </a:xfrm>
          <a:prstGeom prst="rect">
            <a:avLst/>
          </a:prstGeom>
          <a:noFill/>
          <a:ln>
            <a:noFill/>
          </a:ln>
        </p:spPr>
      </p:pic>
      <p:sp>
        <p:nvSpPr>
          <p:cNvPr id="175" name="Shape 17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2</a:t>
            </a:fld>
            <a:endParaRPr sz="1200">
              <a:solidFill>
                <a:srgbClr val="898989"/>
              </a:solidFill>
              <a:latin typeface="Calibri"/>
              <a:ea typeface="Calibri"/>
              <a:cs typeface="Calibri"/>
              <a:sym typeface="Calibri"/>
            </a:endParaRPr>
          </a:p>
        </p:txBody>
      </p:sp>
      <p:sp>
        <p:nvSpPr>
          <p:cNvPr id="176" name="Shape 176"/>
          <p:cNvSpPr/>
          <p:nvPr/>
        </p:nvSpPr>
        <p:spPr>
          <a:xfrm>
            <a:off x="611560" y="2672084"/>
            <a:ext cx="6133559" cy="138499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800">
                <a:solidFill>
                  <a:schemeClr val="dk1"/>
                </a:solidFill>
                <a:latin typeface="Calibri"/>
                <a:ea typeface="Calibri"/>
                <a:cs typeface="Calibri"/>
                <a:sym typeface="Calibri"/>
              </a:rPr>
              <a:t>Peserta mampu memahami tugas, wewenang dan tanggung jawab para pelaku pengadaan barang/jasa</a:t>
            </a:r>
            <a:endParaRPr/>
          </a:p>
        </p:txBody>
      </p:sp>
      <p:sp>
        <p:nvSpPr>
          <p:cNvPr id="177" name="Shape 177"/>
          <p:cNvSpPr txBox="1"/>
          <p:nvPr/>
        </p:nvSpPr>
        <p:spPr>
          <a:xfrm>
            <a:off x="-180528" y="441159"/>
            <a:ext cx="9144000" cy="7334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000">
                <a:solidFill>
                  <a:schemeClr val="dk1"/>
                </a:solidFill>
                <a:latin typeface="Rockwell"/>
                <a:ea typeface="Rockwell"/>
                <a:cs typeface="Rockwell"/>
                <a:sym typeface="Rockwell"/>
              </a:rPr>
              <a:t>Tujuan Umum Pelatihan</a:t>
            </a:r>
            <a:endParaRPr sz="4000">
              <a:solidFill>
                <a:schemeClr val="dk1"/>
              </a:solidFill>
              <a:latin typeface="Rockwell"/>
              <a:ea typeface="Rockwell"/>
              <a:cs typeface="Rockwell"/>
              <a:sym typeface="Rockwe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57"/>
        <p:cNvGrpSpPr/>
        <p:nvPr/>
      </p:nvGrpSpPr>
      <p:grpSpPr>
        <a:xfrm>
          <a:off x="0" y="0"/>
          <a:ext cx="0" cy="0"/>
          <a:chOff x="0" y="0"/>
          <a:chExt cx="0" cy="0"/>
        </a:xfrm>
      </p:grpSpPr>
      <p:sp>
        <p:nvSpPr>
          <p:cNvPr id="458" name="Shape 45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20</a:t>
            </a:fld>
            <a:endParaRPr sz="1200">
              <a:solidFill>
                <a:srgbClr val="898989"/>
              </a:solidFill>
              <a:latin typeface="Calibri"/>
              <a:ea typeface="Calibri"/>
              <a:cs typeface="Calibri"/>
              <a:sym typeface="Calibri"/>
            </a:endParaRPr>
          </a:p>
        </p:txBody>
      </p:sp>
      <p:grpSp>
        <p:nvGrpSpPr>
          <p:cNvPr id="459" name="Shape 459"/>
          <p:cNvGrpSpPr/>
          <p:nvPr/>
        </p:nvGrpSpPr>
        <p:grpSpPr>
          <a:xfrm>
            <a:off x="2482703" y="1420876"/>
            <a:ext cx="4275688" cy="2695149"/>
            <a:chOff x="5544482" y="1467346"/>
            <a:chExt cx="3167443" cy="1996575"/>
          </a:xfrm>
        </p:grpSpPr>
        <p:pic>
          <p:nvPicPr>
            <p:cNvPr id="460" name="Shape 460"/>
            <p:cNvPicPr preferRelativeResize="0"/>
            <p:nvPr/>
          </p:nvPicPr>
          <p:blipFill rotWithShape="1">
            <a:blip r:embed="rId3">
              <a:alphaModFix/>
            </a:blip>
            <a:srcRect/>
            <a:stretch/>
          </p:blipFill>
          <p:spPr>
            <a:xfrm>
              <a:off x="5544482" y="1467346"/>
              <a:ext cx="3167443" cy="1865754"/>
            </a:xfrm>
            <a:prstGeom prst="rect">
              <a:avLst/>
            </a:prstGeom>
            <a:noFill/>
            <a:ln>
              <a:noFill/>
            </a:ln>
          </p:spPr>
        </p:pic>
        <p:sp>
          <p:nvSpPr>
            <p:cNvPr id="461" name="Shape 461"/>
            <p:cNvSpPr/>
            <p:nvPr/>
          </p:nvSpPr>
          <p:spPr>
            <a:xfrm>
              <a:off x="6179167" y="3050725"/>
              <a:ext cx="1942909" cy="413196"/>
            </a:xfrm>
            <a:custGeom>
              <a:avLst/>
              <a:gdLst/>
              <a:ahLst/>
              <a:cxnLst/>
              <a:rect l="0" t="0" r="0" b="0"/>
              <a:pathLst>
                <a:path w="2260600" h="1155716" extrusionOk="0">
                  <a:moveTo>
                    <a:pt x="0" y="192623"/>
                  </a:moveTo>
                  <a:cubicBezTo>
                    <a:pt x="0" y="86240"/>
                    <a:pt x="86240" y="0"/>
                    <a:pt x="192623" y="0"/>
                  </a:cubicBezTo>
                  <a:lnTo>
                    <a:pt x="2067977" y="0"/>
                  </a:lnTo>
                  <a:cubicBezTo>
                    <a:pt x="2174360" y="0"/>
                    <a:pt x="2260600" y="86240"/>
                    <a:pt x="2260600" y="192623"/>
                  </a:cubicBezTo>
                  <a:lnTo>
                    <a:pt x="2260600" y="963093"/>
                  </a:lnTo>
                  <a:cubicBezTo>
                    <a:pt x="2260600" y="1069476"/>
                    <a:pt x="2174360" y="1155716"/>
                    <a:pt x="2067977" y="1155716"/>
                  </a:cubicBezTo>
                  <a:lnTo>
                    <a:pt x="192623" y="1155716"/>
                  </a:lnTo>
                  <a:cubicBezTo>
                    <a:pt x="86240" y="1155716"/>
                    <a:pt x="0" y="1069476"/>
                    <a:pt x="0" y="963093"/>
                  </a:cubicBezTo>
                  <a:lnTo>
                    <a:pt x="0" y="192623"/>
                  </a:lnTo>
                  <a:close/>
                </a:path>
              </a:pathLst>
            </a:custGeom>
            <a:noFill/>
            <a:ln>
              <a:noFill/>
            </a:ln>
          </p:spPr>
          <p:txBody>
            <a:bodyPr spcFirstLastPara="1" wrap="square" lIns="132600" tIns="132600" rIns="132600" bIns="132600" anchor="ctr" anchorCtr="0">
              <a:noAutofit/>
            </a:bodyPr>
            <a:lstStyle/>
            <a:p>
              <a:pPr marL="0" marR="0" lvl="0" indent="0" algn="ctr" rtl="0">
                <a:spcBef>
                  <a:spcPts val="0"/>
                </a:spcBef>
                <a:spcAft>
                  <a:spcPts val="0"/>
                </a:spcAft>
                <a:buNone/>
              </a:pPr>
              <a:r>
                <a:rPr lang="en-US" sz="1400" b="1">
                  <a:solidFill>
                    <a:schemeClr val="lt1"/>
                  </a:solidFill>
                  <a:latin typeface="Calibri"/>
                  <a:ea typeface="Calibri"/>
                  <a:cs typeface="Calibri"/>
                  <a:sym typeface="Calibri"/>
                </a:rPr>
                <a:t>Pokja Pemilihan</a:t>
              </a:r>
              <a:endParaRPr sz="1400" b="1">
                <a:solidFill>
                  <a:schemeClr val="lt1"/>
                </a:solidFill>
                <a:latin typeface="Calibri"/>
                <a:ea typeface="Calibri"/>
                <a:cs typeface="Calibri"/>
                <a:sym typeface="Calibri"/>
              </a:endParaRPr>
            </a:p>
          </p:txBody>
        </p:sp>
      </p:grpSp>
      <p:sp>
        <p:nvSpPr>
          <p:cNvPr id="462" name="Shape 462"/>
          <p:cNvSpPr/>
          <p:nvPr/>
        </p:nvSpPr>
        <p:spPr>
          <a:xfrm>
            <a:off x="818113" y="4235063"/>
            <a:ext cx="7645989" cy="120032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a:solidFill>
                  <a:schemeClr val="dk1"/>
                </a:solidFill>
                <a:latin typeface="Calibri"/>
                <a:ea typeface="Calibri"/>
                <a:cs typeface="Calibri"/>
                <a:sym typeface="Calibri"/>
              </a:rPr>
              <a:t>Kelompok Kerja Pemilihan yang selanjutnya disebut Pokja Pemilihan adalah sumber daya manusia yang ditetapkan oleh pimpinan UKPBJ untuk mengelola pemilihan Penyedia</a:t>
            </a:r>
            <a:endParaRPr sz="2400">
              <a:solidFill>
                <a:schemeClr val="dk1"/>
              </a:solidFill>
              <a:latin typeface="Calibri"/>
              <a:ea typeface="Calibri"/>
              <a:cs typeface="Calibri"/>
              <a:sym typeface="Calibri"/>
            </a:endParaRPr>
          </a:p>
        </p:txBody>
      </p:sp>
      <p:sp>
        <p:nvSpPr>
          <p:cNvPr id="466" name="Shape 466"/>
          <p:cNvSpPr/>
          <p:nvPr/>
        </p:nvSpPr>
        <p:spPr>
          <a:xfrm>
            <a:off x="2889768" y="559450"/>
            <a:ext cx="3552383" cy="6463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Arial"/>
              <a:buNone/>
            </a:pPr>
            <a:r>
              <a:rPr lang="en-US" sz="3600">
                <a:solidFill>
                  <a:schemeClr val="dk1"/>
                </a:solidFill>
                <a:latin typeface="Rockwell"/>
                <a:ea typeface="Rockwell"/>
                <a:cs typeface="Rockwell"/>
                <a:sym typeface="Rockwell"/>
              </a:rPr>
              <a:t>Pokja Pemilihan</a:t>
            </a:r>
            <a:endParaRPr sz="3600">
              <a:solidFill>
                <a:schemeClr val="dk1"/>
              </a:solidFill>
              <a:latin typeface="Rockwell"/>
              <a:ea typeface="Rockwell"/>
              <a:cs typeface="Rockwell"/>
              <a:sym typeface="Rockwell"/>
            </a:endParaRPr>
          </a:p>
        </p:txBody>
      </p:sp>
      <p:sp>
        <p:nvSpPr>
          <p:cNvPr id="467" name="Shape 467"/>
          <p:cNvSpPr/>
          <p:nvPr/>
        </p:nvSpPr>
        <p:spPr>
          <a:xfrm>
            <a:off x="3544998" y="15934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pic>
        <p:nvPicPr>
          <p:cNvPr id="473" name="Shape 473"/>
          <p:cNvPicPr preferRelativeResize="0"/>
          <p:nvPr/>
        </p:nvPicPr>
        <p:blipFill rotWithShape="1">
          <a:blip r:embed="rId3">
            <a:alphaModFix/>
          </a:blip>
          <a:srcRect/>
          <a:stretch/>
        </p:blipFill>
        <p:spPr>
          <a:xfrm>
            <a:off x="250171" y="3047571"/>
            <a:ext cx="2878936" cy="1695812"/>
          </a:xfrm>
          <a:prstGeom prst="rect">
            <a:avLst/>
          </a:prstGeom>
          <a:noFill/>
          <a:ln>
            <a:noFill/>
          </a:ln>
        </p:spPr>
      </p:pic>
      <p:sp>
        <p:nvSpPr>
          <p:cNvPr id="474" name="Shape 47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21</a:t>
            </a:fld>
            <a:endParaRPr sz="1200">
              <a:solidFill>
                <a:srgbClr val="898989"/>
              </a:solidFill>
              <a:latin typeface="Calibri"/>
              <a:ea typeface="Calibri"/>
              <a:cs typeface="Calibri"/>
              <a:sym typeface="Calibri"/>
            </a:endParaRPr>
          </a:p>
        </p:txBody>
      </p:sp>
      <p:sp>
        <p:nvSpPr>
          <p:cNvPr id="478" name="Shape 478"/>
          <p:cNvSpPr/>
          <p:nvPr/>
        </p:nvSpPr>
        <p:spPr>
          <a:xfrm>
            <a:off x="429207" y="1380863"/>
            <a:ext cx="2055837" cy="830997"/>
          </a:xfrm>
          <a:prstGeom prst="rect">
            <a:avLst/>
          </a:prstGeom>
          <a:solidFill>
            <a:srgbClr val="4F6128"/>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1">
                <a:solidFill>
                  <a:schemeClr val="lt1"/>
                </a:solidFill>
                <a:latin typeface="Calibri"/>
                <a:ea typeface="Calibri"/>
                <a:cs typeface="Calibri"/>
                <a:sym typeface="Calibri"/>
              </a:rPr>
              <a:t>Tugas Pokja Pemilihan</a:t>
            </a:r>
            <a:endParaRPr sz="2400" b="1">
              <a:solidFill>
                <a:schemeClr val="lt1"/>
              </a:solidFill>
              <a:latin typeface="Calibri"/>
              <a:ea typeface="Calibri"/>
              <a:cs typeface="Calibri"/>
              <a:sym typeface="Calibri"/>
            </a:endParaRPr>
          </a:p>
        </p:txBody>
      </p:sp>
      <p:sp>
        <p:nvSpPr>
          <p:cNvPr id="479" name="Shape 479"/>
          <p:cNvSpPr/>
          <p:nvPr/>
        </p:nvSpPr>
        <p:spPr>
          <a:xfrm>
            <a:off x="3018149" y="1675680"/>
            <a:ext cx="3012237" cy="461665"/>
          </a:xfrm>
          <a:custGeom>
            <a:avLst/>
            <a:gdLst/>
            <a:ahLst/>
            <a:cxnLst/>
            <a:rect l="0" t="0" r="0" b="0"/>
            <a:pathLst>
              <a:path w="120000" h="120000" extrusionOk="0">
                <a:moveTo>
                  <a:pt x="0" y="0"/>
                </a:moveTo>
                <a:lnTo>
                  <a:pt x="120000" y="0"/>
                </a:lnTo>
                <a:lnTo>
                  <a:pt x="120000" y="120000"/>
                </a:lnTo>
                <a:lnTo>
                  <a:pt x="0" y="120000"/>
                </a:lnTo>
                <a:close/>
              </a:path>
              <a:path w="120000" h="120000" fill="none" extrusionOk="0">
                <a:moveTo>
                  <a:pt x="-1519" y="18223"/>
                </a:moveTo>
                <a:lnTo>
                  <a:pt x="-73586" y="245248"/>
                </a:lnTo>
              </a:path>
            </a:pathLst>
          </a:custGeom>
          <a:solidFill>
            <a:schemeClr val="lt1"/>
          </a:solid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Pemilihan Penyedia</a:t>
            </a:r>
            <a:endParaRPr sz="2400">
              <a:solidFill>
                <a:schemeClr val="dk1"/>
              </a:solidFill>
              <a:latin typeface="Calibri"/>
              <a:ea typeface="Calibri"/>
              <a:cs typeface="Calibri"/>
              <a:sym typeface="Calibri"/>
            </a:endParaRPr>
          </a:p>
        </p:txBody>
      </p:sp>
      <p:sp>
        <p:nvSpPr>
          <p:cNvPr id="480" name="Shape 480"/>
          <p:cNvSpPr/>
          <p:nvPr/>
        </p:nvSpPr>
        <p:spPr>
          <a:xfrm>
            <a:off x="3018149" y="2119830"/>
            <a:ext cx="6125851" cy="461665"/>
          </a:xfrm>
          <a:custGeom>
            <a:avLst/>
            <a:gdLst/>
            <a:ahLst/>
            <a:cxnLst/>
            <a:rect l="0" t="0" r="0" b="0"/>
            <a:pathLst>
              <a:path w="120000" h="120000" extrusionOk="0">
                <a:moveTo>
                  <a:pt x="0" y="0"/>
                </a:moveTo>
                <a:lnTo>
                  <a:pt x="120000" y="0"/>
                </a:lnTo>
                <a:lnTo>
                  <a:pt x="120000" y="120000"/>
                </a:lnTo>
                <a:lnTo>
                  <a:pt x="0" y="120000"/>
                </a:lnTo>
                <a:close/>
              </a:path>
              <a:path w="120000" h="120000" fill="none" extrusionOk="0">
                <a:moveTo>
                  <a:pt x="-931" y="23532"/>
                </a:moveTo>
                <a:lnTo>
                  <a:pt x="-18224" y="101446"/>
                </a:lnTo>
              </a:path>
            </a:pathLst>
          </a:custGeom>
          <a:solidFill>
            <a:schemeClr val="lt1"/>
          </a:solid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Pemilihan Penyedia untuk Katalog Elektronik</a:t>
            </a:r>
            <a:endParaRPr sz="2400">
              <a:solidFill>
                <a:schemeClr val="dk1"/>
              </a:solidFill>
              <a:latin typeface="Calibri"/>
              <a:ea typeface="Calibri"/>
              <a:cs typeface="Calibri"/>
              <a:sym typeface="Calibri"/>
            </a:endParaRPr>
          </a:p>
        </p:txBody>
      </p:sp>
      <p:sp>
        <p:nvSpPr>
          <p:cNvPr id="481" name="Shape 481"/>
          <p:cNvSpPr/>
          <p:nvPr/>
        </p:nvSpPr>
        <p:spPr>
          <a:xfrm>
            <a:off x="3018149" y="1227556"/>
            <a:ext cx="5457071"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1">
                <a:solidFill>
                  <a:schemeClr val="dk1"/>
                </a:solidFill>
                <a:latin typeface="Calibri"/>
                <a:ea typeface="Calibri"/>
                <a:cs typeface="Calibri"/>
                <a:sym typeface="Calibri"/>
              </a:rPr>
              <a:t>melaksanakan persiapan &amp; pelaksanaan :</a:t>
            </a:r>
            <a:endParaRPr sz="2400" b="1">
              <a:solidFill>
                <a:schemeClr val="dk1"/>
              </a:solidFill>
              <a:latin typeface="Calibri"/>
              <a:ea typeface="Calibri"/>
              <a:cs typeface="Calibri"/>
              <a:sym typeface="Calibri"/>
            </a:endParaRPr>
          </a:p>
        </p:txBody>
      </p:sp>
      <p:sp>
        <p:nvSpPr>
          <p:cNvPr id="482" name="Shape 482"/>
          <p:cNvSpPr/>
          <p:nvPr/>
        </p:nvSpPr>
        <p:spPr>
          <a:xfrm>
            <a:off x="3082165" y="3142142"/>
            <a:ext cx="4766320" cy="830997"/>
          </a:xfrm>
          <a:custGeom>
            <a:avLst/>
            <a:gdLst/>
            <a:ahLst/>
            <a:cxnLst/>
            <a:rect l="0" t="0" r="0" b="0"/>
            <a:pathLst>
              <a:path w="120000" h="120000" extrusionOk="0">
                <a:moveTo>
                  <a:pt x="0" y="0"/>
                </a:moveTo>
                <a:lnTo>
                  <a:pt x="120000" y="0"/>
                </a:lnTo>
                <a:lnTo>
                  <a:pt x="120000" y="120000"/>
                </a:lnTo>
                <a:lnTo>
                  <a:pt x="0" y="120000"/>
                </a:lnTo>
                <a:close/>
              </a:path>
              <a:path w="120000" h="120000" fill="none" extrusionOk="0">
                <a:moveTo>
                  <a:pt x="-931" y="23532"/>
                </a:moveTo>
                <a:lnTo>
                  <a:pt x="-11318" y="-12670"/>
                </a:lnTo>
              </a:path>
            </a:pathLst>
          </a:custGeom>
          <a:solidFill>
            <a:schemeClr val="lt1"/>
          </a:solid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Tender/Penunjukan Langsung B/PK/JL </a:t>
            </a:r>
            <a:r>
              <a:rPr lang="en-US" sz="2400" u="sng">
                <a:solidFill>
                  <a:schemeClr val="dk1"/>
                </a:solidFill>
                <a:latin typeface="Calibri"/>
                <a:ea typeface="Calibri"/>
                <a:cs typeface="Calibri"/>
                <a:sym typeface="Calibri"/>
              </a:rPr>
              <a:t>paling banyak </a:t>
            </a:r>
            <a:r>
              <a:rPr lang="en-US" sz="2400">
                <a:solidFill>
                  <a:schemeClr val="dk1"/>
                </a:solidFill>
                <a:latin typeface="Calibri"/>
                <a:ea typeface="Calibri"/>
                <a:cs typeface="Calibri"/>
                <a:sym typeface="Calibri"/>
              </a:rPr>
              <a:t> 100 M</a:t>
            </a:r>
            <a:endParaRPr sz="2400">
              <a:solidFill>
                <a:schemeClr val="dk1"/>
              </a:solidFill>
              <a:latin typeface="Calibri"/>
              <a:ea typeface="Calibri"/>
              <a:cs typeface="Calibri"/>
              <a:sym typeface="Calibri"/>
            </a:endParaRPr>
          </a:p>
        </p:txBody>
      </p:sp>
      <p:sp>
        <p:nvSpPr>
          <p:cNvPr id="483" name="Shape 483"/>
          <p:cNvSpPr/>
          <p:nvPr/>
        </p:nvSpPr>
        <p:spPr>
          <a:xfrm>
            <a:off x="3089553" y="4029438"/>
            <a:ext cx="4205747" cy="830997"/>
          </a:xfrm>
          <a:custGeom>
            <a:avLst/>
            <a:gdLst/>
            <a:ahLst/>
            <a:cxnLst/>
            <a:rect l="0" t="0" r="0" b="0"/>
            <a:pathLst>
              <a:path w="120000" h="120000" extrusionOk="0">
                <a:moveTo>
                  <a:pt x="0" y="0"/>
                </a:moveTo>
                <a:lnTo>
                  <a:pt x="120000" y="0"/>
                </a:lnTo>
                <a:lnTo>
                  <a:pt x="120000" y="120000"/>
                </a:lnTo>
                <a:lnTo>
                  <a:pt x="0" y="120000"/>
                </a:lnTo>
                <a:close/>
              </a:path>
              <a:path w="120000" h="120000" fill="none" extrusionOk="0">
                <a:moveTo>
                  <a:pt x="-931" y="23532"/>
                </a:moveTo>
                <a:lnTo>
                  <a:pt x="-22264" y="-170846"/>
                </a:lnTo>
              </a:path>
            </a:pathLst>
          </a:custGeom>
          <a:solidFill>
            <a:schemeClr val="lt1"/>
          </a:solid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Seleksi/Penunjukan Langsung JK </a:t>
            </a:r>
            <a:r>
              <a:rPr lang="en-US" sz="2400" u="sng">
                <a:solidFill>
                  <a:schemeClr val="dk1"/>
                </a:solidFill>
                <a:latin typeface="Calibri"/>
                <a:ea typeface="Calibri"/>
                <a:cs typeface="Calibri"/>
                <a:sym typeface="Calibri"/>
              </a:rPr>
              <a:t>paling banyak </a:t>
            </a:r>
            <a:r>
              <a:rPr lang="en-US" sz="2400">
                <a:solidFill>
                  <a:schemeClr val="dk1"/>
                </a:solidFill>
                <a:latin typeface="Calibri"/>
                <a:ea typeface="Calibri"/>
                <a:cs typeface="Calibri"/>
                <a:sym typeface="Calibri"/>
              </a:rPr>
              <a:t>10 M</a:t>
            </a:r>
            <a:endParaRPr sz="2400">
              <a:solidFill>
                <a:schemeClr val="dk1"/>
              </a:solidFill>
              <a:latin typeface="Calibri"/>
              <a:ea typeface="Calibri"/>
              <a:cs typeface="Calibri"/>
              <a:sym typeface="Calibri"/>
            </a:endParaRPr>
          </a:p>
        </p:txBody>
      </p:sp>
      <p:sp>
        <p:nvSpPr>
          <p:cNvPr id="484" name="Shape 484"/>
          <p:cNvSpPr/>
          <p:nvPr/>
        </p:nvSpPr>
        <p:spPr>
          <a:xfrm>
            <a:off x="198547" y="5079046"/>
            <a:ext cx="8827349" cy="1053879"/>
          </a:xfrm>
          <a:prstGeom prst="rect">
            <a:avLst/>
          </a:prstGeom>
          <a:solidFill>
            <a:schemeClr val="lt1"/>
          </a:solidFill>
          <a:ln w="9525" cap="flat" cmpd="sng">
            <a:solidFill>
              <a:schemeClr val="accent1"/>
            </a:solidFill>
            <a:prstDash val="dash"/>
            <a:round/>
            <a:headEnd type="none" w="sm" len="sm"/>
            <a:tailEnd type="none" w="sm" len="sm"/>
          </a:ln>
        </p:spPr>
        <p:txBody>
          <a:bodyPr spcFirstLastPara="1" wrap="square" lIns="132600" tIns="132600" rIns="132600" bIns="132600" anchor="ctr" anchorCtr="0">
            <a:noAutofit/>
          </a:bodyPr>
          <a:lstStyle/>
          <a:p>
            <a:pPr marL="285750" marR="0" lvl="0" indent="-285750" algn="l" rtl="0">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Pokja Pemilihan beranggotakan 3 orang, berdasarkan pertimbangan kompleksitas pemilihan Penyedia, dapat ditambah sepanjang berjumlah gasal</a:t>
            </a:r>
            <a:endParaRPr/>
          </a:p>
          <a:p>
            <a:pPr marL="285750" marR="0" lvl="0" indent="-285750" algn="l" rtl="0">
              <a:spcBef>
                <a:spcPts val="0"/>
              </a:spcBef>
              <a:spcAft>
                <a:spcPts val="0"/>
              </a:spcAft>
              <a:buClr>
                <a:schemeClr val="dk1"/>
              </a:buClr>
              <a:buSzPts val="2000"/>
              <a:buFont typeface="Arial"/>
              <a:buChar char="•"/>
            </a:pPr>
            <a:r>
              <a:rPr lang="en-US" sz="2000">
                <a:solidFill>
                  <a:schemeClr val="dk1"/>
                </a:solidFill>
                <a:latin typeface="Calibri"/>
                <a:ea typeface="Calibri"/>
                <a:cs typeface="Calibri"/>
                <a:sym typeface="Calibri"/>
              </a:rPr>
              <a:t>Dapat dibantu oleh tim / tenaga ahli</a:t>
            </a:r>
            <a:r>
              <a:rPr lang="en-US" sz="2000">
                <a:solidFill>
                  <a:schemeClr val="lt1"/>
                </a:solidFill>
                <a:latin typeface="Calibri"/>
                <a:ea typeface="Calibri"/>
                <a:cs typeface="Calibri"/>
                <a:sym typeface="Calibri"/>
              </a:rPr>
              <a:t>n</a:t>
            </a:r>
            <a:endParaRPr sz="2000">
              <a:solidFill>
                <a:schemeClr val="lt1"/>
              </a:solidFill>
              <a:latin typeface="Calibri"/>
              <a:ea typeface="Calibri"/>
              <a:cs typeface="Calibri"/>
              <a:sym typeface="Calibri"/>
            </a:endParaRPr>
          </a:p>
        </p:txBody>
      </p:sp>
      <p:sp>
        <p:nvSpPr>
          <p:cNvPr id="485" name="Shape 485"/>
          <p:cNvSpPr/>
          <p:nvPr/>
        </p:nvSpPr>
        <p:spPr>
          <a:xfrm>
            <a:off x="3061047" y="2761637"/>
            <a:ext cx="4736297"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1">
                <a:solidFill>
                  <a:schemeClr val="dk1"/>
                </a:solidFill>
                <a:latin typeface="Calibri"/>
                <a:ea typeface="Calibri"/>
                <a:cs typeface="Calibri"/>
                <a:sym typeface="Calibri"/>
              </a:rPr>
              <a:t>Menetapkan pemenang pemilihan: </a:t>
            </a:r>
            <a:endParaRPr sz="2400" b="1">
              <a:solidFill>
                <a:schemeClr val="dk1"/>
              </a:solidFill>
              <a:latin typeface="Calibri"/>
              <a:ea typeface="Calibri"/>
              <a:cs typeface="Calibri"/>
              <a:sym typeface="Calibri"/>
            </a:endParaRPr>
          </a:p>
        </p:txBody>
      </p:sp>
      <p:pic>
        <p:nvPicPr>
          <p:cNvPr id="486" name="Shape 486"/>
          <p:cNvPicPr preferRelativeResize="0"/>
          <p:nvPr/>
        </p:nvPicPr>
        <p:blipFill rotWithShape="1">
          <a:blip r:embed="rId4">
            <a:alphaModFix/>
          </a:blip>
          <a:srcRect/>
          <a:stretch/>
        </p:blipFill>
        <p:spPr>
          <a:xfrm>
            <a:off x="7389147" y="3311626"/>
            <a:ext cx="672628" cy="573096"/>
          </a:xfrm>
          <a:prstGeom prst="rect">
            <a:avLst/>
          </a:prstGeom>
          <a:noFill/>
          <a:ln>
            <a:noFill/>
          </a:ln>
        </p:spPr>
      </p:pic>
      <p:pic>
        <p:nvPicPr>
          <p:cNvPr id="487" name="Shape 487"/>
          <p:cNvPicPr preferRelativeResize="0"/>
          <p:nvPr/>
        </p:nvPicPr>
        <p:blipFill rotWithShape="1">
          <a:blip r:embed="rId5">
            <a:alphaModFix/>
          </a:blip>
          <a:srcRect/>
          <a:stretch/>
        </p:blipFill>
        <p:spPr>
          <a:xfrm>
            <a:off x="7311543" y="4208062"/>
            <a:ext cx="632987" cy="535443"/>
          </a:xfrm>
          <a:prstGeom prst="rect">
            <a:avLst/>
          </a:prstGeom>
          <a:noFill/>
          <a:ln>
            <a:noFill/>
          </a:ln>
        </p:spPr>
      </p:pic>
      <p:sp>
        <p:nvSpPr>
          <p:cNvPr id="488" name="Shape 488"/>
          <p:cNvSpPr/>
          <p:nvPr/>
        </p:nvSpPr>
        <p:spPr>
          <a:xfrm>
            <a:off x="2942411" y="412996"/>
            <a:ext cx="3552384" cy="6463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Arial"/>
              <a:buNone/>
            </a:pPr>
            <a:r>
              <a:rPr lang="en-US" sz="3600">
                <a:solidFill>
                  <a:schemeClr val="dk1"/>
                </a:solidFill>
                <a:latin typeface="Rockwell"/>
                <a:ea typeface="Rockwell"/>
                <a:cs typeface="Rockwell"/>
                <a:sym typeface="Rockwell"/>
              </a:rPr>
              <a:t>Pokja Pemilihan</a:t>
            </a:r>
            <a:endParaRPr sz="3600">
              <a:solidFill>
                <a:schemeClr val="dk1"/>
              </a:solidFill>
              <a:latin typeface="Rockwell"/>
              <a:ea typeface="Rockwell"/>
              <a:cs typeface="Rockwell"/>
              <a:sym typeface="Rockwell"/>
            </a:endParaRPr>
          </a:p>
        </p:txBody>
      </p:sp>
      <p:sp>
        <p:nvSpPr>
          <p:cNvPr id="489" name="Shape 489"/>
          <p:cNvSpPr/>
          <p:nvPr/>
        </p:nvSpPr>
        <p:spPr>
          <a:xfrm>
            <a:off x="3544998" y="15934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Shape 49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22</a:t>
            </a:fld>
            <a:endParaRPr sz="1200">
              <a:solidFill>
                <a:srgbClr val="898989"/>
              </a:solidFill>
              <a:latin typeface="Calibri"/>
              <a:ea typeface="Calibri"/>
              <a:cs typeface="Calibri"/>
              <a:sym typeface="Calibri"/>
            </a:endParaRPr>
          </a:p>
        </p:txBody>
      </p:sp>
      <p:sp>
        <p:nvSpPr>
          <p:cNvPr id="495" name="Shape 495"/>
          <p:cNvSpPr txBox="1">
            <a:spLocks noGrp="1"/>
          </p:cNvSpPr>
          <p:nvPr>
            <p:ph type="body" idx="1"/>
          </p:nvPr>
        </p:nvSpPr>
        <p:spPr>
          <a:xfrm>
            <a:off x="323528" y="908720"/>
            <a:ext cx="8229600" cy="3989902"/>
          </a:xfrm>
          <a:prstGeom prst="rect">
            <a:avLst/>
          </a:prstGeom>
          <a:noFill/>
          <a:ln>
            <a:noFill/>
          </a:ln>
        </p:spPr>
        <p:txBody>
          <a:bodyPr spcFirstLastPara="1" wrap="square" lIns="91425" tIns="45700" rIns="91425" bIns="45700" anchor="t" anchorCtr="0">
            <a:noAutofit/>
          </a:bodyPr>
          <a:lstStyle/>
          <a:p>
            <a:pPr marL="457200" marR="0" lvl="0" indent="-457200" algn="l" rtl="0">
              <a:lnSpc>
                <a:spcPct val="150000"/>
              </a:lnSpc>
              <a:spcBef>
                <a:spcPts val="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Pengguna Anggaran beserta tugas dan kewenangannya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Kuasa Pengguna Anggaran beserta tugas dan kewenangannya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Pejabat Pembuat Komitmen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Pejabat Pengadaan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Pokja Pemilihan beserta tugasnya</a:t>
            </a:r>
            <a:endParaRPr/>
          </a:p>
          <a:p>
            <a:pPr marL="457200" marR="0" lvl="0" indent="-457200" algn="l" rtl="0">
              <a:lnSpc>
                <a:spcPct val="150000"/>
              </a:lnSpc>
              <a:spcBef>
                <a:spcPts val="480"/>
              </a:spcBef>
              <a:spcAft>
                <a:spcPts val="0"/>
              </a:spcAft>
              <a:buClr>
                <a:schemeClr val="dk2"/>
              </a:buClr>
              <a:buSzPts val="2400"/>
              <a:buFont typeface="Calibri"/>
              <a:buChar char="⃝"/>
            </a:pPr>
            <a:r>
              <a:rPr lang="en-US" sz="2400" b="1" i="0" u="none" strike="noStrike" cap="none">
                <a:solidFill>
                  <a:srgbClr val="205867"/>
                </a:solidFill>
                <a:latin typeface="Calibri"/>
                <a:ea typeface="Calibri"/>
                <a:cs typeface="Calibri"/>
                <a:sym typeface="Calibri"/>
              </a:rPr>
              <a:t>Agen Pengadaan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PjPHP/PPHP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Penyelenggara Swakelola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Penyedia beserta syarat dan tanggung jawab</a:t>
            </a:r>
            <a:endParaRPr sz="2000" b="0" i="0" u="none" strike="noStrike" cap="none">
              <a:solidFill>
                <a:srgbClr val="A5A5A5"/>
              </a:solidFill>
              <a:latin typeface="Calibri"/>
              <a:ea typeface="Calibri"/>
              <a:cs typeface="Calibri"/>
              <a:sym typeface="Calibri"/>
            </a:endParaRPr>
          </a:p>
        </p:txBody>
      </p:sp>
      <p:pic>
        <p:nvPicPr>
          <p:cNvPr id="496" name="Shape 496"/>
          <p:cNvPicPr preferRelativeResize="0"/>
          <p:nvPr/>
        </p:nvPicPr>
        <p:blipFill rotWithShape="1">
          <a:blip r:embed="rId3">
            <a:alphaModFix/>
          </a:blip>
          <a:srcRect t="8222" r="51832" b="1002"/>
          <a:stretch/>
        </p:blipFill>
        <p:spPr>
          <a:xfrm>
            <a:off x="7439944" y="0"/>
            <a:ext cx="1967880" cy="693957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sp>
        <p:nvSpPr>
          <p:cNvPr id="501" name="Shape 501"/>
          <p:cNvSpPr/>
          <p:nvPr/>
        </p:nvSpPr>
        <p:spPr>
          <a:xfrm>
            <a:off x="1475656" y="2276872"/>
            <a:ext cx="7992888" cy="1511021"/>
          </a:xfrm>
          <a:prstGeom prst="parallelogram">
            <a:avLst>
              <a:gd name="adj" fmla="val 16674"/>
            </a:avLst>
          </a:prstGeom>
          <a:solidFill>
            <a:schemeClr val="lt1">
              <a:alpha val="73725"/>
            </a:schemeClr>
          </a:solidFill>
          <a:ln w="25400" cap="flat" cmpd="sng">
            <a:solidFill>
              <a:srgbClr val="4F6128"/>
            </a:solidFill>
            <a:prstDash val="solid"/>
            <a:round/>
            <a:headEnd type="none" w="sm" len="sm"/>
            <a:tailEnd type="none" w="sm" len="sm"/>
          </a:ln>
        </p:spPr>
        <p:txBody>
          <a:bodyPr spcFirstLastPara="1" wrap="square" lIns="154150" tIns="154150" rIns="154150" bIns="154150" anchor="ctr" anchorCtr="0">
            <a:noAutofit/>
          </a:bodyPr>
          <a:lstStyle/>
          <a:p>
            <a:pPr marL="0" marR="0" lvl="0" indent="0" algn="l" rtl="0">
              <a:spcBef>
                <a:spcPts val="0"/>
              </a:spcBef>
              <a:spcAft>
                <a:spcPts val="0"/>
              </a:spcAft>
              <a:buNone/>
            </a:pPr>
            <a:r>
              <a:rPr lang="en-US" sz="2400">
                <a:solidFill>
                  <a:schemeClr val="dk1"/>
                </a:solidFill>
                <a:latin typeface="Calibri"/>
                <a:ea typeface="Calibri"/>
                <a:cs typeface="Calibri"/>
                <a:sym typeface="Calibri"/>
              </a:rPr>
              <a:t>UKPBJ, badan usaha, atau perorangan yang melaksanakan sebagian atau seluruh pekerjaan PBJ yang dipercayakan oleh K/L/PD sebagai pihak pemberi pekerjaan</a:t>
            </a:r>
            <a:endParaRPr sz="2400" b="1">
              <a:solidFill>
                <a:schemeClr val="dk1"/>
              </a:solidFill>
              <a:latin typeface="Arial"/>
              <a:ea typeface="Arial"/>
              <a:cs typeface="Arial"/>
              <a:sym typeface="Arial"/>
            </a:endParaRPr>
          </a:p>
        </p:txBody>
      </p:sp>
      <p:sp>
        <p:nvSpPr>
          <p:cNvPr id="502" name="Shape 50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23</a:t>
            </a:fld>
            <a:endParaRPr sz="1200">
              <a:solidFill>
                <a:srgbClr val="898989"/>
              </a:solidFill>
              <a:latin typeface="Calibri"/>
              <a:ea typeface="Calibri"/>
              <a:cs typeface="Calibri"/>
              <a:sym typeface="Calibri"/>
            </a:endParaRPr>
          </a:p>
        </p:txBody>
      </p:sp>
      <p:pic>
        <p:nvPicPr>
          <p:cNvPr id="503" name="Shape 503"/>
          <p:cNvPicPr preferRelativeResize="0"/>
          <p:nvPr/>
        </p:nvPicPr>
        <p:blipFill rotWithShape="1">
          <a:blip r:embed="rId3">
            <a:alphaModFix/>
          </a:blip>
          <a:srcRect/>
          <a:stretch/>
        </p:blipFill>
        <p:spPr>
          <a:xfrm>
            <a:off x="323528" y="836712"/>
            <a:ext cx="1539110" cy="2951182"/>
          </a:xfrm>
          <a:prstGeom prst="rect">
            <a:avLst/>
          </a:prstGeom>
          <a:noFill/>
          <a:ln>
            <a:noFill/>
          </a:ln>
        </p:spPr>
      </p:pic>
      <p:sp>
        <p:nvSpPr>
          <p:cNvPr id="504" name="Shape 504"/>
          <p:cNvSpPr/>
          <p:nvPr/>
        </p:nvSpPr>
        <p:spPr>
          <a:xfrm>
            <a:off x="1496493" y="3862162"/>
            <a:ext cx="7540003" cy="461665"/>
          </a:xfrm>
          <a:prstGeom prst="rect">
            <a:avLst/>
          </a:prstGeom>
          <a:solidFill>
            <a:srgbClr val="4F6128"/>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1">
                <a:solidFill>
                  <a:schemeClr val="lt1"/>
                </a:solidFill>
                <a:latin typeface="Calibri"/>
                <a:ea typeface="Calibri"/>
                <a:cs typeface="Calibri"/>
                <a:sym typeface="Calibri"/>
              </a:rPr>
              <a:t>Tugas</a:t>
            </a:r>
            <a:endParaRPr sz="2400" b="1">
              <a:solidFill>
                <a:schemeClr val="lt1"/>
              </a:solidFill>
              <a:latin typeface="Calibri"/>
              <a:ea typeface="Calibri"/>
              <a:cs typeface="Calibri"/>
              <a:sym typeface="Calibri"/>
            </a:endParaRPr>
          </a:p>
        </p:txBody>
      </p:sp>
      <p:sp>
        <p:nvSpPr>
          <p:cNvPr id="508" name="Shape 508"/>
          <p:cNvSpPr/>
          <p:nvPr/>
        </p:nvSpPr>
        <p:spPr>
          <a:xfrm>
            <a:off x="2911257" y="412996"/>
            <a:ext cx="3780715" cy="6463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Arial"/>
              <a:buNone/>
            </a:pPr>
            <a:r>
              <a:rPr lang="en-US" sz="3600">
                <a:solidFill>
                  <a:schemeClr val="dk1"/>
                </a:solidFill>
                <a:latin typeface="Rockwell"/>
                <a:ea typeface="Rockwell"/>
                <a:cs typeface="Rockwell"/>
                <a:sym typeface="Rockwell"/>
              </a:rPr>
              <a:t>Agen Pengadaan</a:t>
            </a:r>
            <a:endParaRPr sz="3600">
              <a:solidFill>
                <a:schemeClr val="dk1"/>
              </a:solidFill>
              <a:latin typeface="Rockwell"/>
              <a:ea typeface="Rockwell"/>
              <a:cs typeface="Rockwell"/>
              <a:sym typeface="Rockwell"/>
            </a:endParaRPr>
          </a:p>
        </p:txBody>
      </p:sp>
      <p:sp>
        <p:nvSpPr>
          <p:cNvPr id="509" name="Shape 509"/>
          <p:cNvSpPr/>
          <p:nvPr/>
        </p:nvSpPr>
        <p:spPr>
          <a:xfrm>
            <a:off x="3544998" y="15934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grpSp>
        <p:nvGrpSpPr>
          <p:cNvPr id="510" name="Shape 510"/>
          <p:cNvGrpSpPr/>
          <p:nvPr/>
        </p:nvGrpSpPr>
        <p:grpSpPr>
          <a:xfrm>
            <a:off x="1931771" y="4581128"/>
            <a:ext cx="6000437" cy="4064100"/>
            <a:chOff x="3048403" y="0"/>
            <a:chExt cx="6000437" cy="4064100"/>
          </a:xfrm>
        </p:grpSpPr>
        <p:sp>
          <p:nvSpPr>
            <p:cNvPr id="511" name="Shape 511"/>
            <p:cNvSpPr/>
            <p:nvPr/>
          </p:nvSpPr>
          <p:spPr>
            <a:xfrm>
              <a:off x="3048403" y="0"/>
              <a:ext cx="1016100" cy="1016100"/>
            </a:xfrm>
            <a:prstGeom prst="chord">
              <a:avLst>
                <a:gd name="adj1" fmla="val 4800000"/>
                <a:gd name="adj2" fmla="val 16800000"/>
              </a:avLst>
            </a:prstGeom>
            <a:solidFill>
              <a:srgbClr val="DDE5D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12" name="Shape 512"/>
            <p:cNvSpPr/>
            <p:nvPr/>
          </p:nvSpPr>
          <p:spPr>
            <a:xfrm>
              <a:off x="3150003" y="101599"/>
              <a:ext cx="812700" cy="812700"/>
            </a:xfrm>
            <a:prstGeom prst="pie">
              <a:avLst>
                <a:gd name="adj1" fmla="val 10800000"/>
                <a:gd name="adj2" fmla="val 16200000"/>
              </a:avLst>
            </a:prstGeom>
            <a:solidFill>
              <a:srgbClr val="9BBB59"/>
            </a:solidFill>
            <a:ln w="25400" cap="flat" cmpd="sng">
              <a:solidFill>
                <a:srgbClr val="9BBB59"/>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13" name="Shape 513"/>
            <p:cNvSpPr/>
            <p:nvPr/>
          </p:nvSpPr>
          <p:spPr>
            <a:xfrm rot="-5400000">
              <a:off x="1880053" y="2286050"/>
              <a:ext cx="2946300" cy="6096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14" name="Shape 514"/>
            <p:cNvSpPr txBox="1"/>
            <p:nvPr/>
          </p:nvSpPr>
          <p:spPr>
            <a:xfrm rot="-5400000">
              <a:off x="1880053" y="2286050"/>
              <a:ext cx="2946300" cy="609600"/>
            </a:xfrm>
            <a:prstGeom prst="rect">
              <a:avLst/>
            </a:prstGeom>
            <a:noFill/>
            <a:ln>
              <a:noFill/>
            </a:ln>
          </p:spPr>
          <p:txBody>
            <a:bodyPr spcFirstLastPara="1" wrap="square" lIns="0" tIns="0" rIns="0" bIns="0" anchor="b" anchorCtr="0">
              <a:noAutofit/>
            </a:bodyPr>
            <a:lstStyle/>
            <a:p>
              <a:pPr marL="0" marR="0" lvl="0" indent="0" algn="ctr" rtl="0">
                <a:lnSpc>
                  <a:spcPct val="90000"/>
                </a:lnSpc>
                <a:spcBef>
                  <a:spcPts val="0"/>
                </a:spcBef>
                <a:spcAft>
                  <a:spcPts val="0"/>
                </a:spcAft>
                <a:buNone/>
              </a:pPr>
              <a:endParaRPr sz="2200">
                <a:solidFill>
                  <a:srgbClr val="000000"/>
                </a:solidFill>
                <a:latin typeface="Calibri"/>
                <a:ea typeface="Calibri"/>
                <a:cs typeface="Calibri"/>
                <a:sym typeface="Calibri"/>
              </a:endParaRPr>
            </a:p>
          </p:txBody>
        </p:sp>
        <p:sp>
          <p:nvSpPr>
            <p:cNvPr id="515" name="Shape 515"/>
            <p:cNvSpPr/>
            <p:nvPr/>
          </p:nvSpPr>
          <p:spPr>
            <a:xfrm>
              <a:off x="3759603" y="0"/>
              <a:ext cx="2031900" cy="40641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16" name="Shape 516"/>
            <p:cNvSpPr txBox="1"/>
            <p:nvPr/>
          </p:nvSpPr>
          <p:spPr>
            <a:xfrm>
              <a:off x="3759603" y="0"/>
              <a:ext cx="2031900" cy="40641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None/>
              </a:pPr>
              <a:r>
                <a:rPr lang="en-US" sz="2200">
                  <a:solidFill>
                    <a:srgbClr val="000000"/>
                  </a:solidFill>
                  <a:latin typeface="Calibri"/>
                  <a:ea typeface="Calibri"/>
                  <a:cs typeface="Calibri"/>
                  <a:sym typeface="Calibri"/>
                </a:rPr>
                <a:t>Dapat Melaksanakan PBJ</a:t>
              </a:r>
              <a:endParaRPr sz="2200">
                <a:solidFill>
                  <a:srgbClr val="000000"/>
                </a:solidFill>
                <a:latin typeface="Calibri"/>
                <a:ea typeface="Calibri"/>
                <a:cs typeface="Calibri"/>
                <a:sym typeface="Calibri"/>
              </a:endParaRPr>
            </a:p>
          </p:txBody>
        </p:sp>
        <p:sp>
          <p:nvSpPr>
            <p:cNvPr id="517" name="Shape 517"/>
            <p:cNvSpPr/>
            <p:nvPr/>
          </p:nvSpPr>
          <p:spPr>
            <a:xfrm>
              <a:off x="6305740" y="0"/>
              <a:ext cx="1016100" cy="1016100"/>
            </a:xfrm>
            <a:prstGeom prst="chord">
              <a:avLst>
                <a:gd name="adj1" fmla="val 4800000"/>
                <a:gd name="adj2" fmla="val 16800000"/>
              </a:avLst>
            </a:prstGeom>
            <a:solidFill>
              <a:srgbClr val="DDE5D0"/>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18" name="Shape 518"/>
            <p:cNvSpPr/>
            <p:nvPr/>
          </p:nvSpPr>
          <p:spPr>
            <a:xfrm>
              <a:off x="6407340" y="101599"/>
              <a:ext cx="812700" cy="812700"/>
            </a:xfrm>
            <a:prstGeom prst="pie">
              <a:avLst>
                <a:gd name="adj1" fmla="val 5400000"/>
                <a:gd name="adj2" fmla="val 16200000"/>
              </a:avLst>
            </a:prstGeom>
            <a:solidFill>
              <a:srgbClr val="7F63A1"/>
            </a:solidFill>
            <a:ln w="25400" cap="flat" cmpd="sng">
              <a:solidFill>
                <a:srgbClr val="7F63A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19" name="Shape 519"/>
            <p:cNvSpPr/>
            <p:nvPr/>
          </p:nvSpPr>
          <p:spPr>
            <a:xfrm rot="-5400000">
              <a:off x="5137390" y="2286050"/>
              <a:ext cx="2946300" cy="6096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20" name="Shape 520"/>
            <p:cNvSpPr txBox="1"/>
            <p:nvPr/>
          </p:nvSpPr>
          <p:spPr>
            <a:xfrm rot="-5400000">
              <a:off x="5137390" y="2286050"/>
              <a:ext cx="2946300" cy="609600"/>
            </a:xfrm>
            <a:prstGeom prst="rect">
              <a:avLst/>
            </a:prstGeom>
            <a:noFill/>
            <a:ln>
              <a:noFill/>
            </a:ln>
          </p:spPr>
          <p:txBody>
            <a:bodyPr spcFirstLastPara="1" wrap="square" lIns="0" tIns="0" rIns="0" bIns="0" anchor="b" anchorCtr="0">
              <a:noAutofit/>
            </a:bodyPr>
            <a:lstStyle/>
            <a:p>
              <a:pPr marL="0" marR="0" lvl="0" indent="0" algn="ctr" rtl="0">
                <a:lnSpc>
                  <a:spcPct val="90000"/>
                </a:lnSpc>
                <a:spcBef>
                  <a:spcPts val="0"/>
                </a:spcBef>
                <a:spcAft>
                  <a:spcPts val="0"/>
                </a:spcAft>
                <a:buNone/>
              </a:pPr>
              <a:endParaRPr sz="2200">
                <a:solidFill>
                  <a:srgbClr val="000000"/>
                </a:solidFill>
                <a:latin typeface="Calibri"/>
                <a:ea typeface="Calibri"/>
                <a:cs typeface="Calibri"/>
                <a:sym typeface="Calibri"/>
              </a:endParaRPr>
            </a:p>
          </p:txBody>
        </p:sp>
        <p:sp>
          <p:nvSpPr>
            <p:cNvPr id="521" name="Shape 521"/>
            <p:cNvSpPr/>
            <p:nvPr/>
          </p:nvSpPr>
          <p:spPr>
            <a:xfrm>
              <a:off x="7016940" y="0"/>
              <a:ext cx="2031900" cy="40641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22" name="Shape 522"/>
            <p:cNvSpPr txBox="1"/>
            <p:nvPr/>
          </p:nvSpPr>
          <p:spPr>
            <a:xfrm>
              <a:off x="7016940" y="0"/>
              <a:ext cx="2031900" cy="40641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None/>
              </a:pPr>
              <a:r>
                <a:rPr lang="en-US" sz="2200">
                  <a:solidFill>
                    <a:srgbClr val="000000"/>
                  </a:solidFill>
                  <a:latin typeface="Calibri"/>
                  <a:ea typeface="Calibri"/>
                  <a:cs typeface="Calibri"/>
                  <a:sym typeface="Calibri"/>
                </a:rPr>
                <a:t>mutatis mutandis dengan tugas pokja pemilihan dan/atau PPK</a:t>
              </a:r>
              <a:endParaRPr sz="2200">
                <a:solidFill>
                  <a:srgbClr val="000000"/>
                </a:solidFill>
                <a:latin typeface="Calibri"/>
                <a:ea typeface="Calibri"/>
                <a:cs typeface="Calibri"/>
                <a:sym typeface="Calibri"/>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Shape 52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24</a:t>
            </a:fld>
            <a:endParaRPr sz="1200">
              <a:solidFill>
                <a:srgbClr val="898989"/>
              </a:solidFill>
              <a:latin typeface="Calibri"/>
              <a:ea typeface="Calibri"/>
              <a:cs typeface="Calibri"/>
              <a:sym typeface="Calibri"/>
            </a:endParaRPr>
          </a:p>
        </p:txBody>
      </p:sp>
      <p:sp>
        <p:nvSpPr>
          <p:cNvPr id="528" name="Shape 528"/>
          <p:cNvSpPr txBox="1">
            <a:spLocks noGrp="1"/>
          </p:cNvSpPr>
          <p:nvPr>
            <p:ph type="body" idx="1"/>
          </p:nvPr>
        </p:nvSpPr>
        <p:spPr>
          <a:xfrm>
            <a:off x="434934" y="1052736"/>
            <a:ext cx="8229600" cy="3989902"/>
          </a:xfrm>
          <a:prstGeom prst="rect">
            <a:avLst/>
          </a:prstGeom>
          <a:noFill/>
          <a:ln>
            <a:noFill/>
          </a:ln>
        </p:spPr>
        <p:txBody>
          <a:bodyPr spcFirstLastPara="1" wrap="square" lIns="91425" tIns="45700" rIns="91425" bIns="45700" anchor="t" anchorCtr="0">
            <a:noAutofit/>
          </a:bodyPr>
          <a:lstStyle/>
          <a:p>
            <a:pPr marL="457200" marR="0" lvl="0" indent="-457200" algn="l" rtl="0">
              <a:lnSpc>
                <a:spcPct val="150000"/>
              </a:lnSpc>
              <a:spcBef>
                <a:spcPts val="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Pengguna Anggaran beserta tugas dan kewenangannya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Kuasa Pengguna Anggaran beserta tugas dan kewenangannya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Pejabat Pembuat Komitmen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Pejabat Pengadaan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Pokja Pemilihan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Agen Pengadaan beserta tugasnya</a:t>
            </a:r>
            <a:endParaRPr/>
          </a:p>
          <a:p>
            <a:pPr marL="457200" marR="0" lvl="0" indent="-457200" algn="l" rtl="0">
              <a:lnSpc>
                <a:spcPct val="150000"/>
              </a:lnSpc>
              <a:spcBef>
                <a:spcPts val="480"/>
              </a:spcBef>
              <a:spcAft>
                <a:spcPts val="0"/>
              </a:spcAft>
              <a:buClr>
                <a:schemeClr val="dk2"/>
              </a:buClr>
              <a:buSzPts val="2400"/>
              <a:buFont typeface="Calibri"/>
              <a:buChar char="⃝"/>
            </a:pPr>
            <a:r>
              <a:rPr lang="en-US" sz="2400" b="1" i="0" u="none" strike="noStrike" cap="none">
                <a:solidFill>
                  <a:srgbClr val="205867"/>
                </a:solidFill>
                <a:latin typeface="Calibri"/>
                <a:ea typeface="Calibri"/>
                <a:cs typeface="Calibri"/>
                <a:sym typeface="Calibri"/>
              </a:rPr>
              <a:t>PjPHP/PPHP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Penyelenggara Swakelola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Penyedia beserta syarat dan tanggung jawab</a:t>
            </a:r>
            <a:endParaRPr sz="2000" b="0" i="0" u="none" strike="noStrike" cap="none">
              <a:solidFill>
                <a:srgbClr val="A5A5A5"/>
              </a:solidFill>
              <a:latin typeface="Calibri"/>
              <a:ea typeface="Calibri"/>
              <a:cs typeface="Calibri"/>
              <a:sym typeface="Calibri"/>
            </a:endParaRPr>
          </a:p>
        </p:txBody>
      </p:sp>
      <p:pic>
        <p:nvPicPr>
          <p:cNvPr id="529" name="Shape 529"/>
          <p:cNvPicPr preferRelativeResize="0"/>
          <p:nvPr/>
        </p:nvPicPr>
        <p:blipFill rotWithShape="1">
          <a:blip r:embed="rId3">
            <a:alphaModFix/>
          </a:blip>
          <a:srcRect t="8222" r="51832" b="1002"/>
          <a:stretch/>
        </p:blipFill>
        <p:spPr>
          <a:xfrm>
            <a:off x="7439944" y="0"/>
            <a:ext cx="1967880" cy="6939576"/>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sp>
        <p:nvSpPr>
          <p:cNvPr id="534" name="Shape 53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25</a:t>
            </a:fld>
            <a:endParaRPr sz="1200">
              <a:solidFill>
                <a:srgbClr val="898989"/>
              </a:solidFill>
              <a:latin typeface="Calibri"/>
              <a:ea typeface="Calibri"/>
              <a:cs typeface="Calibri"/>
              <a:sym typeface="Calibri"/>
            </a:endParaRPr>
          </a:p>
        </p:txBody>
      </p:sp>
      <p:sp>
        <p:nvSpPr>
          <p:cNvPr id="538" name="Shape 538"/>
          <p:cNvSpPr/>
          <p:nvPr/>
        </p:nvSpPr>
        <p:spPr>
          <a:xfrm>
            <a:off x="2530621" y="1572519"/>
            <a:ext cx="7029711" cy="1715914"/>
          </a:xfrm>
          <a:prstGeom prst="parallelogram">
            <a:avLst>
              <a:gd name="adj" fmla="val 16674"/>
            </a:avLst>
          </a:prstGeom>
          <a:solidFill>
            <a:schemeClr val="lt1">
              <a:alpha val="73725"/>
            </a:schemeClr>
          </a:solidFill>
          <a:ln w="25400" cap="flat" cmpd="sng">
            <a:solidFill>
              <a:srgbClr val="4F6128"/>
            </a:solidFill>
            <a:prstDash val="solid"/>
            <a:round/>
            <a:headEnd type="none" w="sm" len="sm"/>
            <a:tailEnd type="none" w="sm" len="sm"/>
          </a:ln>
        </p:spPr>
        <p:txBody>
          <a:bodyPr spcFirstLastPara="1" wrap="square" lIns="154150" tIns="154150" rIns="154150" bIns="154150" anchor="ctr" anchorCtr="0">
            <a:noAutofit/>
          </a:bodyPr>
          <a:lstStyle/>
          <a:p>
            <a:pPr marL="0" marR="0" lvl="0" indent="0" algn="ctr" rtl="0">
              <a:spcBef>
                <a:spcPts val="0"/>
              </a:spcBef>
              <a:spcAft>
                <a:spcPts val="0"/>
              </a:spcAft>
              <a:buNone/>
            </a:pPr>
            <a:endParaRPr sz="2400" b="1">
              <a:solidFill>
                <a:schemeClr val="dk1"/>
              </a:solidFill>
              <a:latin typeface="Arial"/>
              <a:ea typeface="Arial"/>
              <a:cs typeface="Arial"/>
              <a:sym typeface="Arial"/>
            </a:endParaRPr>
          </a:p>
          <a:p>
            <a:pPr marL="0" marR="0" lvl="0" indent="0" algn="ctr" rtl="0">
              <a:spcBef>
                <a:spcPts val="0"/>
              </a:spcBef>
              <a:spcAft>
                <a:spcPts val="0"/>
              </a:spcAft>
              <a:buNone/>
            </a:pPr>
            <a:r>
              <a:rPr lang="en-US" sz="2400">
                <a:solidFill>
                  <a:schemeClr val="dk1"/>
                </a:solidFill>
                <a:latin typeface="Calibri"/>
                <a:ea typeface="Calibri"/>
                <a:cs typeface="Calibri"/>
                <a:sym typeface="Calibri"/>
              </a:rPr>
              <a:t>Pejabat administrasi/pejabat fungsional/personel yang ditetapkan oleh PA/KPA yang bertugas memeriksa </a:t>
            </a:r>
            <a:r>
              <a:rPr lang="en-US" sz="2400" b="1">
                <a:solidFill>
                  <a:schemeClr val="dk1"/>
                </a:solidFill>
                <a:latin typeface="Calibri"/>
                <a:ea typeface="Calibri"/>
                <a:cs typeface="Calibri"/>
                <a:sym typeface="Calibri"/>
              </a:rPr>
              <a:t>administrasi</a:t>
            </a:r>
            <a:r>
              <a:rPr lang="en-US" sz="2400">
                <a:solidFill>
                  <a:schemeClr val="dk1"/>
                </a:solidFill>
                <a:latin typeface="Calibri"/>
                <a:ea typeface="Calibri"/>
                <a:cs typeface="Calibri"/>
                <a:sym typeface="Calibri"/>
              </a:rPr>
              <a:t> hasil pekerjaan PBJ</a:t>
            </a:r>
            <a:endParaRPr sz="2400">
              <a:solidFill>
                <a:schemeClr val="dk1"/>
              </a:solidFill>
              <a:latin typeface="Calibri"/>
              <a:ea typeface="Calibri"/>
              <a:cs typeface="Calibri"/>
              <a:sym typeface="Calibri"/>
            </a:endParaRPr>
          </a:p>
          <a:p>
            <a:pPr marL="0" marR="0" lvl="0" indent="0" algn="ctr" rtl="0">
              <a:spcBef>
                <a:spcPts val="0"/>
              </a:spcBef>
              <a:spcAft>
                <a:spcPts val="0"/>
              </a:spcAft>
              <a:buNone/>
            </a:pPr>
            <a:endParaRPr sz="2400" b="1">
              <a:solidFill>
                <a:schemeClr val="dk1"/>
              </a:solidFill>
              <a:latin typeface="Arial"/>
              <a:ea typeface="Arial"/>
              <a:cs typeface="Arial"/>
              <a:sym typeface="Arial"/>
            </a:endParaRPr>
          </a:p>
        </p:txBody>
      </p:sp>
      <p:sp>
        <p:nvSpPr>
          <p:cNvPr id="539" name="Shape 539"/>
          <p:cNvSpPr/>
          <p:nvPr/>
        </p:nvSpPr>
        <p:spPr>
          <a:xfrm>
            <a:off x="605344" y="3373119"/>
            <a:ext cx="8420262" cy="461665"/>
          </a:xfrm>
          <a:prstGeom prst="rect">
            <a:avLst/>
          </a:prstGeom>
          <a:solidFill>
            <a:srgbClr val="4F6128"/>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1">
                <a:solidFill>
                  <a:schemeClr val="lt1"/>
                </a:solidFill>
                <a:latin typeface="Calibri"/>
                <a:ea typeface="Calibri"/>
                <a:cs typeface="Calibri"/>
                <a:sym typeface="Calibri"/>
              </a:rPr>
              <a:t>Tugas</a:t>
            </a:r>
            <a:endParaRPr sz="2400" b="1">
              <a:solidFill>
                <a:schemeClr val="lt1"/>
              </a:solidFill>
              <a:latin typeface="Calibri"/>
              <a:ea typeface="Calibri"/>
              <a:cs typeface="Calibri"/>
              <a:sym typeface="Calibri"/>
            </a:endParaRPr>
          </a:p>
        </p:txBody>
      </p:sp>
      <p:sp>
        <p:nvSpPr>
          <p:cNvPr id="540" name="Shape 540"/>
          <p:cNvSpPr txBox="1"/>
          <p:nvPr/>
        </p:nvSpPr>
        <p:spPr>
          <a:xfrm>
            <a:off x="1988707" y="3896364"/>
            <a:ext cx="5653535"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a:solidFill>
                  <a:schemeClr val="dk1"/>
                </a:solidFill>
                <a:latin typeface="Calibri"/>
                <a:ea typeface="Calibri"/>
                <a:cs typeface="Calibri"/>
                <a:sym typeface="Calibri"/>
              </a:rPr>
              <a:t>Memeriksa </a:t>
            </a:r>
            <a:r>
              <a:rPr lang="en-US" sz="2400" b="1">
                <a:solidFill>
                  <a:schemeClr val="dk1"/>
                </a:solidFill>
                <a:latin typeface="Calibri"/>
                <a:ea typeface="Calibri"/>
                <a:cs typeface="Calibri"/>
                <a:sym typeface="Calibri"/>
              </a:rPr>
              <a:t>administrasi</a:t>
            </a:r>
            <a:r>
              <a:rPr lang="en-US" sz="2400">
                <a:solidFill>
                  <a:schemeClr val="dk1"/>
                </a:solidFill>
                <a:latin typeface="Calibri"/>
                <a:ea typeface="Calibri"/>
                <a:cs typeface="Calibri"/>
                <a:sym typeface="Calibri"/>
              </a:rPr>
              <a:t> hasil pekerjaan PBJ</a:t>
            </a:r>
            <a:endParaRPr sz="2400">
              <a:solidFill>
                <a:schemeClr val="dk1"/>
              </a:solidFill>
              <a:latin typeface="Calibri"/>
              <a:ea typeface="Calibri"/>
              <a:cs typeface="Calibri"/>
              <a:sym typeface="Calibri"/>
            </a:endParaRPr>
          </a:p>
        </p:txBody>
      </p:sp>
      <p:sp>
        <p:nvSpPr>
          <p:cNvPr id="541" name="Shape 541"/>
          <p:cNvSpPr/>
          <p:nvPr/>
        </p:nvSpPr>
        <p:spPr>
          <a:xfrm>
            <a:off x="1064223" y="4630216"/>
            <a:ext cx="3867817" cy="461665"/>
          </a:xfrm>
          <a:prstGeom prst="rect">
            <a:avLst/>
          </a:prstGeom>
          <a:solidFill>
            <a:srgbClr val="4F6128"/>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a:solidFill>
                  <a:schemeClr val="lt1"/>
                </a:solidFill>
                <a:latin typeface="Source Sans Pro"/>
                <a:ea typeface="Source Sans Pro"/>
                <a:cs typeface="Source Sans Pro"/>
                <a:sym typeface="Source Sans Pro"/>
              </a:rPr>
              <a:t>B/PK/JL</a:t>
            </a:r>
            <a:endParaRPr sz="2400">
              <a:solidFill>
                <a:schemeClr val="lt1"/>
              </a:solidFill>
              <a:latin typeface="Source Sans Pro"/>
              <a:ea typeface="Source Sans Pro"/>
              <a:cs typeface="Source Sans Pro"/>
              <a:sym typeface="Source Sans Pro"/>
            </a:endParaRPr>
          </a:p>
        </p:txBody>
      </p:sp>
      <p:sp>
        <p:nvSpPr>
          <p:cNvPr id="542" name="Shape 542"/>
          <p:cNvSpPr/>
          <p:nvPr/>
        </p:nvSpPr>
        <p:spPr>
          <a:xfrm>
            <a:off x="5076056" y="4630546"/>
            <a:ext cx="3949549" cy="461665"/>
          </a:xfrm>
          <a:prstGeom prst="rect">
            <a:avLst/>
          </a:prstGeom>
          <a:solidFill>
            <a:srgbClr val="4F6128"/>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a:solidFill>
                  <a:schemeClr val="lt1"/>
                </a:solidFill>
                <a:latin typeface="Source Sans Pro"/>
                <a:ea typeface="Source Sans Pro"/>
                <a:cs typeface="Source Sans Pro"/>
                <a:sym typeface="Source Sans Pro"/>
              </a:rPr>
              <a:t>JK</a:t>
            </a:r>
            <a:endParaRPr sz="2400">
              <a:solidFill>
                <a:schemeClr val="lt1"/>
              </a:solidFill>
              <a:latin typeface="Source Sans Pro"/>
              <a:ea typeface="Source Sans Pro"/>
              <a:cs typeface="Source Sans Pro"/>
              <a:sym typeface="Source Sans Pro"/>
            </a:endParaRPr>
          </a:p>
        </p:txBody>
      </p:sp>
      <p:sp>
        <p:nvSpPr>
          <p:cNvPr id="543" name="Shape 543"/>
          <p:cNvSpPr txBox="1"/>
          <p:nvPr/>
        </p:nvSpPr>
        <p:spPr>
          <a:xfrm>
            <a:off x="1305010" y="5127474"/>
            <a:ext cx="3395545"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a:solidFill>
                  <a:schemeClr val="dk1"/>
                </a:solidFill>
                <a:latin typeface="Calibri"/>
                <a:ea typeface="Calibri"/>
                <a:cs typeface="Calibri"/>
                <a:sym typeface="Calibri"/>
              </a:rPr>
              <a:t>Paling banyak Rp 200 Juta</a:t>
            </a:r>
            <a:endParaRPr sz="2400">
              <a:solidFill>
                <a:schemeClr val="dk1"/>
              </a:solidFill>
              <a:latin typeface="Calibri"/>
              <a:ea typeface="Calibri"/>
              <a:cs typeface="Calibri"/>
              <a:sym typeface="Calibri"/>
            </a:endParaRPr>
          </a:p>
        </p:txBody>
      </p:sp>
      <p:sp>
        <p:nvSpPr>
          <p:cNvPr id="544" name="Shape 544"/>
          <p:cNvSpPr txBox="1"/>
          <p:nvPr/>
        </p:nvSpPr>
        <p:spPr>
          <a:xfrm>
            <a:off x="5420164" y="5127474"/>
            <a:ext cx="3395545"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a:solidFill>
                  <a:schemeClr val="dk1"/>
                </a:solidFill>
                <a:latin typeface="Calibri"/>
                <a:ea typeface="Calibri"/>
                <a:cs typeface="Calibri"/>
                <a:sym typeface="Calibri"/>
              </a:rPr>
              <a:t>Paling banyak Rp 100 Juta</a:t>
            </a:r>
            <a:endParaRPr sz="2400">
              <a:solidFill>
                <a:schemeClr val="dk1"/>
              </a:solidFill>
              <a:latin typeface="Calibri"/>
              <a:ea typeface="Calibri"/>
              <a:cs typeface="Calibri"/>
              <a:sym typeface="Calibri"/>
            </a:endParaRPr>
          </a:p>
        </p:txBody>
      </p:sp>
      <p:sp>
        <p:nvSpPr>
          <p:cNvPr id="545" name="Shape 545"/>
          <p:cNvSpPr/>
          <p:nvPr/>
        </p:nvSpPr>
        <p:spPr>
          <a:xfrm>
            <a:off x="616234" y="444766"/>
            <a:ext cx="8232638"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200"/>
              <a:buFont typeface="Arial"/>
              <a:buNone/>
            </a:pPr>
            <a:r>
              <a:rPr lang="en-US" sz="3200">
                <a:solidFill>
                  <a:schemeClr val="dk1"/>
                </a:solidFill>
                <a:latin typeface="Rockwell"/>
                <a:ea typeface="Rockwell"/>
                <a:cs typeface="Rockwell"/>
                <a:sym typeface="Rockwell"/>
              </a:rPr>
              <a:t>Pejabat Pemeriksa Hasil Pekerjaan (PjPHP)</a:t>
            </a:r>
            <a:endParaRPr sz="3200">
              <a:solidFill>
                <a:schemeClr val="dk1"/>
              </a:solidFill>
              <a:latin typeface="Rockwell"/>
              <a:ea typeface="Rockwell"/>
              <a:cs typeface="Rockwell"/>
              <a:sym typeface="Rockwell"/>
            </a:endParaRPr>
          </a:p>
        </p:txBody>
      </p:sp>
      <p:sp>
        <p:nvSpPr>
          <p:cNvPr id="546" name="Shape 546"/>
          <p:cNvSpPr/>
          <p:nvPr/>
        </p:nvSpPr>
        <p:spPr>
          <a:xfrm>
            <a:off x="3544998" y="15934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pic>
        <p:nvPicPr>
          <p:cNvPr id="547" name="Shape 547"/>
          <p:cNvPicPr preferRelativeResize="0"/>
          <p:nvPr/>
        </p:nvPicPr>
        <p:blipFill rotWithShape="1">
          <a:blip r:embed="rId3">
            <a:alphaModFix/>
          </a:blip>
          <a:srcRect/>
          <a:stretch/>
        </p:blipFill>
        <p:spPr>
          <a:xfrm>
            <a:off x="482807" y="4173755"/>
            <a:ext cx="881765" cy="1337152"/>
          </a:xfrm>
          <a:prstGeom prst="rect">
            <a:avLst/>
          </a:prstGeom>
          <a:noFill/>
          <a:ln>
            <a:noFill/>
          </a:ln>
        </p:spPr>
      </p:pic>
      <p:pic>
        <p:nvPicPr>
          <p:cNvPr id="548" name="Shape 548"/>
          <p:cNvPicPr preferRelativeResize="0"/>
          <p:nvPr/>
        </p:nvPicPr>
        <p:blipFill rotWithShape="1">
          <a:blip r:embed="rId4">
            <a:alphaModFix/>
          </a:blip>
          <a:srcRect/>
          <a:stretch/>
        </p:blipFill>
        <p:spPr>
          <a:xfrm>
            <a:off x="4673914" y="4478285"/>
            <a:ext cx="728091" cy="728091"/>
          </a:xfrm>
          <a:prstGeom prst="rect">
            <a:avLst/>
          </a:prstGeom>
          <a:noFill/>
          <a:ln>
            <a:noFill/>
          </a:ln>
        </p:spPr>
      </p:pic>
      <p:pic>
        <p:nvPicPr>
          <p:cNvPr id="549" name="Shape 549"/>
          <p:cNvPicPr preferRelativeResize="0"/>
          <p:nvPr/>
        </p:nvPicPr>
        <p:blipFill rotWithShape="1">
          <a:blip r:embed="rId5">
            <a:alphaModFix/>
          </a:blip>
          <a:srcRect/>
          <a:stretch/>
        </p:blipFill>
        <p:spPr>
          <a:xfrm>
            <a:off x="688324" y="1614918"/>
            <a:ext cx="2450174" cy="1631115"/>
          </a:xfrm>
          <a:prstGeom prst="parallelogram">
            <a:avLst>
              <a:gd name="adj" fmla="val 18363"/>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Shape 55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26</a:t>
            </a:fld>
            <a:endParaRPr sz="1200">
              <a:solidFill>
                <a:srgbClr val="898989"/>
              </a:solidFill>
              <a:latin typeface="Calibri"/>
              <a:ea typeface="Calibri"/>
              <a:cs typeface="Calibri"/>
              <a:sym typeface="Calibri"/>
            </a:endParaRPr>
          </a:p>
        </p:txBody>
      </p:sp>
      <p:sp>
        <p:nvSpPr>
          <p:cNvPr id="558" name="Shape 558"/>
          <p:cNvSpPr/>
          <p:nvPr/>
        </p:nvSpPr>
        <p:spPr>
          <a:xfrm>
            <a:off x="2513561" y="1519591"/>
            <a:ext cx="7029711" cy="1715914"/>
          </a:xfrm>
          <a:prstGeom prst="parallelogram">
            <a:avLst>
              <a:gd name="adj" fmla="val 16674"/>
            </a:avLst>
          </a:prstGeom>
          <a:solidFill>
            <a:schemeClr val="lt1"/>
          </a:solidFill>
          <a:ln w="25400" cap="flat" cmpd="sng">
            <a:solidFill>
              <a:schemeClr val="accent2"/>
            </a:solidFill>
            <a:prstDash val="solid"/>
            <a:round/>
            <a:headEnd type="none" w="sm" len="sm"/>
            <a:tailEnd type="none" w="sm" len="sm"/>
          </a:ln>
        </p:spPr>
        <p:txBody>
          <a:bodyPr spcFirstLastPara="1" wrap="square" lIns="154150" tIns="154150" rIns="154150" bIns="154150" anchor="ctr" anchorCtr="0">
            <a:noAutofit/>
          </a:bodyPr>
          <a:lstStyle/>
          <a:p>
            <a:pPr marL="0" marR="0" lvl="0" indent="0" algn="ctr" rtl="0">
              <a:spcBef>
                <a:spcPts val="0"/>
              </a:spcBef>
              <a:spcAft>
                <a:spcPts val="0"/>
              </a:spcAft>
              <a:buNone/>
            </a:pPr>
            <a:r>
              <a:rPr lang="en-US" sz="2400">
                <a:solidFill>
                  <a:schemeClr val="dk1"/>
                </a:solidFill>
                <a:latin typeface="Calibri"/>
                <a:ea typeface="Calibri"/>
                <a:cs typeface="Calibri"/>
                <a:sym typeface="Calibri"/>
              </a:rPr>
              <a:t>Tim yang ditetapkan oleh PA/KPA yang bertugas memeriksa </a:t>
            </a:r>
            <a:r>
              <a:rPr lang="en-US" sz="2400" b="1">
                <a:solidFill>
                  <a:schemeClr val="dk1"/>
                </a:solidFill>
                <a:latin typeface="Calibri"/>
                <a:ea typeface="Calibri"/>
                <a:cs typeface="Calibri"/>
                <a:sym typeface="Calibri"/>
              </a:rPr>
              <a:t>administrasi</a:t>
            </a:r>
            <a:r>
              <a:rPr lang="en-US" sz="2400">
                <a:solidFill>
                  <a:schemeClr val="dk1"/>
                </a:solidFill>
                <a:latin typeface="Calibri"/>
                <a:ea typeface="Calibri"/>
                <a:cs typeface="Calibri"/>
                <a:sym typeface="Calibri"/>
              </a:rPr>
              <a:t> hasil pekerjaan PBJ</a:t>
            </a:r>
            <a:endParaRPr sz="2400">
              <a:solidFill>
                <a:schemeClr val="dk1"/>
              </a:solidFill>
              <a:latin typeface="Calibri"/>
              <a:ea typeface="Calibri"/>
              <a:cs typeface="Calibri"/>
              <a:sym typeface="Calibri"/>
            </a:endParaRPr>
          </a:p>
        </p:txBody>
      </p:sp>
      <p:sp>
        <p:nvSpPr>
          <p:cNvPr id="559" name="Shape 559"/>
          <p:cNvSpPr/>
          <p:nvPr/>
        </p:nvSpPr>
        <p:spPr>
          <a:xfrm>
            <a:off x="1164250" y="4476491"/>
            <a:ext cx="4127830" cy="461665"/>
          </a:xfrm>
          <a:prstGeom prst="rect">
            <a:avLst/>
          </a:prstGeom>
          <a:solidFill>
            <a:schemeClr val="accen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a:solidFill>
                  <a:schemeClr val="lt1"/>
                </a:solidFill>
                <a:latin typeface="Source Sans Pro"/>
                <a:ea typeface="Source Sans Pro"/>
                <a:cs typeface="Source Sans Pro"/>
                <a:sym typeface="Source Sans Pro"/>
              </a:rPr>
              <a:t>B/PK/JL</a:t>
            </a:r>
            <a:endParaRPr sz="2400">
              <a:solidFill>
                <a:schemeClr val="lt1"/>
              </a:solidFill>
              <a:latin typeface="Source Sans Pro"/>
              <a:ea typeface="Source Sans Pro"/>
              <a:cs typeface="Source Sans Pro"/>
              <a:sym typeface="Source Sans Pro"/>
            </a:endParaRPr>
          </a:p>
        </p:txBody>
      </p:sp>
      <p:sp>
        <p:nvSpPr>
          <p:cNvPr id="560" name="Shape 560"/>
          <p:cNvSpPr/>
          <p:nvPr/>
        </p:nvSpPr>
        <p:spPr>
          <a:xfrm>
            <a:off x="5126089" y="4476821"/>
            <a:ext cx="3899518" cy="461665"/>
          </a:xfrm>
          <a:prstGeom prst="rect">
            <a:avLst/>
          </a:prstGeom>
          <a:solidFill>
            <a:schemeClr val="accen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a:solidFill>
                  <a:schemeClr val="lt1"/>
                </a:solidFill>
                <a:latin typeface="Source Sans Pro"/>
                <a:ea typeface="Source Sans Pro"/>
                <a:cs typeface="Source Sans Pro"/>
                <a:sym typeface="Source Sans Pro"/>
              </a:rPr>
              <a:t>JK</a:t>
            </a:r>
            <a:endParaRPr sz="2400">
              <a:solidFill>
                <a:schemeClr val="lt1"/>
              </a:solidFill>
              <a:latin typeface="Source Sans Pro"/>
              <a:ea typeface="Source Sans Pro"/>
              <a:cs typeface="Source Sans Pro"/>
              <a:sym typeface="Source Sans Pro"/>
            </a:endParaRPr>
          </a:p>
        </p:txBody>
      </p:sp>
      <p:sp>
        <p:nvSpPr>
          <p:cNvPr id="561" name="Shape 561"/>
          <p:cNvSpPr txBox="1"/>
          <p:nvPr/>
        </p:nvSpPr>
        <p:spPr>
          <a:xfrm>
            <a:off x="1866687" y="5043685"/>
            <a:ext cx="2573910" cy="83099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a:solidFill>
                  <a:schemeClr val="dk1"/>
                </a:solidFill>
                <a:latin typeface="Calibri"/>
                <a:ea typeface="Calibri"/>
                <a:cs typeface="Calibri"/>
                <a:sym typeface="Calibri"/>
              </a:rPr>
              <a:t>Paling sedikit </a:t>
            </a:r>
            <a:endParaRPr/>
          </a:p>
          <a:p>
            <a:pPr marL="0" marR="0" lvl="0" indent="0" algn="ctr" rtl="0">
              <a:spcBef>
                <a:spcPts val="0"/>
              </a:spcBef>
              <a:spcAft>
                <a:spcPts val="0"/>
              </a:spcAft>
              <a:buNone/>
            </a:pPr>
            <a:r>
              <a:rPr lang="en-US" sz="2400">
                <a:solidFill>
                  <a:schemeClr val="dk1"/>
                </a:solidFill>
                <a:latin typeface="Calibri"/>
                <a:ea typeface="Calibri"/>
                <a:cs typeface="Calibri"/>
                <a:sym typeface="Calibri"/>
              </a:rPr>
              <a:t>di atas  Rp 200 Juta</a:t>
            </a:r>
            <a:endParaRPr sz="2400">
              <a:solidFill>
                <a:schemeClr val="dk1"/>
              </a:solidFill>
              <a:latin typeface="Calibri"/>
              <a:ea typeface="Calibri"/>
              <a:cs typeface="Calibri"/>
              <a:sym typeface="Calibri"/>
            </a:endParaRPr>
          </a:p>
        </p:txBody>
      </p:sp>
      <p:sp>
        <p:nvSpPr>
          <p:cNvPr id="562" name="Shape 562"/>
          <p:cNvSpPr txBox="1"/>
          <p:nvPr/>
        </p:nvSpPr>
        <p:spPr>
          <a:xfrm>
            <a:off x="5711246" y="5057524"/>
            <a:ext cx="2700932" cy="830997"/>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a:solidFill>
                  <a:schemeClr val="dk1"/>
                </a:solidFill>
                <a:latin typeface="Calibri"/>
                <a:ea typeface="Calibri"/>
                <a:cs typeface="Calibri"/>
                <a:sym typeface="Calibri"/>
              </a:rPr>
              <a:t>Paling sedikit di atas</a:t>
            </a:r>
            <a:endParaRPr/>
          </a:p>
          <a:p>
            <a:pPr marL="0" marR="0" lvl="0" indent="0" algn="ctr" rtl="0">
              <a:spcBef>
                <a:spcPts val="0"/>
              </a:spcBef>
              <a:spcAft>
                <a:spcPts val="0"/>
              </a:spcAft>
              <a:buNone/>
            </a:pPr>
            <a:r>
              <a:rPr lang="en-US" sz="2400">
                <a:solidFill>
                  <a:schemeClr val="dk1"/>
                </a:solidFill>
                <a:latin typeface="Calibri"/>
                <a:ea typeface="Calibri"/>
                <a:cs typeface="Calibri"/>
                <a:sym typeface="Calibri"/>
              </a:rPr>
              <a:t> Rp 100 Juta</a:t>
            </a:r>
            <a:endParaRPr sz="2400">
              <a:solidFill>
                <a:schemeClr val="dk1"/>
              </a:solidFill>
              <a:latin typeface="Calibri"/>
              <a:ea typeface="Calibri"/>
              <a:cs typeface="Calibri"/>
              <a:sym typeface="Calibri"/>
            </a:endParaRPr>
          </a:p>
        </p:txBody>
      </p:sp>
      <p:pic>
        <p:nvPicPr>
          <p:cNvPr id="563" name="Shape 563"/>
          <p:cNvPicPr preferRelativeResize="0"/>
          <p:nvPr/>
        </p:nvPicPr>
        <p:blipFill rotWithShape="1">
          <a:blip r:embed="rId3">
            <a:alphaModFix/>
          </a:blip>
          <a:srcRect/>
          <a:stretch/>
        </p:blipFill>
        <p:spPr>
          <a:xfrm>
            <a:off x="4804729" y="4378079"/>
            <a:ext cx="728091" cy="728091"/>
          </a:xfrm>
          <a:prstGeom prst="rect">
            <a:avLst/>
          </a:prstGeom>
          <a:noFill/>
          <a:ln>
            <a:noFill/>
          </a:ln>
        </p:spPr>
      </p:pic>
      <p:sp>
        <p:nvSpPr>
          <p:cNvPr id="564" name="Shape 564"/>
          <p:cNvSpPr/>
          <p:nvPr/>
        </p:nvSpPr>
        <p:spPr>
          <a:xfrm>
            <a:off x="3544998" y="15934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sp>
        <p:nvSpPr>
          <p:cNvPr id="565" name="Shape 565"/>
          <p:cNvSpPr/>
          <p:nvPr/>
        </p:nvSpPr>
        <p:spPr>
          <a:xfrm>
            <a:off x="746463" y="444766"/>
            <a:ext cx="7972183"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200"/>
              <a:buFont typeface="Arial"/>
              <a:buNone/>
            </a:pPr>
            <a:r>
              <a:rPr lang="en-US" sz="3200">
                <a:solidFill>
                  <a:schemeClr val="dk1"/>
                </a:solidFill>
                <a:latin typeface="Rockwell"/>
                <a:ea typeface="Rockwell"/>
                <a:cs typeface="Rockwell"/>
                <a:sym typeface="Rockwell"/>
              </a:rPr>
              <a:t>Panitia Pemeriksa Hasil Pekerjaan (PPHP)</a:t>
            </a:r>
            <a:endParaRPr sz="3200">
              <a:solidFill>
                <a:schemeClr val="dk1"/>
              </a:solidFill>
              <a:latin typeface="Rockwell"/>
              <a:ea typeface="Rockwell"/>
              <a:cs typeface="Rockwell"/>
              <a:sym typeface="Rockwell"/>
            </a:endParaRPr>
          </a:p>
        </p:txBody>
      </p:sp>
      <p:pic>
        <p:nvPicPr>
          <p:cNvPr id="566" name="Shape 566"/>
          <p:cNvPicPr preferRelativeResize="0"/>
          <p:nvPr/>
        </p:nvPicPr>
        <p:blipFill rotWithShape="1">
          <a:blip r:embed="rId4">
            <a:alphaModFix/>
          </a:blip>
          <a:srcRect/>
          <a:stretch/>
        </p:blipFill>
        <p:spPr>
          <a:xfrm>
            <a:off x="538570" y="4023382"/>
            <a:ext cx="881765" cy="1337152"/>
          </a:xfrm>
          <a:prstGeom prst="rect">
            <a:avLst/>
          </a:prstGeom>
          <a:noFill/>
          <a:ln>
            <a:noFill/>
          </a:ln>
        </p:spPr>
      </p:pic>
      <p:sp>
        <p:nvSpPr>
          <p:cNvPr id="567" name="Shape 567"/>
          <p:cNvSpPr txBox="1"/>
          <p:nvPr/>
        </p:nvSpPr>
        <p:spPr>
          <a:xfrm>
            <a:off x="2183614" y="3841455"/>
            <a:ext cx="5653535" cy="461665"/>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a:solidFill>
                  <a:schemeClr val="dk1"/>
                </a:solidFill>
                <a:latin typeface="Calibri"/>
                <a:ea typeface="Calibri"/>
                <a:cs typeface="Calibri"/>
                <a:sym typeface="Calibri"/>
              </a:rPr>
              <a:t>Memeriksa </a:t>
            </a:r>
            <a:r>
              <a:rPr lang="en-US" sz="2400" b="1">
                <a:solidFill>
                  <a:schemeClr val="dk1"/>
                </a:solidFill>
                <a:latin typeface="Calibri"/>
                <a:ea typeface="Calibri"/>
                <a:cs typeface="Calibri"/>
                <a:sym typeface="Calibri"/>
              </a:rPr>
              <a:t>administrasi</a:t>
            </a:r>
            <a:r>
              <a:rPr lang="en-US" sz="2400">
                <a:solidFill>
                  <a:schemeClr val="dk1"/>
                </a:solidFill>
                <a:latin typeface="Calibri"/>
                <a:ea typeface="Calibri"/>
                <a:cs typeface="Calibri"/>
                <a:sym typeface="Calibri"/>
              </a:rPr>
              <a:t> hasil pekerjaan PBJ</a:t>
            </a:r>
            <a:endParaRPr sz="2400">
              <a:solidFill>
                <a:schemeClr val="dk1"/>
              </a:solidFill>
              <a:latin typeface="Calibri"/>
              <a:ea typeface="Calibri"/>
              <a:cs typeface="Calibri"/>
              <a:sym typeface="Calibri"/>
            </a:endParaRPr>
          </a:p>
        </p:txBody>
      </p:sp>
      <p:sp>
        <p:nvSpPr>
          <p:cNvPr id="568" name="Shape 568"/>
          <p:cNvSpPr/>
          <p:nvPr/>
        </p:nvSpPr>
        <p:spPr>
          <a:xfrm>
            <a:off x="605344" y="3315804"/>
            <a:ext cx="8420262" cy="461665"/>
          </a:xfrm>
          <a:prstGeom prst="rect">
            <a:avLst/>
          </a:prstGeom>
          <a:solidFill>
            <a:schemeClr val="accent2"/>
          </a:solid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1">
                <a:solidFill>
                  <a:schemeClr val="lt1"/>
                </a:solidFill>
                <a:latin typeface="Calibri"/>
                <a:ea typeface="Calibri"/>
                <a:cs typeface="Calibri"/>
                <a:sym typeface="Calibri"/>
              </a:rPr>
              <a:t>Tugas</a:t>
            </a:r>
            <a:endParaRPr sz="2400" b="1">
              <a:solidFill>
                <a:schemeClr val="lt1"/>
              </a:solidFill>
              <a:latin typeface="Calibri"/>
              <a:ea typeface="Calibri"/>
              <a:cs typeface="Calibri"/>
              <a:sym typeface="Calibri"/>
            </a:endParaRPr>
          </a:p>
        </p:txBody>
      </p:sp>
      <p:pic>
        <p:nvPicPr>
          <p:cNvPr id="569" name="Shape 569"/>
          <p:cNvPicPr preferRelativeResize="0"/>
          <p:nvPr/>
        </p:nvPicPr>
        <p:blipFill rotWithShape="1">
          <a:blip r:embed="rId5">
            <a:alphaModFix/>
          </a:blip>
          <a:srcRect/>
          <a:stretch/>
        </p:blipFill>
        <p:spPr>
          <a:xfrm>
            <a:off x="605344" y="1559958"/>
            <a:ext cx="2450174" cy="1631115"/>
          </a:xfrm>
          <a:prstGeom prst="parallelogram">
            <a:avLst>
              <a:gd name="adj" fmla="val 18363"/>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sp>
        <p:nvSpPr>
          <p:cNvPr id="574" name="Shape 57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27</a:t>
            </a:fld>
            <a:endParaRPr sz="1200">
              <a:solidFill>
                <a:srgbClr val="898989"/>
              </a:solidFill>
              <a:latin typeface="Calibri"/>
              <a:ea typeface="Calibri"/>
              <a:cs typeface="Calibri"/>
              <a:sym typeface="Calibri"/>
            </a:endParaRPr>
          </a:p>
        </p:txBody>
      </p:sp>
      <p:sp>
        <p:nvSpPr>
          <p:cNvPr id="575" name="Shape 575"/>
          <p:cNvSpPr txBox="1">
            <a:spLocks noGrp="1"/>
          </p:cNvSpPr>
          <p:nvPr>
            <p:ph type="body" idx="1"/>
          </p:nvPr>
        </p:nvSpPr>
        <p:spPr>
          <a:xfrm>
            <a:off x="611560" y="845673"/>
            <a:ext cx="8229600" cy="3989902"/>
          </a:xfrm>
          <a:prstGeom prst="rect">
            <a:avLst/>
          </a:prstGeom>
          <a:noFill/>
          <a:ln>
            <a:noFill/>
          </a:ln>
        </p:spPr>
        <p:txBody>
          <a:bodyPr spcFirstLastPara="1" wrap="square" lIns="91425" tIns="45700" rIns="91425" bIns="45700" anchor="t" anchorCtr="0">
            <a:noAutofit/>
          </a:bodyPr>
          <a:lstStyle/>
          <a:p>
            <a:pPr marL="457200" marR="0" lvl="0" indent="-457200" algn="l" rtl="0">
              <a:lnSpc>
                <a:spcPct val="150000"/>
              </a:lnSpc>
              <a:spcBef>
                <a:spcPts val="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Pengguna Anggaran beserta tugas dan kewenangannya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Kuasa Pengguna Anggaran beserta tugas dan kewenangannya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Pejabat Pembuat Komitmen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Pejabat Pengadaan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Pokja Pemilihan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Agen Pengadaan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PjPHP/PPHP beserta tugasnya</a:t>
            </a:r>
            <a:endParaRPr/>
          </a:p>
          <a:p>
            <a:pPr marL="457200" marR="0" lvl="0" indent="-457200" algn="l" rtl="0">
              <a:lnSpc>
                <a:spcPct val="150000"/>
              </a:lnSpc>
              <a:spcBef>
                <a:spcPts val="480"/>
              </a:spcBef>
              <a:spcAft>
                <a:spcPts val="0"/>
              </a:spcAft>
              <a:buClr>
                <a:schemeClr val="dk2"/>
              </a:buClr>
              <a:buSzPts val="2400"/>
              <a:buFont typeface="Calibri"/>
              <a:buChar char="⃝"/>
            </a:pPr>
            <a:r>
              <a:rPr lang="en-US" sz="2400" b="1" i="0" u="none" strike="noStrike" cap="none">
                <a:solidFill>
                  <a:srgbClr val="205867"/>
                </a:solidFill>
                <a:latin typeface="Calibri"/>
                <a:ea typeface="Calibri"/>
                <a:cs typeface="Calibri"/>
                <a:sym typeface="Calibri"/>
              </a:rPr>
              <a:t>Penyelenggara Swakelola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Penyedia beserta syarat dan tanggung jawab</a:t>
            </a:r>
            <a:endParaRPr sz="2000" b="0" i="0" u="none" strike="noStrike" cap="none">
              <a:solidFill>
                <a:srgbClr val="A5A5A5"/>
              </a:solidFill>
              <a:latin typeface="Calibri"/>
              <a:ea typeface="Calibri"/>
              <a:cs typeface="Calibri"/>
              <a:sym typeface="Calibri"/>
            </a:endParaRPr>
          </a:p>
        </p:txBody>
      </p:sp>
      <p:pic>
        <p:nvPicPr>
          <p:cNvPr id="576" name="Shape 576"/>
          <p:cNvPicPr preferRelativeResize="0"/>
          <p:nvPr/>
        </p:nvPicPr>
        <p:blipFill rotWithShape="1">
          <a:blip r:embed="rId3">
            <a:alphaModFix/>
          </a:blip>
          <a:srcRect t="8222" r="51832" b="1002"/>
          <a:stretch/>
        </p:blipFill>
        <p:spPr>
          <a:xfrm>
            <a:off x="7439944" y="0"/>
            <a:ext cx="1967880" cy="6939576"/>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582" name="Shape 58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28</a:t>
            </a:fld>
            <a:endParaRPr sz="1200">
              <a:solidFill>
                <a:srgbClr val="898989"/>
              </a:solidFill>
              <a:latin typeface="Calibri"/>
              <a:ea typeface="Calibri"/>
              <a:cs typeface="Calibri"/>
              <a:sym typeface="Calibri"/>
            </a:endParaRPr>
          </a:p>
        </p:txBody>
      </p:sp>
      <p:grpSp>
        <p:nvGrpSpPr>
          <p:cNvPr id="583" name="Shape 583"/>
          <p:cNvGrpSpPr/>
          <p:nvPr/>
        </p:nvGrpSpPr>
        <p:grpSpPr>
          <a:xfrm>
            <a:off x="6553200" y="6237312"/>
            <a:ext cx="1742908" cy="542130"/>
            <a:chOff x="0" y="6129220"/>
            <a:chExt cx="1742908" cy="542130"/>
          </a:xfrm>
        </p:grpSpPr>
        <p:pic>
          <p:nvPicPr>
            <p:cNvPr id="584" name="Shape 584"/>
            <p:cNvPicPr preferRelativeResize="0"/>
            <p:nvPr/>
          </p:nvPicPr>
          <p:blipFill rotWithShape="1">
            <a:blip r:embed="rId3">
              <a:alphaModFix/>
            </a:blip>
            <a:srcRect/>
            <a:stretch/>
          </p:blipFill>
          <p:spPr>
            <a:xfrm>
              <a:off x="0" y="6129220"/>
              <a:ext cx="1742908" cy="542130"/>
            </a:xfrm>
            <a:prstGeom prst="rect">
              <a:avLst/>
            </a:prstGeom>
            <a:noFill/>
            <a:ln>
              <a:noFill/>
            </a:ln>
          </p:spPr>
        </p:pic>
        <p:sp>
          <p:nvSpPr>
            <p:cNvPr id="585" name="Shape 585"/>
            <p:cNvSpPr/>
            <p:nvPr/>
          </p:nvSpPr>
          <p:spPr>
            <a:xfrm>
              <a:off x="118780" y="6156295"/>
              <a:ext cx="1109406" cy="40011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000" b="1">
                  <a:solidFill>
                    <a:schemeClr val="lt1"/>
                  </a:solidFill>
                  <a:latin typeface="Calibri"/>
                  <a:ea typeface="Calibri"/>
                  <a:cs typeface="Calibri"/>
                  <a:sym typeface="Calibri"/>
                </a:rPr>
                <a:t>Pasal 16 </a:t>
              </a:r>
              <a:endParaRPr sz="2000" b="1">
                <a:solidFill>
                  <a:schemeClr val="lt1"/>
                </a:solidFill>
                <a:latin typeface="Calibri"/>
                <a:ea typeface="Calibri"/>
                <a:cs typeface="Calibri"/>
                <a:sym typeface="Calibri"/>
              </a:endParaRPr>
            </a:p>
          </p:txBody>
        </p:sp>
      </p:grpSp>
      <p:grpSp>
        <p:nvGrpSpPr>
          <p:cNvPr id="586" name="Shape 586"/>
          <p:cNvGrpSpPr/>
          <p:nvPr/>
        </p:nvGrpSpPr>
        <p:grpSpPr>
          <a:xfrm>
            <a:off x="694349" y="1821502"/>
            <a:ext cx="8242761" cy="4202371"/>
            <a:chOff x="781901" y="2504560"/>
            <a:chExt cx="7993272" cy="3898701"/>
          </a:xfrm>
        </p:grpSpPr>
        <p:grpSp>
          <p:nvGrpSpPr>
            <p:cNvPr id="587" name="Shape 587"/>
            <p:cNvGrpSpPr/>
            <p:nvPr/>
          </p:nvGrpSpPr>
          <p:grpSpPr>
            <a:xfrm>
              <a:off x="781901" y="3158176"/>
              <a:ext cx="7993272" cy="3245085"/>
              <a:chOff x="26325" y="1206165"/>
              <a:chExt cx="7993272" cy="3245085"/>
            </a:xfrm>
          </p:grpSpPr>
          <p:sp>
            <p:nvSpPr>
              <p:cNvPr id="588" name="Shape 588"/>
              <p:cNvSpPr/>
              <p:nvPr/>
            </p:nvSpPr>
            <p:spPr>
              <a:xfrm>
                <a:off x="151255" y="1207011"/>
                <a:ext cx="1496900" cy="932344"/>
              </a:xfrm>
              <a:prstGeom prst="roundRect">
                <a:avLst>
                  <a:gd name="adj" fmla="val 10000"/>
                </a:avLst>
              </a:prstGeom>
              <a:solidFill>
                <a:srgbClr val="D4DFC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89" name="Shape 589"/>
              <p:cNvSpPr/>
              <p:nvPr/>
            </p:nvSpPr>
            <p:spPr>
              <a:xfrm>
                <a:off x="26325" y="1706063"/>
                <a:ext cx="2286275" cy="2725241"/>
              </a:xfrm>
              <a:prstGeom prst="roundRect">
                <a:avLst>
                  <a:gd name="adj" fmla="val 10000"/>
                </a:avLst>
              </a:prstGeom>
              <a:solidFill>
                <a:srgbClr val="4F6128"/>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90" name="Shape 590"/>
              <p:cNvSpPr txBox="1"/>
              <p:nvPr/>
            </p:nvSpPr>
            <p:spPr>
              <a:xfrm>
                <a:off x="93288" y="1773026"/>
                <a:ext cx="2152349" cy="2591315"/>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None/>
                </a:pPr>
                <a:r>
                  <a:rPr lang="en-US" sz="2400" b="1">
                    <a:solidFill>
                      <a:schemeClr val="lt1"/>
                    </a:solidFill>
                    <a:latin typeface="Calibri"/>
                    <a:ea typeface="Calibri"/>
                    <a:cs typeface="Calibri"/>
                    <a:sym typeface="Calibri"/>
                  </a:rPr>
                  <a:t>Tim Persiapan </a:t>
                </a:r>
                <a:endParaRPr sz="2400" b="1">
                  <a:solidFill>
                    <a:schemeClr val="lt1"/>
                  </a:solidFill>
                  <a:latin typeface="Calibri"/>
                  <a:ea typeface="Calibri"/>
                  <a:cs typeface="Calibri"/>
                  <a:sym typeface="Calibri"/>
                </a:endParaRPr>
              </a:p>
              <a:p>
                <a:pPr marL="228600" marR="0" lvl="1" indent="-228600" algn="l" rtl="0">
                  <a:lnSpc>
                    <a:spcPct val="90000"/>
                  </a:lnSpc>
                  <a:spcBef>
                    <a:spcPts val="840"/>
                  </a:spcBef>
                  <a:spcAft>
                    <a:spcPts val="0"/>
                  </a:spcAft>
                  <a:buClr>
                    <a:schemeClr val="lt1"/>
                  </a:buClr>
                  <a:buSzPts val="2000"/>
                  <a:buFont typeface="Calibri"/>
                  <a:buChar char="•"/>
                </a:pPr>
                <a:r>
                  <a:rPr lang="en-US" sz="2000" b="0" i="0" u="none" strike="noStrike" cap="none">
                    <a:solidFill>
                      <a:schemeClr val="lt1"/>
                    </a:solidFill>
                    <a:latin typeface="Calibri"/>
                    <a:ea typeface="Calibri"/>
                    <a:cs typeface="Calibri"/>
                    <a:sym typeface="Calibri"/>
                  </a:rPr>
                  <a:t>menyusun sasaran, rencana kegiatan, jadwal pelaksanaan, dan rencana biaya</a:t>
                </a:r>
                <a:endParaRPr sz="2000" b="0" i="0" u="none" strike="noStrike" cap="none">
                  <a:solidFill>
                    <a:schemeClr val="lt1"/>
                  </a:solidFill>
                  <a:latin typeface="Calibri"/>
                  <a:ea typeface="Calibri"/>
                  <a:cs typeface="Calibri"/>
                  <a:sym typeface="Calibri"/>
                </a:endParaRPr>
              </a:p>
            </p:txBody>
          </p:sp>
          <p:sp>
            <p:nvSpPr>
              <p:cNvPr id="591" name="Shape 591"/>
              <p:cNvSpPr/>
              <p:nvPr/>
            </p:nvSpPr>
            <p:spPr>
              <a:xfrm rot="-1014">
                <a:off x="2127485" y="1492908"/>
                <a:ext cx="479328" cy="359684"/>
              </a:xfrm>
              <a:prstGeom prst="rightArrow">
                <a:avLst>
                  <a:gd name="adj1" fmla="val 60000"/>
                  <a:gd name="adj2" fmla="val 50000"/>
                </a:avLst>
              </a:prstGeom>
              <a:solidFill>
                <a:srgbClr val="4F6128"/>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92" name="Shape 592"/>
              <p:cNvSpPr txBox="1"/>
              <p:nvPr/>
            </p:nvSpPr>
            <p:spPr>
              <a:xfrm rot="-1014">
                <a:off x="2127485" y="1564861"/>
                <a:ext cx="371423" cy="21581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endParaRPr sz="1600">
                  <a:solidFill>
                    <a:schemeClr val="lt1"/>
                  </a:solidFill>
                  <a:latin typeface="Calibri"/>
                  <a:ea typeface="Calibri"/>
                  <a:cs typeface="Calibri"/>
                  <a:sym typeface="Calibri"/>
                </a:endParaRPr>
              </a:p>
            </p:txBody>
          </p:sp>
          <p:sp>
            <p:nvSpPr>
              <p:cNvPr id="593" name="Shape 593"/>
              <p:cNvSpPr/>
              <p:nvPr/>
            </p:nvSpPr>
            <p:spPr>
              <a:xfrm>
                <a:off x="3017667" y="1206165"/>
                <a:ext cx="1496900" cy="932344"/>
              </a:xfrm>
              <a:prstGeom prst="roundRect">
                <a:avLst>
                  <a:gd name="adj" fmla="val 10000"/>
                </a:avLst>
              </a:prstGeom>
              <a:solidFill>
                <a:srgbClr val="D5E5E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94" name="Shape 594"/>
              <p:cNvSpPr/>
              <p:nvPr/>
            </p:nvSpPr>
            <p:spPr>
              <a:xfrm>
                <a:off x="2897781" y="1684964"/>
                <a:ext cx="2286275" cy="2766286"/>
              </a:xfrm>
              <a:prstGeom prst="roundRect">
                <a:avLst>
                  <a:gd name="adj" fmla="val 10000"/>
                </a:avLst>
              </a:prstGeom>
              <a:solidFill>
                <a:srgbClr val="5DAEA5"/>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95" name="Shape 595"/>
              <p:cNvSpPr txBox="1"/>
              <p:nvPr/>
            </p:nvSpPr>
            <p:spPr>
              <a:xfrm>
                <a:off x="2964744" y="1751927"/>
                <a:ext cx="2152349" cy="263236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None/>
                </a:pPr>
                <a:r>
                  <a:rPr lang="en-US" sz="2400" b="1">
                    <a:solidFill>
                      <a:schemeClr val="lt1"/>
                    </a:solidFill>
                    <a:latin typeface="Calibri"/>
                    <a:ea typeface="Calibri"/>
                    <a:cs typeface="Calibri"/>
                    <a:sym typeface="Calibri"/>
                  </a:rPr>
                  <a:t>Tim Pelaksana </a:t>
                </a:r>
                <a:endParaRPr sz="2400" b="1">
                  <a:solidFill>
                    <a:schemeClr val="lt1"/>
                  </a:solidFill>
                  <a:latin typeface="Calibri"/>
                  <a:ea typeface="Calibri"/>
                  <a:cs typeface="Calibri"/>
                  <a:sym typeface="Calibri"/>
                </a:endParaRPr>
              </a:p>
              <a:p>
                <a:pPr marL="228600" marR="0" lvl="1" indent="-228600" algn="l" rtl="0">
                  <a:lnSpc>
                    <a:spcPct val="90000"/>
                  </a:lnSpc>
                  <a:spcBef>
                    <a:spcPts val="840"/>
                  </a:spcBef>
                  <a:spcAft>
                    <a:spcPts val="0"/>
                  </a:spcAft>
                  <a:buClr>
                    <a:schemeClr val="lt1"/>
                  </a:buClr>
                  <a:buSzPts val="2000"/>
                  <a:buFont typeface="Calibri"/>
                  <a:buChar char="•"/>
                </a:pPr>
                <a:r>
                  <a:rPr lang="en-US" sz="2000" b="0" i="0" u="none" strike="noStrike" cap="none">
                    <a:solidFill>
                      <a:schemeClr val="lt1"/>
                    </a:solidFill>
                    <a:latin typeface="Calibri"/>
                    <a:ea typeface="Calibri"/>
                    <a:cs typeface="Calibri"/>
                    <a:sym typeface="Calibri"/>
                  </a:rPr>
                  <a:t>melaksanakan, mencatat,  mengevaluasi, &amp; melaporkan ber-kala &amp; penyerapan anggaran. </a:t>
                </a:r>
                <a:endParaRPr sz="2000" b="0" i="0" u="none" strike="noStrike" cap="none">
                  <a:solidFill>
                    <a:schemeClr val="lt1"/>
                  </a:solidFill>
                  <a:latin typeface="Calibri"/>
                  <a:ea typeface="Calibri"/>
                  <a:cs typeface="Calibri"/>
                  <a:sym typeface="Calibri"/>
                </a:endParaRPr>
              </a:p>
            </p:txBody>
          </p:sp>
          <p:sp>
            <p:nvSpPr>
              <p:cNvPr id="596" name="Shape 596"/>
              <p:cNvSpPr/>
              <p:nvPr/>
            </p:nvSpPr>
            <p:spPr>
              <a:xfrm>
                <a:off x="4993896" y="1492495"/>
                <a:ext cx="479328" cy="359684"/>
              </a:xfrm>
              <a:prstGeom prst="rightArrow">
                <a:avLst>
                  <a:gd name="adj1" fmla="val 60000"/>
                  <a:gd name="adj2" fmla="val 50000"/>
                </a:avLst>
              </a:prstGeom>
              <a:solidFill>
                <a:srgbClr val="7F63A1"/>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97" name="Shape 597"/>
              <p:cNvSpPr txBox="1"/>
              <p:nvPr/>
            </p:nvSpPr>
            <p:spPr>
              <a:xfrm>
                <a:off x="4993896" y="1564432"/>
                <a:ext cx="371423" cy="215810"/>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endParaRPr sz="1600">
                  <a:solidFill>
                    <a:schemeClr val="lt1"/>
                  </a:solidFill>
                  <a:latin typeface="Calibri"/>
                  <a:ea typeface="Calibri"/>
                  <a:cs typeface="Calibri"/>
                  <a:sym typeface="Calibri"/>
                </a:endParaRPr>
              </a:p>
            </p:txBody>
          </p:sp>
          <p:sp>
            <p:nvSpPr>
              <p:cNvPr id="598" name="Shape 598"/>
              <p:cNvSpPr/>
              <p:nvPr/>
            </p:nvSpPr>
            <p:spPr>
              <a:xfrm>
                <a:off x="5884078" y="1206165"/>
                <a:ext cx="1496900" cy="932344"/>
              </a:xfrm>
              <a:prstGeom prst="roundRect">
                <a:avLst>
                  <a:gd name="adj" fmla="val 10000"/>
                </a:avLst>
              </a:prstGeom>
              <a:solidFill>
                <a:srgbClr val="EAE8EE"/>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599" name="Shape 599"/>
              <p:cNvSpPr/>
              <p:nvPr/>
            </p:nvSpPr>
            <p:spPr>
              <a:xfrm>
                <a:off x="5733322" y="1684964"/>
                <a:ext cx="2286275" cy="2766286"/>
              </a:xfrm>
              <a:prstGeom prst="roundRect">
                <a:avLst>
                  <a:gd name="adj" fmla="val 10000"/>
                </a:avLst>
              </a:prstGeom>
              <a:solidFill>
                <a:srgbClr val="7F63A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00" name="Shape 600"/>
              <p:cNvSpPr txBox="1"/>
              <p:nvPr/>
            </p:nvSpPr>
            <p:spPr>
              <a:xfrm>
                <a:off x="5800285" y="1751927"/>
                <a:ext cx="2152349" cy="263236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None/>
                </a:pPr>
                <a:r>
                  <a:rPr lang="en-US" sz="2400" b="1">
                    <a:solidFill>
                      <a:schemeClr val="lt1"/>
                    </a:solidFill>
                    <a:latin typeface="Calibri"/>
                    <a:ea typeface="Calibri"/>
                    <a:cs typeface="Calibri"/>
                    <a:sym typeface="Calibri"/>
                  </a:rPr>
                  <a:t>Tim Pengawas </a:t>
                </a:r>
                <a:endParaRPr sz="2400" b="1">
                  <a:solidFill>
                    <a:schemeClr val="lt1"/>
                  </a:solidFill>
                  <a:latin typeface="Calibri"/>
                  <a:ea typeface="Calibri"/>
                  <a:cs typeface="Calibri"/>
                  <a:sym typeface="Calibri"/>
                </a:endParaRPr>
              </a:p>
              <a:p>
                <a:pPr marL="228600" marR="0" lvl="1" indent="-228600" algn="l" rtl="0">
                  <a:lnSpc>
                    <a:spcPct val="90000"/>
                  </a:lnSpc>
                  <a:spcBef>
                    <a:spcPts val="840"/>
                  </a:spcBef>
                  <a:spcAft>
                    <a:spcPts val="0"/>
                  </a:spcAft>
                  <a:buClr>
                    <a:schemeClr val="lt1"/>
                  </a:buClr>
                  <a:buSzPts val="2000"/>
                  <a:buFont typeface="Calibri"/>
                  <a:buChar char="•"/>
                </a:pPr>
                <a:r>
                  <a:rPr lang="en-US" sz="2000" b="0" i="0" u="none" strike="noStrike" cap="none">
                    <a:solidFill>
                      <a:schemeClr val="lt1"/>
                    </a:solidFill>
                    <a:latin typeface="Calibri"/>
                    <a:ea typeface="Calibri"/>
                    <a:cs typeface="Calibri"/>
                    <a:sym typeface="Calibri"/>
                  </a:rPr>
                  <a:t>mengawasi persiapan dan pelaksanaan fisik maupun administrasi swakelola.</a:t>
                </a:r>
                <a:endParaRPr sz="2000" b="0" i="0" u="none" strike="noStrike" cap="none">
                  <a:solidFill>
                    <a:schemeClr val="lt1"/>
                  </a:solidFill>
                  <a:latin typeface="Calibri"/>
                  <a:ea typeface="Calibri"/>
                  <a:cs typeface="Calibri"/>
                  <a:sym typeface="Calibri"/>
                </a:endParaRPr>
              </a:p>
            </p:txBody>
          </p:sp>
        </p:grpSp>
        <p:pic>
          <p:nvPicPr>
            <p:cNvPr id="601" name="Shape 601"/>
            <p:cNvPicPr preferRelativeResize="0"/>
            <p:nvPr/>
          </p:nvPicPr>
          <p:blipFill rotWithShape="1">
            <a:blip r:embed="rId4">
              <a:alphaModFix/>
            </a:blip>
            <a:srcRect/>
            <a:stretch/>
          </p:blipFill>
          <p:spPr>
            <a:xfrm>
              <a:off x="1399903" y="2588155"/>
              <a:ext cx="673062" cy="911066"/>
            </a:xfrm>
            <a:prstGeom prst="rect">
              <a:avLst/>
            </a:prstGeom>
            <a:noFill/>
            <a:ln>
              <a:noFill/>
            </a:ln>
          </p:spPr>
        </p:pic>
        <p:pic>
          <p:nvPicPr>
            <p:cNvPr id="602" name="Shape 602"/>
            <p:cNvPicPr preferRelativeResize="0"/>
            <p:nvPr/>
          </p:nvPicPr>
          <p:blipFill rotWithShape="1">
            <a:blip r:embed="rId5">
              <a:alphaModFix/>
            </a:blip>
            <a:srcRect/>
            <a:stretch/>
          </p:blipFill>
          <p:spPr>
            <a:xfrm>
              <a:off x="4132105" y="2504560"/>
              <a:ext cx="724769" cy="1030235"/>
            </a:xfrm>
            <a:prstGeom prst="rect">
              <a:avLst/>
            </a:prstGeom>
            <a:noFill/>
            <a:ln>
              <a:noFill/>
            </a:ln>
          </p:spPr>
        </p:pic>
        <p:pic>
          <p:nvPicPr>
            <p:cNvPr id="603" name="Shape 603"/>
            <p:cNvPicPr preferRelativeResize="0"/>
            <p:nvPr/>
          </p:nvPicPr>
          <p:blipFill rotWithShape="1">
            <a:blip r:embed="rId6">
              <a:alphaModFix/>
            </a:blip>
            <a:srcRect/>
            <a:stretch/>
          </p:blipFill>
          <p:spPr>
            <a:xfrm>
              <a:off x="6987286" y="2522089"/>
              <a:ext cx="545926" cy="995178"/>
            </a:xfrm>
            <a:prstGeom prst="rect">
              <a:avLst/>
            </a:prstGeom>
            <a:noFill/>
            <a:ln>
              <a:noFill/>
            </a:ln>
          </p:spPr>
        </p:pic>
      </p:grpSp>
      <p:sp>
        <p:nvSpPr>
          <p:cNvPr id="604" name="Shape 604"/>
          <p:cNvSpPr/>
          <p:nvPr/>
        </p:nvSpPr>
        <p:spPr>
          <a:xfrm>
            <a:off x="1773239" y="363499"/>
            <a:ext cx="5601662" cy="6463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Arial"/>
              <a:buNone/>
            </a:pPr>
            <a:r>
              <a:rPr lang="en-US" sz="3600">
                <a:solidFill>
                  <a:schemeClr val="dk1"/>
                </a:solidFill>
                <a:latin typeface="Rockwell"/>
                <a:ea typeface="Rockwell"/>
                <a:cs typeface="Rockwell"/>
                <a:sym typeface="Rockwell"/>
              </a:rPr>
              <a:t>Penyelenggara Swakelola</a:t>
            </a:r>
            <a:endParaRPr sz="3600">
              <a:solidFill>
                <a:schemeClr val="dk1"/>
              </a:solidFill>
              <a:latin typeface="Rockwell"/>
              <a:ea typeface="Rockwell"/>
              <a:cs typeface="Rockwell"/>
              <a:sym typeface="Rockwell"/>
            </a:endParaRPr>
          </a:p>
        </p:txBody>
      </p:sp>
      <p:sp>
        <p:nvSpPr>
          <p:cNvPr id="605" name="Shape 605"/>
          <p:cNvSpPr/>
          <p:nvPr/>
        </p:nvSpPr>
        <p:spPr>
          <a:xfrm>
            <a:off x="3544998" y="15934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sp>
        <p:nvSpPr>
          <p:cNvPr id="606" name="Shape 606"/>
          <p:cNvSpPr/>
          <p:nvPr/>
        </p:nvSpPr>
        <p:spPr>
          <a:xfrm>
            <a:off x="761251" y="1233358"/>
            <a:ext cx="7625638" cy="46166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a:solidFill>
                  <a:schemeClr val="dk1"/>
                </a:solidFill>
                <a:latin typeface="Calibri"/>
                <a:ea typeface="Calibri"/>
                <a:cs typeface="Calibri"/>
                <a:sym typeface="Calibri"/>
              </a:rPr>
              <a:t>Tim yang menyelenggarakan kegiatan secara Swakelola</a:t>
            </a:r>
            <a:endParaRPr sz="2400">
              <a:solidFill>
                <a:schemeClr val="dk1"/>
              </a:solidFill>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11" name="Shape 6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29</a:t>
            </a:fld>
            <a:endParaRPr sz="1200">
              <a:solidFill>
                <a:srgbClr val="898989"/>
              </a:solidFill>
              <a:latin typeface="Calibri"/>
              <a:ea typeface="Calibri"/>
              <a:cs typeface="Calibri"/>
              <a:sym typeface="Calibri"/>
            </a:endParaRPr>
          </a:p>
        </p:txBody>
      </p:sp>
      <p:sp>
        <p:nvSpPr>
          <p:cNvPr id="612" name="Shape 612"/>
          <p:cNvSpPr txBox="1">
            <a:spLocks noGrp="1"/>
          </p:cNvSpPr>
          <p:nvPr>
            <p:ph type="body" idx="1"/>
          </p:nvPr>
        </p:nvSpPr>
        <p:spPr>
          <a:xfrm>
            <a:off x="473233" y="845127"/>
            <a:ext cx="8229600" cy="3989902"/>
          </a:xfrm>
          <a:prstGeom prst="rect">
            <a:avLst/>
          </a:prstGeom>
          <a:noFill/>
          <a:ln>
            <a:noFill/>
          </a:ln>
        </p:spPr>
        <p:txBody>
          <a:bodyPr spcFirstLastPara="1" wrap="square" lIns="91425" tIns="45700" rIns="91425" bIns="45700" anchor="t" anchorCtr="0">
            <a:noAutofit/>
          </a:bodyPr>
          <a:lstStyle/>
          <a:p>
            <a:pPr marL="457200" marR="0" lvl="0" indent="-457200" algn="l" rtl="0">
              <a:lnSpc>
                <a:spcPct val="150000"/>
              </a:lnSpc>
              <a:spcBef>
                <a:spcPts val="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Pengguna Anggaran beserta tugas dan kewenangannya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Kuasa Pengguna Anggaran beserta tugas dan kewenangannya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Pejabat Pembuat Komitmen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Pejabat Pengadaan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Pokja Pemilihan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Agen Pengadaan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PjPHP/PPHP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Penyelenggara Swakelola beserta tugasnya</a:t>
            </a:r>
            <a:endParaRPr/>
          </a:p>
          <a:p>
            <a:pPr marL="457200" marR="0" lvl="0" indent="-457200" algn="l" rtl="0">
              <a:lnSpc>
                <a:spcPct val="150000"/>
              </a:lnSpc>
              <a:spcBef>
                <a:spcPts val="480"/>
              </a:spcBef>
              <a:spcAft>
                <a:spcPts val="0"/>
              </a:spcAft>
              <a:buClr>
                <a:schemeClr val="dk2"/>
              </a:buClr>
              <a:buSzPts val="2400"/>
              <a:buFont typeface="Calibri"/>
              <a:buChar char="⃝"/>
            </a:pPr>
            <a:r>
              <a:rPr lang="en-US" sz="2400" b="1" i="0" u="none" strike="noStrike" cap="none">
                <a:solidFill>
                  <a:srgbClr val="205867"/>
                </a:solidFill>
                <a:latin typeface="Calibri"/>
                <a:ea typeface="Calibri"/>
                <a:cs typeface="Calibri"/>
                <a:sym typeface="Calibri"/>
              </a:rPr>
              <a:t>Penyedia beserta syarat dan tanggung jawab</a:t>
            </a:r>
            <a:endParaRPr sz="2400" b="1" i="0" u="none" strike="noStrike" cap="none">
              <a:solidFill>
                <a:srgbClr val="205867"/>
              </a:solidFill>
              <a:latin typeface="Calibri"/>
              <a:ea typeface="Calibri"/>
              <a:cs typeface="Calibri"/>
              <a:sym typeface="Calibri"/>
            </a:endParaRPr>
          </a:p>
        </p:txBody>
      </p:sp>
      <p:pic>
        <p:nvPicPr>
          <p:cNvPr id="613" name="Shape 613"/>
          <p:cNvPicPr preferRelativeResize="0"/>
          <p:nvPr/>
        </p:nvPicPr>
        <p:blipFill rotWithShape="1">
          <a:blip r:embed="rId3">
            <a:alphaModFix/>
          </a:blip>
          <a:srcRect t="8222" r="51832" b="1002"/>
          <a:stretch/>
        </p:blipFill>
        <p:spPr>
          <a:xfrm>
            <a:off x="7439944" y="0"/>
            <a:ext cx="1967880" cy="6939576"/>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pic>
        <p:nvPicPr>
          <p:cNvPr id="183" name="Shape 183"/>
          <p:cNvPicPr preferRelativeResize="0"/>
          <p:nvPr/>
        </p:nvPicPr>
        <p:blipFill rotWithShape="1">
          <a:blip r:embed="rId3">
            <a:alphaModFix/>
          </a:blip>
          <a:srcRect t="8222" r="51832" b="1002"/>
          <a:stretch/>
        </p:blipFill>
        <p:spPr>
          <a:xfrm>
            <a:off x="7176120" y="0"/>
            <a:ext cx="1967880" cy="6939576"/>
          </a:xfrm>
          <a:prstGeom prst="rect">
            <a:avLst/>
          </a:prstGeom>
          <a:noFill/>
          <a:ln>
            <a:noFill/>
          </a:ln>
        </p:spPr>
      </p:pic>
      <p:sp>
        <p:nvSpPr>
          <p:cNvPr id="184" name="Shape 184"/>
          <p:cNvSpPr txBox="1">
            <a:spLocks noGrp="1"/>
          </p:cNvSpPr>
          <p:nvPr>
            <p:ph type="title"/>
          </p:nvPr>
        </p:nvSpPr>
        <p:spPr>
          <a:xfrm>
            <a:off x="-180528" y="441159"/>
            <a:ext cx="9144000" cy="733425"/>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000" b="0" i="0" u="none" strike="noStrike" cap="none">
                <a:solidFill>
                  <a:schemeClr val="dk1"/>
                </a:solidFill>
                <a:latin typeface="Rockwell"/>
                <a:ea typeface="Rockwell"/>
                <a:cs typeface="Rockwell"/>
                <a:sym typeface="Rockwell"/>
              </a:rPr>
              <a:t>Tujuan Khusus</a:t>
            </a:r>
            <a:endParaRPr sz="4000" b="0" i="0" u="none" strike="noStrike" cap="none">
              <a:solidFill>
                <a:schemeClr val="dk1"/>
              </a:solidFill>
              <a:latin typeface="Rockwell"/>
              <a:ea typeface="Rockwell"/>
              <a:cs typeface="Rockwell"/>
              <a:sym typeface="Rockwell"/>
            </a:endParaRPr>
          </a:p>
        </p:txBody>
      </p:sp>
      <p:sp>
        <p:nvSpPr>
          <p:cNvPr id="185" name="Shape 18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3</a:t>
            </a:fld>
            <a:endParaRPr sz="1200">
              <a:solidFill>
                <a:srgbClr val="898989"/>
              </a:solidFill>
              <a:latin typeface="Calibri"/>
              <a:ea typeface="Calibri"/>
              <a:cs typeface="Calibri"/>
              <a:sym typeface="Calibri"/>
            </a:endParaRPr>
          </a:p>
        </p:txBody>
      </p:sp>
      <p:sp>
        <p:nvSpPr>
          <p:cNvPr id="186" name="Shape 186"/>
          <p:cNvSpPr/>
          <p:nvPr/>
        </p:nvSpPr>
        <p:spPr>
          <a:xfrm>
            <a:off x="391580" y="2255509"/>
            <a:ext cx="6835352" cy="3416320"/>
          </a:xfrm>
          <a:prstGeom prst="rect">
            <a:avLst/>
          </a:prstGeom>
          <a:noFill/>
          <a:ln>
            <a:noFill/>
          </a:ln>
        </p:spPr>
        <p:txBody>
          <a:bodyPr spcFirstLastPara="1" wrap="square" lIns="91425" tIns="45700" rIns="91425" bIns="45700" anchor="t" anchorCtr="0">
            <a:noAutofit/>
          </a:bodyPr>
          <a:lstStyle/>
          <a:p>
            <a:pPr marL="285750" marR="0" lvl="0" indent="-28575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PA beserta tugas dan kewenangannya</a:t>
            </a:r>
            <a:endParaRPr/>
          </a:p>
          <a:p>
            <a:pPr marL="285750" marR="0" lvl="0" indent="-285750" algn="l" rtl="0">
              <a:spcBef>
                <a:spcPts val="0"/>
              </a:spcBef>
              <a:spcAft>
                <a:spcPts val="0"/>
              </a:spcAft>
              <a:buClr>
                <a:srgbClr val="000000"/>
              </a:buClr>
              <a:buSzPts val="2400"/>
              <a:buFont typeface="Arial"/>
              <a:buChar char="•"/>
            </a:pPr>
            <a:r>
              <a:rPr lang="en-US" sz="2400">
                <a:solidFill>
                  <a:srgbClr val="000000"/>
                </a:solidFill>
                <a:latin typeface="Calibri"/>
                <a:ea typeface="Calibri"/>
                <a:cs typeface="Calibri"/>
                <a:sym typeface="Calibri"/>
              </a:rPr>
              <a:t>KPA beserta tugas dan kewenangannya</a:t>
            </a:r>
            <a:endParaRPr/>
          </a:p>
          <a:p>
            <a:pPr marL="285750" marR="0" lvl="0" indent="-285750" algn="l" rtl="0">
              <a:spcBef>
                <a:spcPts val="0"/>
              </a:spcBef>
              <a:spcAft>
                <a:spcPts val="0"/>
              </a:spcAft>
              <a:buClr>
                <a:srgbClr val="000000"/>
              </a:buClr>
              <a:buSzPts val="2400"/>
              <a:buFont typeface="Arial"/>
              <a:buChar char="•"/>
            </a:pPr>
            <a:r>
              <a:rPr lang="en-US" sz="2400">
                <a:solidFill>
                  <a:srgbClr val="000000"/>
                </a:solidFill>
                <a:latin typeface="Calibri"/>
                <a:ea typeface="Calibri"/>
                <a:cs typeface="Calibri"/>
                <a:sym typeface="Calibri"/>
              </a:rPr>
              <a:t>PPK beserta tugasnya</a:t>
            </a:r>
            <a:endParaRPr/>
          </a:p>
          <a:p>
            <a:pPr marL="285750" marR="0" lvl="0" indent="-28575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Pejabat Pengadaan </a:t>
            </a:r>
            <a:r>
              <a:rPr lang="en-US" sz="2400">
                <a:solidFill>
                  <a:srgbClr val="000000"/>
                </a:solidFill>
                <a:latin typeface="Calibri"/>
                <a:ea typeface="Calibri"/>
                <a:cs typeface="Calibri"/>
                <a:sym typeface="Calibri"/>
              </a:rPr>
              <a:t>beserta tugasnya</a:t>
            </a:r>
            <a:endParaRPr sz="240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Pokja Pemilihan </a:t>
            </a:r>
            <a:r>
              <a:rPr lang="en-US" sz="2400">
                <a:solidFill>
                  <a:srgbClr val="000000"/>
                </a:solidFill>
                <a:latin typeface="Calibri"/>
                <a:ea typeface="Calibri"/>
                <a:cs typeface="Calibri"/>
                <a:sym typeface="Calibri"/>
              </a:rPr>
              <a:t>beserta tugasnya</a:t>
            </a:r>
            <a:endParaRPr sz="240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Agen Pengadaan </a:t>
            </a:r>
            <a:r>
              <a:rPr lang="en-US" sz="2400">
                <a:solidFill>
                  <a:srgbClr val="000000"/>
                </a:solidFill>
                <a:latin typeface="Calibri"/>
                <a:ea typeface="Calibri"/>
                <a:cs typeface="Calibri"/>
                <a:sym typeface="Calibri"/>
              </a:rPr>
              <a:t>beserta tugasnya</a:t>
            </a:r>
            <a:endParaRPr sz="240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PjPHP/PPHP </a:t>
            </a:r>
            <a:r>
              <a:rPr lang="en-US" sz="2400">
                <a:solidFill>
                  <a:srgbClr val="000000"/>
                </a:solidFill>
                <a:latin typeface="Calibri"/>
                <a:ea typeface="Calibri"/>
                <a:cs typeface="Calibri"/>
                <a:sym typeface="Calibri"/>
              </a:rPr>
              <a:t>beserta tugasnya</a:t>
            </a:r>
            <a:endParaRPr sz="240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Penyelenggara Swakelola </a:t>
            </a:r>
            <a:r>
              <a:rPr lang="en-US" sz="2400">
                <a:solidFill>
                  <a:srgbClr val="000000"/>
                </a:solidFill>
                <a:latin typeface="Calibri"/>
                <a:ea typeface="Calibri"/>
                <a:cs typeface="Calibri"/>
                <a:sym typeface="Calibri"/>
              </a:rPr>
              <a:t>beserta tugasnya</a:t>
            </a:r>
            <a:endParaRPr sz="2400">
              <a:solidFill>
                <a:schemeClr val="dk1"/>
              </a:solidFill>
              <a:latin typeface="Calibri"/>
              <a:ea typeface="Calibri"/>
              <a:cs typeface="Calibri"/>
              <a:sym typeface="Calibri"/>
            </a:endParaRPr>
          </a:p>
          <a:p>
            <a:pPr marL="285750" marR="0" lvl="0" indent="-285750" algn="l" rtl="0">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Penyedia beserta syarat dan tanggung jawabnya</a:t>
            </a:r>
            <a:endParaRPr sz="2400">
              <a:solidFill>
                <a:schemeClr val="dk1"/>
              </a:solidFill>
              <a:latin typeface="Calibri"/>
              <a:ea typeface="Calibri"/>
              <a:cs typeface="Calibri"/>
              <a:sym typeface="Calibri"/>
            </a:endParaRPr>
          </a:p>
        </p:txBody>
      </p:sp>
      <p:sp>
        <p:nvSpPr>
          <p:cNvPr id="187" name="Shape 187"/>
          <p:cNvSpPr/>
          <p:nvPr/>
        </p:nvSpPr>
        <p:spPr>
          <a:xfrm>
            <a:off x="460698" y="1398261"/>
            <a:ext cx="6212432" cy="83099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b="1">
                <a:solidFill>
                  <a:srgbClr val="000000"/>
                </a:solidFill>
                <a:latin typeface="Calibri"/>
                <a:ea typeface="Calibri"/>
                <a:cs typeface="Calibri"/>
                <a:sym typeface="Calibri"/>
              </a:rPr>
              <a:t>Setelah Materi Ini Disampaikan, Diharapkan Peserta Mampu Memahami :</a:t>
            </a:r>
            <a:endParaRPr sz="2400">
              <a:solidFill>
                <a:srgbClr val="000000"/>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17"/>
        <p:cNvGrpSpPr/>
        <p:nvPr/>
      </p:nvGrpSpPr>
      <p:grpSpPr>
        <a:xfrm>
          <a:off x="0" y="0"/>
          <a:ext cx="0" cy="0"/>
          <a:chOff x="0" y="0"/>
          <a:chExt cx="0" cy="0"/>
        </a:xfrm>
      </p:grpSpPr>
      <p:sp>
        <p:nvSpPr>
          <p:cNvPr id="618" name="Shape 61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30</a:t>
            </a:fld>
            <a:endParaRPr sz="1200">
              <a:solidFill>
                <a:srgbClr val="898989"/>
              </a:solidFill>
              <a:latin typeface="Calibri"/>
              <a:ea typeface="Calibri"/>
              <a:cs typeface="Calibri"/>
              <a:sym typeface="Calibri"/>
            </a:endParaRPr>
          </a:p>
        </p:txBody>
      </p:sp>
      <p:sp>
        <p:nvSpPr>
          <p:cNvPr id="622" name="Shape 622"/>
          <p:cNvSpPr/>
          <p:nvPr/>
        </p:nvSpPr>
        <p:spPr>
          <a:xfrm>
            <a:off x="3206131" y="363499"/>
            <a:ext cx="2735877" cy="6463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Arial"/>
              <a:buNone/>
            </a:pPr>
            <a:r>
              <a:rPr lang="en-US" sz="3600">
                <a:solidFill>
                  <a:schemeClr val="dk1"/>
                </a:solidFill>
                <a:latin typeface="Rockwell"/>
                <a:ea typeface="Rockwell"/>
                <a:cs typeface="Rockwell"/>
                <a:sym typeface="Rockwell"/>
              </a:rPr>
              <a:t>Penyedia</a:t>
            </a:r>
            <a:endParaRPr sz="3600">
              <a:solidFill>
                <a:schemeClr val="dk1"/>
              </a:solidFill>
              <a:latin typeface="Rockwell"/>
              <a:ea typeface="Rockwell"/>
              <a:cs typeface="Rockwell"/>
              <a:sym typeface="Rockwell"/>
            </a:endParaRPr>
          </a:p>
        </p:txBody>
      </p:sp>
      <p:sp>
        <p:nvSpPr>
          <p:cNvPr id="623" name="Shape 623"/>
          <p:cNvSpPr/>
          <p:nvPr/>
        </p:nvSpPr>
        <p:spPr>
          <a:xfrm>
            <a:off x="3400480" y="163444"/>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pic>
        <p:nvPicPr>
          <p:cNvPr id="624" name="Shape 624"/>
          <p:cNvPicPr preferRelativeResize="0"/>
          <p:nvPr/>
        </p:nvPicPr>
        <p:blipFill rotWithShape="1">
          <a:blip r:embed="rId3">
            <a:alphaModFix/>
          </a:blip>
          <a:srcRect l="9175" r="6118"/>
          <a:stretch/>
        </p:blipFill>
        <p:spPr>
          <a:xfrm flipH="1">
            <a:off x="438728" y="4454875"/>
            <a:ext cx="1404453" cy="1418123"/>
          </a:xfrm>
          <a:prstGeom prst="ellipse">
            <a:avLst/>
          </a:prstGeom>
          <a:noFill/>
          <a:ln>
            <a:noFill/>
          </a:ln>
        </p:spPr>
      </p:pic>
      <p:sp>
        <p:nvSpPr>
          <p:cNvPr id="625" name="Shape 625"/>
          <p:cNvSpPr/>
          <p:nvPr/>
        </p:nvSpPr>
        <p:spPr>
          <a:xfrm>
            <a:off x="2363126" y="1466538"/>
            <a:ext cx="6552241" cy="415498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400">
                <a:solidFill>
                  <a:schemeClr val="dk1"/>
                </a:solidFill>
                <a:latin typeface="Calibri"/>
                <a:ea typeface="Calibri"/>
                <a:cs typeface="Calibri"/>
                <a:sym typeface="Calibri"/>
              </a:rPr>
              <a:t>Pelaku usaha adalah setiap orang perorangan atau badan usaha, baik yang berbentuk badan hukum maupun bukan badan hukum yang didirikan dan berkedudukan atau melakukan kegiatan dalam wilayah hukum Negara RI, baik sendiri maupun bersama-sama melalui perjanjian menyelenggarakan kegiatan usaha dalam berbagai bidang ekonomi. </a:t>
            </a:r>
            <a:endParaRPr/>
          </a:p>
          <a:p>
            <a:pPr marL="0" marR="0" lvl="0" indent="0" algn="l" rtl="0">
              <a:spcBef>
                <a:spcPts val="0"/>
              </a:spcBef>
              <a:spcAft>
                <a:spcPts val="0"/>
              </a:spcAft>
              <a:buNone/>
            </a:pPr>
            <a:endParaRPr sz="2400">
              <a:solidFill>
                <a:schemeClr val="dk1"/>
              </a:solidFill>
              <a:latin typeface="Calibri"/>
              <a:ea typeface="Calibri"/>
              <a:cs typeface="Calibri"/>
              <a:sym typeface="Calibri"/>
            </a:endParaRPr>
          </a:p>
          <a:p>
            <a:pPr marL="0" marR="0" lvl="0" indent="0" algn="l" rtl="0">
              <a:spcBef>
                <a:spcPts val="0"/>
              </a:spcBef>
              <a:spcAft>
                <a:spcPts val="0"/>
              </a:spcAft>
              <a:buNone/>
            </a:pPr>
            <a:r>
              <a:rPr lang="en-US" sz="2400">
                <a:solidFill>
                  <a:schemeClr val="dk1"/>
                </a:solidFill>
                <a:latin typeface="Calibri"/>
                <a:ea typeface="Calibri"/>
                <a:cs typeface="Calibri"/>
                <a:sym typeface="Calibri"/>
              </a:rPr>
              <a:t>Penyedia adalah Pelaku Usaha yang menyediakan barang/jasa berdasarkan kontrak. </a:t>
            </a:r>
            <a:endParaRPr sz="2400">
              <a:solidFill>
                <a:schemeClr val="dk1"/>
              </a:solidFill>
              <a:latin typeface="Calibri"/>
              <a:ea typeface="Calibri"/>
              <a:cs typeface="Calibri"/>
              <a:sym typeface="Calibri"/>
            </a:endParaRPr>
          </a:p>
        </p:txBody>
      </p:sp>
      <p:grpSp>
        <p:nvGrpSpPr>
          <p:cNvPr id="626" name="Shape 626"/>
          <p:cNvGrpSpPr/>
          <p:nvPr/>
        </p:nvGrpSpPr>
        <p:grpSpPr>
          <a:xfrm>
            <a:off x="1977815" y="1304276"/>
            <a:ext cx="263774" cy="4568722"/>
            <a:chOff x="2060677" y="1325092"/>
            <a:chExt cx="263774" cy="4568722"/>
          </a:xfrm>
        </p:grpSpPr>
        <p:cxnSp>
          <p:nvCxnSpPr>
            <p:cNvPr id="627" name="Shape 627"/>
            <p:cNvCxnSpPr/>
            <p:nvPr/>
          </p:nvCxnSpPr>
          <p:spPr>
            <a:xfrm>
              <a:off x="2195736" y="1325092"/>
              <a:ext cx="0" cy="4568722"/>
            </a:xfrm>
            <a:prstGeom prst="straightConnector1">
              <a:avLst/>
            </a:prstGeom>
            <a:noFill/>
            <a:ln w="9525" cap="flat" cmpd="sng">
              <a:solidFill>
                <a:srgbClr val="45A9C4"/>
              </a:solidFill>
              <a:prstDash val="solid"/>
              <a:round/>
              <a:headEnd type="none" w="sm" len="sm"/>
              <a:tailEnd type="none" w="sm" len="sm"/>
            </a:ln>
          </p:spPr>
        </p:cxnSp>
        <p:sp>
          <p:nvSpPr>
            <p:cNvPr id="628" name="Shape 628"/>
            <p:cNvSpPr/>
            <p:nvPr/>
          </p:nvSpPr>
          <p:spPr>
            <a:xfrm>
              <a:off x="2067021" y="2139912"/>
              <a:ext cx="257430" cy="257430"/>
            </a:xfrm>
            <a:prstGeom prst="ellipse">
              <a:avLst/>
            </a:prstGeom>
            <a:solidFill>
              <a:srgbClr val="92CCDC"/>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29" name="Shape 629"/>
            <p:cNvSpPr/>
            <p:nvPr/>
          </p:nvSpPr>
          <p:spPr>
            <a:xfrm>
              <a:off x="2060677" y="5046156"/>
              <a:ext cx="257430" cy="257430"/>
            </a:xfrm>
            <a:prstGeom prst="ellipse">
              <a:avLst/>
            </a:prstGeom>
            <a:solidFill>
              <a:srgbClr val="92CCDC"/>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pic>
        <p:nvPicPr>
          <p:cNvPr id="630" name="Shape 630"/>
          <p:cNvPicPr preferRelativeResize="0"/>
          <p:nvPr/>
        </p:nvPicPr>
        <p:blipFill rotWithShape="1">
          <a:blip r:embed="rId4">
            <a:alphaModFix/>
          </a:blip>
          <a:srcRect l="34969" t="26603" r="13323" b="1226"/>
          <a:stretch/>
        </p:blipFill>
        <p:spPr>
          <a:xfrm>
            <a:off x="461642" y="1491690"/>
            <a:ext cx="1404453" cy="1472333"/>
          </a:xfrm>
          <a:prstGeom prst="ellipse">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34"/>
        <p:cNvGrpSpPr/>
        <p:nvPr/>
      </p:nvGrpSpPr>
      <p:grpSpPr>
        <a:xfrm>
          <a:off x="0" y="0"/>
          <a:ext cx="0" cy="0"/>
          <a:chOff x="0" y="0"/>
          <a:chExt cx="0" cy="0"/>
        </a:xfrm>
      </p:grpSpPr>
      <p:sp>
        <p:nvSpPr>
          <p:cNvPr id="635" name="Shape 63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31</a:t>
            </a:fld>
            <a:endParaRPr sz="1200">
              <a:solidFill>
                <a:srgbClr val="898989"/>
              </a:solidFill>
              <a:latin typeface="Calibri"/>
              <a:ea typeface="Calibri"/>
              <a:cs typeface="Calibri"/>
              <a:sym typeface="Calibri"/>
            </a:endParaRPr>
          </a:p>
        </p:txBody>
      </p:sp>
      <p:sp>
        <p:nvSpPr>
          <p:cNvPr id="636" name="Shape 636"/>
          <p:cNvSpPr/>
          <p:nvPr/>
        </p:nvSpPr>
        <p:spPr>
          <a:xfrm>
            <a:off x="3206133" y="451309"/>
            <a:ext cx="2735877" cy="6463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Arial"/>
              <a:buNone/>
            </a:pPr>
            <a:r>
              <a:rPr lang="en-US" sz="3600">
                <a:solidFill>
                  <a:schemeClr val="dk1"/>
                </a:solidFill>
                <a:latin typeface="Rockwell"/>
                <a:ea typeface="Rockwell"/>
                <a:cs typeface="Rockwell"/>
                <a:sym typeface="Rockwell"/>
              </a:rPr>
              <a:t>Penyedia</a:t>
            </a:r>
            <a:endParaRPr sz="3600">
              <a:solidFill>
                <a:schemeClr val="dk1"/>
              </a:solidFill>
              <a:latin typeface="Rockwell"/>
              <a:ea typeface="Rockwell"/>
              <a:cs typeface="Rockwell"/>
              <a:sym typeface="Rockwell"/>
            </a:endParaRPr>
          </a:p>
        </p:txBody>
      </p:sp>
      <p:sp>
        <p:nvSpPr>
          <p:cNvPr id="637" name="Shape 637"/>
          <p:cNvSpPr/>
          <p:nvPr/>
        </p:nvSpPr>
        <p:spPr>
          <a:xfrm>
            <a:off x="3400480" y="163444"/>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sp>
        <p:nvSpPr>
          <p:cNvPr id="641" name="Shape 641"/>
          <p:cNvSpPr/>
          <p:nvPr/>
        </p:nvSpPr>
        <p:spPr>
          <a:xfrm>
            <a:off x="1081455" y="4166800"/>
            <a:ext cx="7049033" cy="120032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a:solidFill>
                  <a:schemeClr val="dk1"/>
                </a:solidFill>
                <a:latin typeface="Calibri"/>
                <a:ea typeface="Calibri"/>
                <a:cs typeface="Calibri"/>
                <a:sym typeface="Calibri"/>
              </a:rPr>
              <a:t>Penyedia wajib memenuhi kualifikasi sesuai dengan barang/jasa yang diadakan dan sesuai dengan ketentuan dalam peraturan perundang-undangan</a:t>
            </a:r>
            <a:endParaRPr sz="2400">
              <a:solidFill>
                <a:schemeClr val="dk1"/>
              </a:solidFill>
              <a:latin typeface="Calibri"/>
              <a:ea typeface="Calibri"/>
              <a:cs typeface="Calibri"/>
              <a:sym typeface="Calibri"/>
            </a:endParaRPr>
          </a:p>
        </p:txBody>
      </p:sp>
      <p:pic>
        <p:nvPicPr>
          <p:cNvPr id="642" name="Shape 642"/>
          <p:cNvPicPr preferRelativeResize="0"/>
          <p:nvPr/>
        </p:nvPicPr>
        <p:blipFill rotWithShape="1">
          <a:blip r:embed="rId3">
            <a:alphaModFix/>
          </a:blip>
          <a:srcRect t="9747" b="7566"/>
          <a:stretch/>
        </p:blipFill>
        <p:spPr>
          <a:xfrm>
            <a:off x="1757150" y="1535614"/>
            <a:ext cx="5633840" cy="220843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47"/>
        <p:cNvGrpSpPr/>
        <p:nvPr/>
      </p:nvGrpSpPr>
      <p:grpSpPr>
        <a:xfrm>
          <a:off x="0" y="0"/>
          <a:ext cx="0" cy="0"/>
          <a:chOff x="0" y="0"/>
          <a:chExt cx="0" cy="0"/>
        </a:xfrm>
      </p:grpSpPr>
      <p:sp>
        <p:nvSpPr>
          <p:cNvPr id="648" name="Shape 64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32</a:t>
            </a:fld>
            <a:endParaRPr sz="1200">
              <a:solidFill>
                <a:srgbClr val="898989"/>
              </a:solidFill>
              <a:latin typeface="Calibri"/>
              <a:ea typeface="Calibri"/>
              <a:cs typeface="Calibri"/>
              <a:sym typeface="Calibri"/>
            </a:endParaRPr>
          </a:p>
        </p:txBody>
      </p:sp>
      <p:sp>
        <p:nvSpPr>
          <p:cNvPr id="652" name="Shape 652"/>
          <p:cNvSpPr/>
          <p:nvPr/>
        </p:nvSpPr>
        <p:spPr>
          <a:xfrm>
            <a:off x="1697390" y="451309"/>
            <a:ext cx="5753370" cy="64633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3600"/>
              <a:buFont typeface="Arial"/>
              <a:buNone/>
            </a:pPr>
            <a:r>
              <a:rPr lang="en-US" sz="3600">
                <a:solidFill>
                  <a:schemeClr val="dk1"/>
                </a:solidFill>
                <a:latin typeface="Rockwell"/>
                <a:ea typeface="Rockwell"/>
                <a:cs typeface="Rockwell"/>
                <a:sym typeface="Rockwell"/>
              </a:rPr>
              <a:t>Tanggung Jawab Penyedia</a:t>
            </a:r>
            <a:endParaRPr sz="3600">
              <a:solidFill>
                <a:schemeClr val="dk1"/>
              </a:solidFill>
              <a:latin typeface="Rockwell"/>
              <a:ea typeface="Rockwell"/>
              <a:cs typeface="Rockwell"/>
              <a:sym typeface="Rockwell"/>
            </a:endParaRPr>
          </a:p>
        </p:txBody>
      </p:sp>
      <p:sp>
        <p:nvSpPr>
          <p:cNvPr id="653" name="Shape 653"/>
          <p:cNvSpPr/>
          <p:nvPr/>
        </p:nvSpPr>
        <p:spPr>
          <a:xfrm>
            <a:off x="3400480" y="163444"/>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grpSp>
        <p:nvGrpSpPr>
          <p:cNvPr id="654" name="Shape 654"/>
          <p:cNvGrpSpPr/>
          <p:nvPr/>
        </p:nvGrpSpPr>
        <p:grpSpPr>
          <a:xfrm>
            <a:off x="-1520897" y="1871658"/>
            <a:ext cx="6485762" cy="3710608"/>
            <a:chOff x="0" y="567516"/>
            <a:chExt cx="6485762" cy="3710608"/>
          </a:xfrm>
        </p:grpSpPr>
        <p:cxnSp>
          <p:nvCxnSpPr>
            <p:cNvPr id="655" name="Shape 655"/>
            <p:cNvCxnSpPr/>
            <p:nvPr/>
          </p:nvCxnSpPr>
          <p:spPr>
            <a:xfrm>
              <a:off x="908312" y="3912906"/>
              <a:ext cx="3684300" cy="0"/>
            </a:xfrm>
            <a:prstGeom prst="straightConnector1">
              <a:avLst/>
            </a:prstGeom>
            <a:noFill/>
            <a:ln w="25400" cap="flat" cmpd="sng">
              <a:solidFill>
                <a:srgbClr val="3B6495"/>
              </a:solidFill>
              <a:prstDash val="solid"/>
              <a:round/>
              <a:headEnd type="none" w="sm" len="sm"/>
              <a:tailEnd type="none" w="sm" len="sm"/>
            </a:ln>
          </p:spPr>
        </p:cxnSp>
        <p:cxnSp>
          <p:nvCxnSpPr>
            <p:cNvPr id="656" name="Shape 656"/>
            <p:cNvCxnSpPr/>
            <p:nvPr/>
          </p:nvCxnSpPr>
          <p:spPr>
            <a:xfrm>
              <a:off x="908378" y="3291445"/>
              <a:ext cx="3113400" cy="0"/>
            </a:xfrm>
            <a:prstGeom prst="straightConnector1">
              <a:avLst/>
            </a:prstGeom>
            <a:noFill/>
            <a:ln w="25400" cap="flat" cmpd="sng">
              <a:solidFill>
                <a:srgbClr val="3B6495"/>
              </a:solidFill>
              <a:prstDash val="solid"/>
              <a:round/>
              <a:headEnd type="none" w="sm" len="sm"/>
              <a:tailEnd type="none" w="sm" len="sm"/>
            </a:ln>
          </p:spPr>
        </p:cxnSp>
        <p:cxnSp>
          <p:nvCxnSpPr>
            <p:cNvPr id="657" name="Shape 657"/>
            <p:cNvCxnSpPr/>
            <p:nvPr/>
          </p:nvCxnSpPr>
          <p:spPr>
            <a:xfrm>
              <a:off x="908340" y="2422852"/>
              <a:ext cx="2907300" cy="0"/>
            </a:xfrm>
            <a:prstGeom prst="straightConnector1">
              <a:avLst/>
            </a:prstGeom>
            <a:noFill/>
            <a:ln w="25400" cap="flat" cmpd="sng">
              <a:solidFill>
                <a:srgbClr val="3B6495"/>
              </a:solidFill>
              <a:prstDash val="solid"/>
              <a:round/>
              <a:headEnd type="none" w="sm" len="sm"/>
              <a:tailEnd type="none" w="sm" len="sm"/>
            </a:ln>
          </p:spPr>
        </p:cxnSp>
        <p:cxnSp>
          <p:nvCxnSpPr>
            <p:cNvPr id="658" name="Shape 658"/>
            <p:cNvCxnSpPr/>
            <p:nvPr/>
          </p:nvCxnSpPr>
          <p:spPr>
            <a:xfrm>
              <a:off x="908378" y="1554259"/>
              <a:ext cx="3113400" cy="0"/>
            </a:xfrm>
            <a:prstGeom prst="straightConnector1">
              <a:avLst/>
            </a:prstGeom>
            <a:noFill/>
            <a:ln w="25400" cap="flat" cmpd="sng">
              <a:solidFill>
                <a:srgbClr val="3B6495"/>
              </a:solidFill>
              <a:prstDash val="solid"/>
              <a:round/>
              <a:headEnd type="none" w="sm" len="sm"/>
              <a:tailEnd type="none" w="sm" len="sm"/>
            </a:ln>
          </p:spPr>
        </p:cxnSp>
        <p:cxnSp>
          <p:nvCxnSpPr>
            <p:cNvPr id="659" name="Shape 659"/>
            <p:cNvCxnSpPr/>
            <p:nvPr/>
          </p:nvCxnSpPr>
          <p:spPr>
            <a:xfrm>
              <a:off x="908312" y="932798"/>
              <a:ext cx="3684300" cy="0"/>
            </a:xfrm>
            <a:prstGeom prst="straightConnector1">
              <a:avLst/>
            </a:prstGeom>
            <a:noFill/>
            <a:ln w="25400" cap="flat" cmpd="sng">
              <a:solidFill>
                <a:srgbClr val="3B6495"/>
              </a:solidFill>
              <a:prstDash val="solid"/>
              <a:round/>
              <a:headEnd type="none" w="sm" len="sm"/>
              <a:tailEnd type="none" w="sm" len="sm"/>
            </a:ln>
          </p:spPr>
        </p:cxnSp>
        <p:sp>
          <p:nvSpPr>
            <p:cNvPr id="660" name="Shape 660"/>
            <p:cNvSpPr/>
            <p:nvPr/>
          </p:nvSpPr>
          <p:spPr>
            <a:xfrm>
              <a:off x="0" y="842122"/>
              <a:ext cx="3094800" cy="3094800"/>
            </a:xfrm>
            <a:prstGeom prst="ellipse">
              <a:avLst/>
            </a:prstGeom>
            <a:blipFill rotWithShape="1">
              <a:blip r:embed="rId3">
                <a:alphaModFix/>
              </a:blip>
              <a:stretch>
                <a:fillRect l="-38859" t="-37528" r="-45509" b="-59"/>
              </a:stretch>
            </a:blip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61" name="Shape 661"/>
            <p:cNvSpPr/>
            <p:nvPr/>
          </p:nvSpPr>
          <p:spPr>
            <a:xfrm>
              <a:off x="1167275" y="2535515"/>
              <a:ext cx="2325900" cy="11994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62" name="Shape 662"/>
            <p:cNvSpPr txBox="1"/>
            <p:nvPr/>
          </p:nvSpPr>
          <p:spPr>
            <a:xfrm>
              <a:off x="1167275" y="2535515"/>
              <a:ext cx="2325900" cy="1199400"/>
            </a:xfrm>
            <a:prstGeom prst="rect">
              <a:avLst/>
            </a:prstGeom>
            <a:noFill/>
            <a:ln>
              <a:noFill/>
            </a:ln>
          </p:spPr>
          <p:txBody>
            <a:bodyPr spcFirstLastPara="1" wrap="square" lIns="0" tIns="0" rIns="0" bIns="0" anchor="b" anchorCtr="0">
              <a:noAutofit/>
            </a:bodyPr>
            <a:lstStyle/>
            <a:p>
              <a:pPr marL="0" marR="0" lvl="0" indent="0" algn="ctr" rtl="0">
                <a:lnSpc>
                  <a:spcPct val="90000"/>
                </a:lnSpc>
                <a:spcBef>
                  <a:spcPts val="0"/>
                </a:spcBef>
                <a:spcAft>
                  <a:spcPts val="0"/>
                </a:spcAft>
                <a:buNone/>
              </a:pPr>
              <a:endParaRPr sz="6500">
                <a:solidFill>
                  <a:srgbClr val="000000"/>
                </a:solidFill>
                <a:latin typeface="Calibri"/>
                <a:ea typeface="Calibri"/>
                <a:cs typeface="Calibri"/>
                <a:sym typeface="Calibri"/>
              </a:endParaRPr>
            </a:p>
          </p:txBody>
        </p:sp>
        <p:sp>
          <p:nvSpPr>
            <p:cNvPr id="663" name="Shape 663"/>
            <p:cNvSpPr/>
            <p:nvPr/>
          </p:nvSpPr>
          <p:spPr>
            <a:xfrm>
              <a:off x="4455439" y="567516"/>
              <a:ext cx="730500" cy="730500"/>
            </a:xfrm>
            <a:prstGeom prst="ellipse">
              <a:avLst/>
            </a:prstGeom>
            <a:solidFill>
              <a:srgbClr val="F2F2F2"/>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64" name="Shape 664"/>
            <p:cNvSpPr/>
            <p:nvPr/>
          </p:nvSpPr>
          <p:spPr>
            <a:xfrm>
              <a:off x="6341762" y="605712"/>
              <a:ext cx="144000" cy="6543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65" name="Shape 665"/>
            <p:cNvSpPr txBox="1"/>
            <p:nvPr/>
          </p:nvSpPr>
          <p:spPr>
            <a:xfrm>
              <a:off x="6341762" y="605712"/>
              <a:ext cx="144000" cy="654300"/>
            </a:xfrm>
            <a:prstGeom prst="rect">
              <a:avLst/>
            </a:prstGeom>
            <a:noFill/>
            <a:ln>
              <a:noFill/>
            </a:ln>
          </p:spPr>
          <p:txBody>
            <a:bodyPr spcFirstLastPara="1" wrap="square" lIns="175250" tIns="0" rIns="175250" bIns="0" anchor="ctr" anchorCtr="0">
              <a:noAutofit/>
            </a:bodyPr>
            <a:lstStyle/>
            <a:p>
              <a:pPr marL="0" marR="0" lvl="0" indent="0" algn="l" rtl="0">
                <a:lnSpc>
                  <a:spcPct val="90000"/>
                </a:lnSpc>
                <a:spcBef>
                  <a:spcPts val="0"/>
                </a:spcBef>
                <a:spcAft>
                  <a:spcPts val="0"/>
                </a:spcAft>
                <a:buNone/>
              </a:pPr>
              <a:r>
                <a:rPr lang="en-US" sz="4600">
                  <a:solidFill>
                    <a:srgbClr val="000000"/>
                  </a:solidFill>
                  <a:latin typeface="Calibri"/>
                  <a:ea typeface="Calibri"/>
                  <a:cs typeface="Calibri"/>
                  <a:sym typeface="Calibri"/>
                </a:rPr>
                <a:t> </a:t>
              </a:r>
              <a:endParaRPr sz="4600">
                <a:solidFill>
                  <a:srgbClr val="000000"/>
                </a:solidFill>
                <a:latin typeface="Calibri"/>
                <a:ea typeface="Calibri"/>
                <a:cs typeface="Calibri"/>
                <a:sym typeface="Calibri"/>
              </a:endParaRPr>
            </a:p>
          </p:txBody>
        </p:sp>
        <p:sp>
          <p:nvSpPr>
            <p:cNvPr id="666" name="Shape 666"/>
            <p:cNvSpPr/>
            <p:nvPr/>
          </p:nvSpPr>
          <p:spPr>
            <a:xfrm>
              <a:off x="3884494" y="1188977"/>
              <a:ext cx="730500" cy="730500"/>
            </a:xfrm>
            <a:prstGeom prst="ellipse">
              <a:avLst/>
            </a:prstGeom>
            <a:solidFill>
              <a:srgbClr val="F2F2F2"/>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67" name="Shape 667"/>
            <p:cNvSpPr/>
            <p:nvPr/>
          </p:nvSpPr>
          <p:spPr>
            <a:xfrm>
              <a:off x="5770817" y="1227174"/>
              <a:ext cx="201000" cy="6543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68" name="Shape 668"/>
            <p:cNvSpPr txBox="1"/>
            <p:nvPr/>
          </p:nvSpPr>
          <p:spPr>
            <a:xfrm>
              <a:off x="5770817" y="1227174"/>
              <a:ext cx="201000" cy="654300"/>
            </a:xfrm>
            <a:prstGeom prst="rect">
              <a:avLst/>
            </a:prstGeom>
            <a:noFill/>
            <a:ln>
              <a:noFill/>
            </a:ln>
          </p:spPr>
          <p:txBody>
            <a:bodyPr spcFirstLastPara="1" wrap="square" lIns="175250" tIns="0" rIns="175250" bIns="0" anchor="ctr" anchorCtr="0">
              <a:noAutofit/>
            </a:bodyPr>
            <a:lstStyle/>
            <a:p>
              <a:pPr marL="0" marR="0" lvl="0" indent="0" algn="l" rtl="0">
                <a:lnSpc>
                  <a:spcPct val="90000"/>
                </a:lnSpc>
                <a:spcBef>
                  <a:spcPts val="0"/>
                </a:spcBef>
                <a:spcAft>
                  <a:spcPts val="0"/>
                </a:spcAft>
                <a:buNone/>
              </a:pPr>
              <a:r>
                <a:rPr lang="en-US" sz="4600">
                  <a:solidFill>
                    <a:srgbClr val="000000"/>
                  </a:solidFill>
                  <a:latin typeface="Calibri"/>
                  <a:ea typeface="Calibri"/>
                  <a:cs typeface="Calibri"/>
                  <a:sym typeface="Calibri"/>
                </a:rPr>
                <a:t> </a:t>
              </a:r>
              <a:endParaRPr sz="4600">
                <a:solidFill>
                  <a:srgbClr val="000000"/>
                </a:solidFill>
                <a:latin typeface="Calibri"/>
                <a:ea typeface="Calibri"/>
                <a:cs typeface="Calibri"/>
                <a:sym typeface="Calibri"/>
              </a:endParaRPr>
            </a:p>
          </p:txBody>
        </p:sp>
        <p:sp>
          <p:nvSpPr>
            <p:cNvPr id="669" name="Shape 669"/>
            <p:cNvSpPr/>
            <p:nvPr/>
          </p:nvSpPr>
          <p:spPr>
            <a:xfrm>
              <a:off x="3678430" y="2057570"/>
              <a:ext cx="730500" cy="730500"/>
            </a:xfrm>
            <a:prstGeom prst="ellipse">
              <a:avLst/>
            </a:prstGeom>
            <a:solidFill>
              <a:srgbClr val="F2F2F2"/>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70" name="Shape 670"/>
            <p:cNvSpPr/>
            <p:nvPr/>
          </p:nvSpPr>
          <p:spPr>
            <a:xfrm>
              <a:off x="5564753" y="2095767"/>
              <a:ext cx="221700" cy="6543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71" name="Shape 671"/>
            <p:cNvSpPr txBox="1"/>
            <p:nvPr/>
          </p:nvSpPr>
          <p:spPr>
            <a:xfrm>
              <a:off x="5564753" y="2095767"/>
              <a:ext cx="221700" cy="654300"/>
            </a:xfrm>
            <a:prstGeom prst="rect">
              <a:avLst/>
            </a:prstGeom>
            <a:noFill/>
            <a:ln>
              <a:noFill/>
            </a:ln>
          </p:spPr>
          <p:txBody>
            <a:bodyPr spcFirstLastPara="1" wrap="square" lIns="175250" tIns="0" rIns="175250" bIns="0" anchor="ctr" anchorCtr="0">
              <a:noAutofit/>
            </a:bodyPr>
            <a:lstStyle/>
            <a:p>
              <a:pPr marL="0" marR="0" lvl="0" indent="0" algn="l" rtl="0">
                <a:lnSpc>
                  <a:spcPct val="90000"/>
                </a:lnSpc>
                <a:spcBef>
                  <a:spcPts val="0"/>
                </a:spcBef>
                <a:spcAft>
                  <a:spcPts val="0"/>
                </a:spcAft>
                <a:buNone/>
              </a:pPr>
              <a:r>
                <a:rPr lang="en-US" sz="4600">
                  <a:solidFill>
                    <a:srgbClr val="000000"/>
                  </a:solidFill>
                  <a:latin typeface="Calibri"/>
                  <a:ea typeface="Calibri"/>
                  <a:cs typeface="Calibri"/>
                  <a:sym typeface="Calibri"/>
                </a:rPr>
                <a:t> </a:t>
              </a:r>
              <a:endParaRPr sz="4600">
                <a:solidFill>
                  <a:srgbClr val="000000"/>
                </a:solidFill>
                <a:latin typeface="Calibri"/>
                <a:ea typeface="Calibri"/>
                <a:cs typeface="Calibri"/>
                <a:sym typeface="Calibri"/>
              </a:endParaRPr>
            </a:p>
          </p:txBody>
        </p:sp>
        <p:sp>
          <p:nvSpPr>
            <p:cNvPr id="672" name="Shape 672"/>
            <p:cNvSpPr/>
            <p:nvPr/>
          </p:nvSpPr>
          <p:spPr>
            <a:xfrm>
              <a:off x="3884494" y="2926163"/>
              <a:ext cx="730500" cy="730500"/>
            </a:xfrm>
            <a:prstGeom prst="ellipse">
              <a:avLst/>
            </a:prstGeom>
            <a:solidFill>
              <a:srgbClr val="F2F2F2"/>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73" name="Shape 673"/>
            <p:cNvSpPr/>
            <p:nvPr/>
          </p:nvSpPr>
          <p:spPr>
            <a:xfrm>
              <a:off x="5770817" y="2964360"/>
              <a:ext cx="201000" cy="6543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74" name="Shape 674"/>
            <p:cNvSpPr txBox="1"/>
            <p:nvPr/>
          </p:nvSpPr>
          <p:spPr>
            <a:xfrm>
              <a:off x="5770817" y="2964360"/>
              <a:ext cx="201000" cy="654300"/>
            </a:xfrm>
            <a:prstGeom prst="rect">
              <a:avLst/>
            </a:prstGeom>
            <a:noFill/>
            <a:ln>
              <a:noFill/>
            </a:ln>
          </p:spPr>
          <p:txBody>
            <a:bodyPr spcFirstLastPara="1" wrap="square" lIns="175250" tIns="0" rIns="175250" bIns="0" anchor="ctr" anchorCtr="0">
              <a:noAutofit/>
            </a:bodyPr>
            <a:lstStyle/>
            <a:p>
              <a:pPr marL="0" marR="0" lvl="0" indent="0" algn="l" rtl="0">
                <a:lnSpc>
                  <a:spcPct val="90000"/>
                </a:lnSpc>
                <a:spcBef>
                  <a:spcPts val="0"/>
                </a:spcBef>
                <a:spcAft>
                  <a:spcPts val="0"/>
                </a:spcAft>
                <a:buNone/>
              </a:pPr>
              <a:r>
                <a:rPr lang="en-US" sz="4600">
                  <a:solidFill>
                    <a:srgbClr val="000000"/>
                  </a:solidFill>
                  <a:latin typeface="Calibri"/>
                  <a:ea typeface="Calibri"/>
                  <a:cs typeface="Calibri"/>
                  <a:sym typeface="Calibri"/>
                </a:rPr>
                <a:t> </a:t>
              </a:r>
              <a:endParaRPr sz="4600">
                <a:solidFill>
                  <a:srgbClr val="000000"/>
                </a:solidFill>
                <a:latin typeface="Calibri"/>
                <a:ea typeface="Calibri"/>
                <a:cs typeface="Calibri"/>
                <a:sym typeface="Calibri"/>
              </a:endParaRPr>
            </a:p>
          </p:txBody>
        </p:sp>
        <p:sp>
          <p:nvSpPr>
            <p:cNvPr id="675" name="Shape 675"/>
            <p:cNvSpPr/>
            <p:nvPr/>
          </p:nvSpPr>
          <p:spPr>
            <a:xfrm>
              <a:off x="4455439" y="3547624"/>
              <a:ext cx="730500" cy="730500"/>
            </a:xfrm>
            <a:prstGeom prst="ellipse">
              <a:avLst/>
            </a:prstGeom>
            <a:solidFill>
              <a:srgbClr val="F2F2F2"/>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76" name="Shape 676"/>
            <p:cNvSpPr/>
            <p:nvPr/>
          </p:nvSpPr>
          <p:spPr>
            <a:xfrm>
              <a:off x="6341762" y="3585821"/>
              <a:ext cx="144000" cy="6543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677" name="Shape 677"/>
            <p:cNvSpPr txBox="1"/>
            <p:nvPr/>
          </p:nvSpPr>
          <p:spPr>
            <a:xfrm>
              <a:off x="6341762" y="3585821"/>
              <a:ext cx="144000" cy="654300"/>
            </a:xfrm>
            <a:prstGeom prst="rect">
              <a:avLst/>
            </a:prstGeom>
            <a:noFill/>
            <a:ln>
              <a:noFill/>
            </a:ln>
          </p:spPr>
          <p:txBody>
            <a:bodyPr spcFirstLastPara="1" wrap="square" lIns="175250" tIns="0" rIns="175250" bIns="0" anchor="ctr" anchorCtr="0">
              <a:noAutofit/>
            </a:bodyPr>
            <a:lstStyle/>
            <a:p>
              <a:pPr marL="0" marR="0" lvl="0" indent="0" algn="l" rtl="0">
                <a:lnSpc>
                  <a:spcPct val="90000"/>
                </a:lnSpc>
                <a:spcBef>
                  <a:spcPts val="0"/>
                </a:spcBef>
                <a:spcAft>
                  <a:spcPts val="0"/>
                </a:spcAft>
                <a:buNone/>
              </a:pPr>
              <a:r>
                <a:rPr lang="en-US" sz="4600">
                  <a:solidFill>
                    <a:srgbClr val="000000"/>
                  </a:solidFill>
                  <a:latin typeface="Calibri"/>
                  <a:ea typeface="Calibri"/>
                  <a:cs typeface="Calibri"/>
                  <a:sym typeface="Calibri"/>
                </a:rPr>
                <a:t> </a:t>
              </a:r>
              <a:endParaRPr sz="4600">
                <a:solidFill>
                  <a:srgbClr val="000000"/>
                </a:solidFill>
                <a:latin typeface="Calibri"/>
                <a:ea typeface="Calibri"/>
                <a:cs typeface="Calibri"/>
                <a:sym typeface="Calibri"/>
              </a:endParaRPr>
            </a:p>
          </p:txBody>
        </p:sp>
      </p:grpSp>
      <p:sp>
        <p:nvSpPr>
          <p:cNvPr id="678" name="Shape 678"/>
          <p:cNvSpPr/>
          <p:nvPr/>
        </p:nvSpPr>
        <p:spPr>
          <a:xfrm>
            <a:off x="3802068" y="1982799"/>
            <a:ext cx="2986800" cy="492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600">
                <a:solidFill>
                  <a:srgbClr val="000000"/>
                </a:solidFill>
                <a:latin typeface="Calibri"/>
                <a:ea typeface="Calibri"/>
                <a:cs typeface="Calibri"/>
                <a:sym typeface="Calibri"/>
              </a:rPr>
              <a:t>Pelaksanaan Kontrak</a:t>
            </a:r>
            <a:endParaRPr sz="2600">
              <a:solidFill>
                <a:srgbClr val="000000"/>
              </a:solidFill>
              <a:latin typeface="Calibri"/>
              <a:ea typeface="Calibri"/>
              <a:cs typeface="Calibri"/>
              <a:sym typeface="Calibri"/>
            </a:endParaRPr>
          </a:p>
        </p:txBody>
      </p:sp>
      <p:sp>
        <p:nvSpPr>
          <p:cNvPr id="679" name="Shape 679"/>
          <p:cNvSpPr/>
          <p:nvPr/>
        </p:nvSpPr>
        <p:spPr>
          <a:xfrm>
            <a:off x="3244352" y="2685511"/>
            <a:ext cx="2949300" cy="492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600">
                <a:solidFill>
                  <a:srgbClr val="000000"/>
                </a:solidFill>
                <a:latin typeface="Calibri"/>
                <a:ea typeface="Calibri"/>
                <a:cs typeface="Calibri"/>
                <a:sym typeface="Calibri"/>
              </a:rPr>
              <a:t>Kualitas Barang/Jasa</a:t>
            </a:r>
            <a:endParaRPr sz="2600">
              <a:solidFill>
                <a:srgbClr val="000000"/>
              </a:solidFill>
              <a:latin typeface="Calibri"/>
              <a:ea typeface="Calibri"/>
              <a:cs typeface="Calibri"/>
              <a:sym typeface="Calibri"/>
            </a:endParaRPr>
          </a:p>
        </p:txBody>
      </p:sp>
      <p:sp>
        <p:nvSpPr>
          <p:cNvPr id="680" name="Shape 680"/>
          <p:cNvSpPr/>
          <p:nvPr/>
        </p:nvSpPr>
        <p:spPr>
          <a:xfrm>
            <a:off x="2987824" y="3494637"/>
            <a:ext cx="5632800" cy="492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600">
                <a:solidFill>
                  <a:srgbClr val="000000"/>
                </a:solidFill>
                <a:latin typeface="Calibri"/>
                <a:ea typeface="Calibri"/>
                <a:cs typeface="Calibri"/>
                <a:sym typeface="Calibri"/>
              </a:rPr>
              <a:t>Ketepatan Perhitungan Jumlah / Volume</a:t>
            </a:r>
            <a:endParaRPr sz="2600">
              <a:solidFill>
                <a:srgbClr val="000000"/>
              </a:solidFill>
              <a:latin typeface="Calibri"/>
              <a:ea typeface="Calibri"/>
              <a:cs typeface="Calibri"/>
              <a:sym typeface="Calibri"/>
            </a:endParaRPr>
          </a:p>
        </p:txBody>
      </p:sp>
      <p:sp>
        <p:nvSpPr>
          <p:cNvPr id="681" name="Shape 681"/>
          <p:cNvSpPr/>
          <p:nvPr/>
        </p:nvSpPr>
        <p:spPr>
          <a:xfrm>
            <a:off x="3244352" y="4303764"/>
            <a:ext cx="4188000" cy="492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600">
                <a:solidFill>
                  <a:srgbClr val="000000"/>
                </a:solidFill>
                <a:latin typeface="Calibri"/>
                <a:ea typeface="Calibri"/>
                <a:cs typeface="Calibri"/>
                <a:sym typeface="Calibri"/>
              </a:rPr>
              <a:t>Ketepatan Waktu Penyerahan</a:t>
            </a:r>
            <a:endParaRPr sz="2600">
              <a:solidFill>
                <a:srgbClr val="000000"/>
              </a:solidFill>
              <a:latin typeface="Calibri"/>
              <a:ea typeface="Calibri"/>
              <a:cs typeface="Calibri"/>
              <a:sym typeface="Calibri"/>
            </a:endParaRPr>
          </a:p>
        </p:txBody>
      </p:sp>
      <p:sp>
        <p:nvSpPr>
          <p:cNvPr id="682" name="Shape 682"/>
          <p:cNvSpPr/>
          <p:nvPr/>
        </p:nvSpPr>
        <p:spPr>
          <a:xfrm>
            <a:off x="3803350" y="4950925"/>
            <a:ext cx="4312800" cy="492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2600">
                <a:solidFill>
                  <a:srgbClr val="000000"/>
                </a:solidFill>
                <a:latin typeface="Calibri"/>
                <a:ea typeface="Calibri"/>
                <a:cs typeface="Calibri"/>
                <a:sym typeface="Calibri"/>
              </a:rPr>
              <a:t>Ketepatan Tempat Penyerahan</a:t>
            </a:r>
            <a:endParaRPr sz="2600">
              <a:solidFill>
                <a:srgbClr val="000000"/>
              </a:solidFill>
              <a:latin typeface="Calibri"/>
              <a:ea typeface="Calibri"/>
              <a:cs typeface="Calibri"/>
              <a:sym typeface="Calibri"/>
            </a:endParaRPr>
          </a:p>
        </p:txBody>
      </p:sp>
      <p:pic>
        <p:nvPicPr>
          <p:cNvPr id="683" name="Shape 683"/>
          <p:cNvPicPr preferRelativeResize="0"/>
          <p:nvPr/>
        </p:nvPicPr>
        <p:blipFill rotWithShape="1">
          <a:blip r:embed="rId4">
            <a:alphaModFix/>
          </a:blip>
          <a:srcRect/>
          <a:stretch/>
        </p:blipFill>
        <p:spPr>
          <a:xfrm>
            <a:off x="3059832" y="1876892"/>
            <a:ext cx="424368" cy="623123"/>
          </a:xfrm>
          <a:prstGeom prst="rect">
            <a:avLst/>
          </a:prstGeom>
          <a:noFill/>
          <a:ln>
            <a:noFill/>
          </a:ln>
        </p:spPr>
      </p:pic>
      <p:pic>
        <p:nvPicPr>
          <p:cNvPr id="684" name="Shape 684"/>
          <p:cNvPicPr preferRelativeResize="0"/>
          <p:nvPr/>
        </p:nvPicPr>
        <p:blipFill rotWithShape="1">
          <a:blip r:embed="rId5">
            <a:alphaModFix/>
          </a:blip>
          <a:srcRect/>
          <a:stretch/>
        </p:blipFill>
        <p:spPr>
          <a:xfrm>
            <a:off x="2496715" y="2656066"/>
            <a:ext cx="491110" cy="491110"/>
          </a:xfrm>
          <a:prstGeom prst="rect">
            <a:avLst/>
          </a:prstGeom>
          <a:noFill/>
          <a:ln>
            <a:noFill/>
          </a:ln>
        </p:spPr>
      </p:pic>
      <p:pic>
        <p:nvPicPr>
          <p:cNvPr id="685" name="Shape 685"/>
          <p:cNvPicPr preferRelativeResize="0"/>
          <p:nvPr/>
        </p:nvPicPr>
        <p:blipFill rotWithShape="1">
          <a:blip r:embed="rId6">
            <a:alphaModFix/>
          </a:blip>
          <a:srcRect/>
          <a:stretch/>
        </p:blipFill>
        <p:spPr>
          <a:xfrm>
            <a:off x="2267744" y="3414294"/>
            <a:ext cx="557407" cy="622348"/>
          </a:xfrm>
          <a:prstGeom prst="rect">
            <a:avLst/>
          </a:prstGeom>
          <a:noFill/>
          <a:ln>
            <a:noFill/>
          </a:ln>
        </p:spPr>
      </p:pic>
      <p:pic>
        <p:nvPicPr>
          <p:cNvPr id="686" name="Shape 686"/>
          <p:cNvPicPr preferRelativeResize="0"/>
          <p:nvPr/>
        </p:nvPicPr>
        <p:blipFill rotWithShape="1">
          <a:blip r:embed="rId7">
            <a:alphaModFix/>
          </a:blip>
          <a:srcRect/>
          <a:stretch/>
        </p:blipFill>
        <p:spPr>
          <a:xfrm>
            <a:off x="3040421" y="4927915"/>
            <a:ext cx="567009" cy="497861"/>
          </a:xfrm>
          <a:prstGeom prst="rect">
            <a:avLst/>
          </a:prstGeom>
          <a:noFill/>
          <a:ln>
            <a:noFill/>
          </a:ln>
        </p:spPr>
      </p:pic>
      <p:pic>
        <p:nvPicPr>
          <p:cNvPr id="687" name="Shape 687"/>
          <p:cNvPicPr preferRelativeResize="0"/>
          <p:nvPr/>
        </p:nvPicPr>
        <p:blipFill rotWithShape="1">
          <a:blip r:embed="rId8">
            <a:alphaModFix/>
          </a:blip>
          <a:srcRect/>
          <a:stretch/>
        </p:blipFill>
        <p:spPr>
          <a:xfrm>
            <a:off x="2506348" y="4354055"/>
            <a:ext cx="481475" cy="4814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sp>
        <p:nvSpPr>
          <p:cNvPr id="692" name="Shape 69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p>
            <a:pPr marL="342900" marR="0" lvl="0" indent="-139700" algn="l" rtl="0">
              <a:spcBef>
                <a:spcPts val="0"/>
              </a:spcBef>
              <a:spcAft>
                <a:spcPts val="0"/>
              </a:spcAft>
              <a:buClr>
                <a:schemeClr val="dk1"/>
              </a:buClr>
              <a:buSzPts val="3200"/>
              <a:buFont typeface="Arial"/>
              <a:buNone/>
            </a:pPr>
            <a:endParaRPr sz="3200" b="0" i="0" u="none" strike="noStrike" cap="none">
              <a:solidFill>
                <a:schemeClr val="dk1"/>
              </a:solidFill>
              <a:latin typeface="Calibri"/>
              <a:ea typeface="Calibri"/>
              <a:cs typeface="Calibri"/>
              <a:sym typeface="Calibri"/>
            </a:endParaRPr>
          </a:p>
        </p:txBody>
      </p:sp>
      <p:sp>
        <p:nvSpPr>
          <p:cNvPr id="693" name="Shape 69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33</a:t>
            </a:fld>
            <a:endParaRPr sz="1200">
              <a:solidFill>
                <a:srgbClr val="898989"/>
              </a:solidFill>
              <a:latin typeface="Calibri"/>
              <a:ea typeface="Calibri"/>
              <a:cs typeface="Calibri"/>
              <a:sym typeface="Calibri"/>
            </a:endParaRPr>
          </a:p>
        </p:txBody>
      </p:sp>
      <p:pic>
        <p:nvPicPr>
          <p:cNvPr id="694" name="Shape 694"/>
          <p:cNvPicPr preferRelativeResize="0"/>
          <p:nvPr/>
        </p:nvPicPr>
        <p:blipFill rotWithShape="1">
          <a:blip r:embed="rId3">
            <a:alphaModFix/>
          </a:blip>
          <a:srcRect/>
          <a:stretch/>
        </p:blipFill>
        <p:spPr>
          <a:xfrm>
            <a:off x="-2124744" y="-9328"/>
            <a:ext cx="11737303" cy="6919335"/>
          </a:xfrm>
          <a:prstGeom prst="rect">
            <a:avLst/>
          </a:prstGeom>
          <a:solidFill>
            <a:schemeClr val="lt1"/>
          </a:solidFill>
          <a:ln>
            <a:noFill/>
          </a:ln>
        </p:spPr>
      </p:pic>
      <p:sp>
        <p:nvSpPr>
          <p:cNvPr id="695" name="Shape 695"/>
          <p:cNvSpPr/>
          <p:nvPr/>
        </p:nvSpPr>
        <p:spPr>
          <a:xfrm>
            <a:off x="0" y="0"/>
            <a:ext cx="4139952" cy="6919335"/>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96" name="Shape 696"/>
          <p:cNvSpPr txBox="1"/>
          <p:nvPr/>
        </p:nvSpPr>
        <p:spPr>
          <a:xfrm>
            <a:off x="800961" y="3293976"/>
            <a:ext cx="2538029" cy="36004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800"/>
              <a:buFont typeface="Arial"/>
              <a:buNone/>
            </a:pPr>
            <a:r>
              <a:rPr lang="en-US" sz="1800" b="1">
                <a:solidFill>
                  <a:schemeClr val="dk1"/>
                </a:solidFill>
                <a:latin typeface="Arial"/>
                <a:ea typeface="Arial"/>
                <a:cs typeface="Arial"/>
                <a:sym typeface="Arial"/>
              </a:rPr>
              <a:t>Terimakasih</a:t>
            </a:r>
            <a:endParaRPr sz="1800" b="1">
              <a:solidFill>
                <a:schemeClr val="dk1"/>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Shape 703"/>
        <p:cNvGrpSpPr/>
        <p:nvPr/>
      </p:nvGrpSpPr>
      <p:grpSpPr>
        <a:xfrm>
          <a:off x="0" y="0"/>
          <a:ext cx="0" cy="0"/>
          <a:chOff x="0" y="0"/>
          <a:chExt cx="0" cy="0"/>
        </a:xfrm>
      </p:grpSpPr>
      <p:sp>
        <p:nvSpPr>
          <p:cNvPr id="704" name="Shape 704"/>
          <p:cNvSpPr txBox="1"/>
          <p:nvPr/>
        </p:nvSpPr>
        <p:spPr>
          <a:xfrm>
            <a:off x="478171" y="2348880"/>
            <a:ext cx="7440549" cy="2270767"/>
          </a:xfrm>
          <a:prstGeom prst="rect">
            <a:avLst/>
          </a:prstGeom>
          <a:solidFill>
            <a:schemeClr val="lt1"/>
          </a:solid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285750" marR="0" lvl="0" indent="-285750" algn="l" rtl="0">
              <a:spcBef>
                <a:spcPts val="0"/>
              </a:spcBef>
              <a:spcAft>
                <a:spcPts val="0"/>
              </a:spcAft>
              <a:buClr>
                <a:schemeClr val="dk1"/>
              </a:buClr>
              <a:buSzPts val="1400"/>
              <a:buFont typeface="Arial"/>
              <a:buChar char="•"/>
            </a:pPr>
            <a:r>
              <a:rPr lang="en-US" sz="1400" b="1">
                <a:solidFill>
                  <a:schemeClr val="dk1"/>
                </a:solidFill>
                <a:latin typeface="Calibri"/>
                <a:ea typeface="Calibri"/>
                <a:cs typeface="Calibri"/>
                <a:sym typeface="Calibri"/>
              </a:rPr>
              <a:t>Slide 2 Tujuan umum pelatihan </a:t>
            </a:r>
            <a:r>
              <a:rPr lang="en-US" sz="1400">
                <a:solidFill>
                  <a:schemeClr val="dk1"/>
                </a:solidFill>
                <a:latin typeface="Calibri"/>
                <a:ea typeface="Calibri"/>
                <a:cs typeface="Calibri"/>
                <a:sym typeface="Calibri"/>
              </a:rPr>
              <a:t>pengadaan barang dan jasa</a:t>
            </a:r>
            <a:r>
              <a:rPr lang="en-US" sz="1400" b="1">
                <a:solidFill>
                  <a:schemeClr val="dk1"/>
                </a:solidFill>
                <a:latin typeface="Calibri"/>
                <a:ea typeface="Calibri"/>
                <a:cs typeface="Calibri"/>
                <a:sym typeface="Calibri"/>
              </a:rPr>
              <a:t> menjadi </a:t>
            </a:r>
            <a:r>
              <a:rPr lang="en-US" sz="1400">
                <a:solidFill>
                  <a:schemeClr val="dk1"/>
                </a:solidFill>
                <a:latin typeface="Calibri"/>
                <a:ea typeface="Calibri"/>
                <a:cs typeface="Calibri"/>
                <a:sym typeface="Calibri"/>
              </a:rPr>
              <a:t>pengadaan barang/jasa</a:t>
            </a:r>
            <a:endParaRPr/>
          </a:p>
          <a:p>
            <a:pPr marL="285750" marR="0" lvl="0" indent="-196850" algn="l" rtl="0">
              <a:spcBef>
                <a:spcPts val="0"/>
              </a:spcBef>
              <a:spcAft>
                <a:spcPts val="0"/>
              </a:spcAft>
              <a:buClr>
                <a:schemeClr val="dk1"/>
              </a:buClr>
              <a:buSzPts val="1400"/>
              <a:buFont typeface="Arial"/>
              <a:buNone/>
            </a:pPr>
            <a:endParaRPr sz="1400">
              <a:solidFill>
                <a:schemeClr val="dk1"/>
              </a:solidFill>
              <a:latin typeface="Calibri"/>
              <a:ea typeface="Calibri"/>
              <a:cs typeface="Calibri"/>
              <a:sym typeface="Calibri"/>
            </a:endParaRPr>
          </a:p>
        </p:txBody>
      </p:sp>
      <p:sp>
        <p:nvSpPr>
          <p:cNvPr id="705" name="Shape 705"/>
          <p:cNvSpPr txBox="1">
            <a:spLocks noGrp="1"/>
          </p:cNvSpPr>
          <p:nvPr>
            <p:ph type="title"/>
          </p:nvPr>
        </p:nvSpPr>
        <p:spPr>
          <a:xfrm>
            <a:off x="505483" y="0"/>
            <a:ext cx="8229600" cy="1143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400" b="0" i="0" u="none" strike="noStrike" cap="none">
                <a:solidFill>
                  <a:schemeClr val="dk1"/>
                </a:solidFill>
                <a:latin typeface="Rockwell"/>
                <a:ea typeface="Rockwell"/>
                <a:cs typeface="Rockwell"/>
                <a:sym typeface="Rockwell"/>
              </a:rPr>
              <a:t>Rekap Perbaikan V.1.5</a:t>
            </a:r>
            <a:endParaRPr sz="4400" b="0" i="0" u="none" strike="noStrike" cap="none">
              <a:solidFill>
                <a:schemeClr val="dk1"/>
              </a:solidFill>
              <a:latin typeface="Rockwell"/>
              <a:ea typeface="Rockwell"/>
              <a:cs typeface="Rockwell"/>
              <a:sym typeface="Rockwell"/>
            </a:endParaRPr>
          </a:p>
        </p:txBody>
      </p:sp>
      <p:sp>
        <p:nvSpPr>
          <p:cNvPr id="706" name="Shape 70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2800">
                <a:solidFill>
                  <a:srgbClr val="1F497D"/>
                </a:solidFill>
                <a:latin typeface="Calibri"/>
                <a:ea typeface="Calibri"/>
                <a:cs typeface="Calibri"/>
                <a:sym typeface="Calibri"/>
              </a:rPr>
              <a:t>34</a:t>
            </a:fld>
            <a:endParaRPr sz="1200">
              <a:solidFill>
                <a:srgbClr val="888888"/>
              </a:solidFill>
              <a:latin typeface="Calibri"/>
              <a:ea typeface="Calibri"/>
              <a:cs typeface="Calibri"/>
              <a:sym typeface="Calibri"/>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Shape 19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4</a:t>
            </a:fld>
            <a:endParaRPr sz="1200">
              <a:solidFill>
                <a:srgbClr val="898989"/>
              </a:solidFill>
              <a:latin typeface="Calibri"/>
              <a:ea typeface="Calibri"/>
              <a:cs typeface="Calibri"/>
              <a:sym typeface="Calibri"/>
            </a:endParaRPr>
          </a:p>
        </p:txBody>
      </p:sp>
      <p:sp>
        <p:nvSpPr>
          <p:cNvPr id="193" name="Shape 193"/>
          <p:cNvSpPr txBox="1">
            <a:spLocks noGrp="1"/>
          </p:cNvSpPr>
          <p:nvPr>
            <p:ph type="body" idx="1"/>
          </p:nvPr>
        </p:nvSpPr>
        <p:spPr>
          <a:xfrm>
            <a:off x="413859" y="848378"/>
            <a:ext cx="9228312" cy="3989902"/>
          </a:xfrm>
          <a:prstGeom prst="rect">
            <a:avLst/>
          </a:prstGeom>
          <a:noFill/>
          <a:ln>
            <a:noFill/>
          </a:ln>
        </p:spPr>
        <p:txBody>
          <a:bodyPr spcFirstLastPara="1" wrap="square" lIns="91425" tIns="45700" rIns="91425" bIns="45700" anchor="t" anchorCtr="0">
            <a:noAutofit/>
          </a:bodyPr>
          <a:lstStyle/>
          <a:p>
            <a:pPr marL="457200" marR="0" lvl="0" indent="-457200" algn="l" rtl="0">
              <a:lnSpc>
                <a:spcPct val="150000"/>
              </a:lnSpc>
              <a:spcBef>
                <a:spcPts val="0"/>
              </a:spcBef>
              <a:spcAft>
                <a:spcPts val="0"/>
              </a:spcAft>
              <a:buClr>
                <a:schemeClr val="dk2"/>
              </a:buClr>
              <a:buSzPts val="2400"/>
              <a:buFont typeface="Calibri"/>
              <a:buChar char="⃝"/>
            </a:pPr>
            <a:r>
              <a:rPr lang="en-US" sz="2400" b="1" i="0" u="none" strike="noStrike" cap="none">
                <a:solidFill>
                  <a:srgbClr val="205867"/>
                </a:solidFill>
                <a:latin typeface="Calibri"/>
                <a:ea typeface="Calibri"/>
                <a:cs typeface="Calibri"/>
                <a:sym typeface="Calibri"/>
              </a:rPr>
              <a:t>Pengguna Anggaran beserta tugas dan kewenangannya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Kuasa Pengguna Anggaran beserta tugas dan kewenangannya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Pejabat Pembuat Komitmen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Pejabat Pengadaan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Pokja Pemilihan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Agen Pengadaan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PjPHP/PPHP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Penyelenggara Swakelola beserta tugasnya</a:t>
            </a:r>
            <a:endParaRPr/>
          </a:p>
          <a:p>
            <a:pPr marL="457200" marR="0" lvl="0" indent="-457200" algn="l" rtl="0">
              <a:lnSpc>
                <a:spcPct val="150000"/>
              </a:lnSpc>
              <a:spcBef>
                <a:spcPts val="4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Penyedia beserta syarat dan tanggung jawab</a:t>
            </a:r>
            <a:endParaRPr sz="2000" b="0" i="0" u="none" strike="noStrike" cap="none">
              <a:solidFill>
                <a:srgbClr val="A5A5A5"/>
              </a:solidFill>
              <a:latin typeface="Calibri"/>
              <a:ea typeface="Calibri"/>
              <a:cs typeface="Calibri"/>
              <a:sym typeface="Calibri"/>
            </a:endParaRPr>
          </a:p>
        </p:txBody>
      </p:sp>
      <p:pic>
        <p:nvPicPr>
          <p:cNvPr id="194" name="Shape 194"/>
          <p:cNvPicPr preferRelativeResize="0"/>
          <p:nvPr/>
        </p:nvPicPr>
        <p:blipFill rotWithShape="1">
          <a:blip r:embed="rId3">
            <a:alphaModFix/>
          </a:blip>
          <a:srcRect t="8222" r="51832" b="1002"/>
          <a:stretch/>
        </p:blipFill>
        <p:spPr>
          <a:xfrm>
            <a:off x="7439944" y="0"/>
            <a:ext cx="1967880" cy="693957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p:nvPr/>
        </p:nvSpPr>
        <p:spPr>
          <a:xfrm>
            <a:off x="1835696" y="2544002"/>
            <a:ext cx="8424936" cy="2037126"/>
          </a:xfrm>
          <a:prstGeom prst="parallelogram">
            <a:avLst>
              <a:gd name="adj" fmla="val 25000"/>
            </a:avLst>
          </a:prstGeom>
          <a:solidFill>
            <a:schemeClr val="lt1">
              <a:alpha val="80000"/>
            </a:schemeClr>
          </a:solidFill>
          <a:ln w="25400" cap="flat" cmpd="sng">
            <a:solidFill>
              <a:srgbClr val="31859B"/>
            </a:solidFill>
            <a:prstDash val="solid"/>
            <a:round/>
            <a:headEnd type="none" w="sm" len="sm"/>
            <a:tailEnd type="none" w="sm" len="sm"/>
          </a:ln>
        </p:spPr>
        <p:txBody>
          <a:bodyPr spcFirstLastPara="1" wrap="square" lIns="154150" tIns="154150" rIns="154150" bIns="154150" anchor="ctr" anchorCtr="0">
            <a:noAutofit/>
          </a:bodyPr>
          <a:lstStyle/>
          <a:p>
            <a:pPr marL="0" marR="0" lvl="0" indent="0" algn="ctr" rtl="0">
              <a:spcBef>
                <a:spcPts val="0"/>
              </a:spcBef>
              <a:spcAft>
                <a:spcPts val="0"/>
              </a:spcAft>
              <a:buNone/>
            </a:pPr>
            <a:r>
              <a:rPr lang="en-US" sz="3200">
                <a:solidFill>
                  <a:schemeClr val="dk1"/>
                </a:solidFill>
                <a:latin typeface="Calibri"/>
                <a:ea typeface="Calibri"/>
                <a:cs typeface="Calibri"/>
                <a:sym typeface="Calibri"/>
              </a:rPr>
              <a:t>Pejabat pemegang kewenangan penggunaan anggaran Kementerian/Lembaga/</a:t>
            </a:r>
            <a:br>
              <a:rPr lang="en-US" sz="3200">
                <a:solidFill>
                  <a:schemeClr val="dk1"/>
                </a:solidFill>
                <a:latin typeface="Calibri"/>
                <a:ea typeface="Calibri"/>
                <a:cs typeface="Calibri"/>
                <a:sym typeface="Calibri"/>
              </a:rPr>
            </a:br>
            <a:r>
              <a:rPr lang="en-US" sz="3200">
                <a:solidFill>
                  <a:schemeClr val="dk1"/>
                </a:solidFill>
                <a:latin typeface="Calibri"/>
                <a:ea typeface="Calibri"/>
                <a:cs typeface="Calibri"/>
                <a:sym typeface="Calibri"/>
              </a:rPr>
              <a:t>Perangkat Daerah</a:t>
            </a:r>
            <a:endParaRPr sz="3200">
              <a:solidFill>
                <a:schemeClr val="dk1"/>
              </a:solidFill>
              <a:latin typeface="Calibri"/>
              <a:ea typeface="Calibri"/>
              <a:cs typeface="Calibri"/>
              <a:sym typeface="Calibri"/>
            </a:endParaRPr>
          </a:p>
        </p:txBody>
      </p:sp>
      <p:sp>
        <p:nvSpPr>
          <p:cNvPr id="201" name="Shape 20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5</a:t>
            </a:fld>
            <a:endParaRPr sz="1200">
              <a:solidFill>
                <a:srgbClr val="898989"/>
              </a:solidFill>
              <a:latin typeface="Calibri"/>
              <a:ea typeface="Calibri"/>
              <a:cs typeface="Calibri"/>
              <a:sym typeface="Calibri"/>
            </a:endParaRPr>
          </a:p>
        </p:txBody>
      </p:sp>
      <p:sp>
        <p:nvSpPr>
          <p:cNvPr id="202" name="Shape 202"/>
          <p:cNvSpPr/>
          <p:nvPr/>
        </p:nvSpPr>
        <p:spPr>
          <a:xfrm>
            <a:off x="1650508" y="389111"/>
            <a:ext cx="6111545" cy="70788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000"/>
              <a:buFont typeface="Arial"/>
              <a:buNone/>
            </a:pPr>
            <a:r>
              <a:rPr lang="en-US" sz="4000">
                <a:solidFill>
                  <a:schemeClr val="dk1"/>
                </a:solidFill>
                <a:latin typeface="Rockwell"/>
                <a:ea typeface="Rockwell"/>
                <a:cs typeface="Rockwell"/>
                <a:sym typeface="Rockwell"/>
              </a:rPr>
              <a:t>Pengguna Anggaran (PA)</a:t>
            </a:r>
            <a:endParaRPr sz="4000">
              <a:solidFill>
                <a:schemeClr val="dk1"/>
              </a:solidFill>
              <a:latin typeface="Rockwell"/>
              <a:ea typeface="Rockwell"/>
              <a:cs typeface="Rockwell"/>
              <a:sym typeface="Rockwell"/>
            </a:endParaRPr>
          </a:p>
        </p:txBody>
      </p:sp>
      <p:sp>
        <p:nvSpPr>
          <p:cNvPr id="206" name="Shape 206"/>
          <p:cNvSpPr/>
          <p:nvPr/>
        </p:nvSpPr>
        <p:spPr>
          <a:xfrm>
            <a:off x="3544998" y="15934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pic>
        <p:nvPicPr>
          <p:cNvPr id="207" name="Shape 207"/>
          <p:cNvPicPr preferRelativeResize="0"/>
          <p:nvPr/>
        </p:nvPicPr>
        <p:blipFill rotWithShape="1">
          <a:blip r:embed="rId3">
            <a:alphaModFix/>
          </a:blip>
          <a:srcRect/>
          <a:stretch/>
        </p:blipFill>
        <p:spPr>
          <a:xfrm>
            <a:off x="384506" y="2622585"/>
            <a:ext cx="2675326" cy="1879959"/>
          </a:xfrm>
          <a:prstGeom prst="parallelogram">
            <a:avLst>
              <a:gd name="adj" fmla="val 25000"/>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Shape 2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6</a:t>
            </a:fld>
            <a:endParaRPr sz="1200">
              <a:solidFill>
                <a:srgbClr val="898989"/>
              </a:solidFill>
              <a:latin typeface="Calibri"/>
              <a:ea typeface="Calibri"/>
              <a:cs typeface="Calibri"/>
              <a:sym typeface="Calibri"/>
            </a:endParaRPr>
          </a:p>
        </p:txBody>
      </p:sp>
      <p:sp>
        <p:nvSpPr>
          <p:cNvPr id="213" name="Shape 213"/>
          <p:cNvSpPr/>
          <p:nvPr/>
        </p:nvSpPr>
        <p:spPr>
          <a:xfrm>
            <a:off x="1570749" y="432525"/>
            <a:ext cx="6526500" cy="7080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000"/>
              <a:buFont typeface="Arial"/>
              <a:buNone/>
            </a:pPr>
            <a:r>
              <a:rPr lang="en-US" sz="4000">
                <a:solidFill>
                  <a:schemeClr val="dk1"/>
                </a:solidFill>
                <a:latin typeface="Rockwell"/>
                <a:ea typeface="Rockwell"/>
                <a:cs typeface="Rockwell"/>
                <a:sym typeface="Rockwell"/>
              </a:rPr>
              <a:t>Tugas &amp; Wewenang (PA)</a:t>
            </a:r>
            <a:endParaRPr sz="4000">
              <a:solidFill>
                <a:schemeClr val="dk1"/>
              </a:solidFill>
              <a:latin typeface="Rockwell"/>
              <a:ea typeface="Rockwell"/>
              <a:cs typeface="Rockwell"/>
              <a:sym typeface="Rockwell"/>
            </a:endParaRPr>
          </a:p>
        </p:txBody>
      </p:sp>
      <p:sp>
        <p:nvSpPr>
          <p:cNvPr id="214" name="Shape 214"/>
          <p:cNvSpPr/>
          <p:nvPr/>
        </p:nvSpPr>
        <p:spPr>
          <a:xfrm>
            <a:off x="3544998" y="15934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sp>
        <p:nvSpPr>
          <p:cNvPr id="218" name="Shape 218"/>
          <p:cNvSpPr/>
          <p:nvPr/>
        </p:nvSpPr>
        <p:spPr>
          <a:xfrm>
            <a:off x="683568" y="5446712"/>
            <a:ext cx="7719900" cy="708000"/>
          </a:xfrm>
          <a:prstGeom prst="rect">
            <a:avLst/>
          </a:prstGeom>
          <a:solidFill>
            <a:srgbClr val="FFFFFF"/>
          </a:solidFill>
          <a:ln w="9525" cap="flat" cmpd="sng">
            <a:solidFill>
              <a:srgbClr val="C0504D"/>
            </a:solidFill>
            <a:prstDash val="dash"/>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000">
                <a:solidFill>
                  <a:srgbClr val="000000"/>
                </a:solidFill>
                <a:latin typeface="Calibri"/>
                <a:ea typeface="Calibri"/>
                <a:cs typeface="Calibri"/>
                <a:sym typeface="Calibri"/>
              </a:rPr>
              <a:t>Kewenangan diatas </a:t>
            </a:r>
            <a:r>
              <a:rPr lang="en-US" sz="2000" b="1">
                <a:solidFill>
                  <a:srgbClr val="4F6128"/>
                </a:solidFill>
                <a:latin typeface="Calibri"/>
                <a:ea typeface="Calibri"/>
                <a:cs typeface="Calibri"/>
                <a:sym typeface="Calibri"/>
              </a:rPr>
              <a:t>dapat</a:t>
            </a:r>
            <a:r>
              <a:rPr lang="en-US" sz="2000">
                <a:solidFill>
                  <a:srgbClr val="4F6128"/>
                </a:solidFill>
                <a:latin typeface="Calibri"/>
                <a:ea typeface="Calibri"/>
                <a:cs typeface="Calibri"/>
                <a:sym typeface="Calibri"/>
              </a:rPr>
              <a:t> </a:t>
            </a:r>
            <a:r>
              <a:rPr lang="en-US" sz="2000">
                <a:solidFill>
                  <a:srgbClr val="000000"/>
                </a:solidFill>
                <a:latin typeface="Calibri"/>
                <a:ea typeface="Calibri"/>
                <a:cs typeface="Calibri"/>
                <a:sym typeface="Calibri"/>
              </a:rPr>
              <a:t>didelegasikan kepada KPA untuk pengelolaan APBN/APBD sesuai dengan ketentuan peraturan perundang-undangan</a:t>
            </a:r>
            <a:endParaRPr sz="2000">
              <a:solidFill>
                <a:srgbClr val="000000"/>
              </a:solidFill>
              <a:latin typeface="Calibri"/>
              <a:ea typeface="Calibri"/>
              <a:cs typeface="Calibri"/>
              <a:sym typeface="Calibri"/>
            </a:endParaRPr>
          </a:p>
        </p:txBody>
      </p:sp>
      <p:grpSp>
        <p:nvGrpSpPr>
          <p:cNvPr id="219" name="Shape 219"/>
          <p:cNvGrpSpPr/>
          <p:nvPr/>
        </p:nvGrpSpPr>
        <p:grpSpPr>
          <a:xfrm>
            <a:off x="493817" y="1337541"/>
            <a:ext cx="8424900" cy="4060057"/>
            <a:chOff x="0" y="1958"/>
            <a:chExt cx="8424900" cy="4060057"/>
          </a:xfrm>
        </p:grpSpPr>
        <p:sp>
          <p:nvSpPr>
            <p:cNvPr id="220" name="Shape 220"/>
            <p:cNvSpPr/>
            <p:nvPr/>
          </p:nvSpPr>
          <p:spPr>
            <a:xfrm>
              <a:off x="0" y="1958"/>
              <a:ext cx="8424900" cy="6666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1" name="Shape 221"/>
            <p:cNvSpPr txBox="1"/>
            <p:nvPr/>
          </p:nvSpPr>
          <p:spPr>
            <a:xfrm>
              <a:off x="32542" y="34500"/>
              <a:ext cx="8359800" cy="60150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None/>
              </a:pPr>
              <a:r>
                <a:rPr lang="en-US" sz="2000" b="0">
                  <a:solidFill>
                    <a:srgbClr val="000000"/>
                  </a:solidFill>
                  <a:latin typeface="Calibri"/>
                  <a:ea typeface="Calibri"/>
                  <a:cs typeface="Calibri"/>
                  <a:sym typeface="Calibri"/>
                </a:rPr>
                <a:t>a) Melakukan tindakan yang mengakibatkan pengeluaran</a:t>
              </a:r>
              <a:br>
                <a:rPr lang="en-US" sz="2000" b="0">
                  <a:solidFill>
                    <a:srgbClr val="000000"/>
                  </a:solidFill>
                  <a:latin typeface="Calibri"/>
                  <a:ea typeface="Calibri"/>
                  <a:cs typeface="Calibri"/>
                  <a:sym typeface="Calibri"/>
                </a:rPr>
              </a:br>
              <a:r>
                <a:rPr lang="en-US" sz="2000" b="0">
                  <a:solidFill>
                    <a:srgbClr val="000000"/>
                  </a:solidFill>
                  <a:latin typeface="Calibri"/>
                  <a:ea typeface="Calibri"/>
                  <a:cs typeface="Calibri"/>
                  <a:sym typeface="Calibri"/>
                </a:rPr>
                <a:t>     anggaran belanja</a:t>
              </a:r>
              <a:endParaRPr sz="2000" b="0">
                <a:solidFill>
                  <a:srgbClr val="000000"/>
                </a:solidFill>
                <a:latin typeface="Calibri"/>
                <a:ea typeface="Calibri"/>
                <a:cs typeface="Calibri"/>
                <a:sym typeface="Calibri"/>
              </a:endParaRPr>
            </a:p>
          </p:txBody>
        </p:sp>
        <p:sp>
          <p:nvSpPr>
            <p:cNvPr id="222" name="Shape 222"/>
            <p:cNvSpPr/>
            <p:nvPr/>
          </p:nvSpPr>
          <p:spPr>
            <a:xfrm>
              <a:off x="0" y="680650"/>
              <a:ext cx="8424900" cy="6666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3" name="Shape 223"/>
            <p:cNvSpPr txBox="1"/>
            <p:nvPr/>
          </p:nvSpPr>
          <p:spPr>
            <a:xfrm>
              <a:off x="32542" y="713192"/>
              <a:ext cx="8359800" cy="60150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None/>
              </a:pPr>
              <a:r>
                <a:rPr lang="en-US" sz="2000" b="0">
                  <a:solidFill>
                    <a:srgbClr val="000000"/>
                  </a:solidFill>
                  <a:latin typeface="Calibri"/>
                  <a:ea typeface="Calibri"/>
                  <a:cs typeface="Calibri"/>
                  <a:sym typeface="Calibri"/>
                </a:rPr>
                <a:t>b) Mengadakan perjanjian dengan pihak lain dalam batas</a:t>
              </a:r>
              <a:br>
                <a:rPr lang="en-US" sz="2000" b="0">
                  <a:solidFill>
                    <a:srgbClr val="000000"/>
                  </a:solidFill>
                  <a:latin typeface="Calibri"/>
                  <a:ea typeface="Calibri"/>
                  <a:cs typeface="Calibri"/>
                  <a:sym typeface="Calibri"/>
                </a:rPr>
              </a:br>
              <a:r>
                <a:rPr lang="en-US" sz="2000" b="0">
                  <a:solidFill>
                    <a:srgbClr val="000000"/>
                  </a:solidFill>
                  <a:latin typeface="Calibri"/>
                  <a:ea typeface="Calibri"/>
                  <a:cs typeface="Calibri"/>
                  <a:sym typeface="Calibri"/>
                </a:rPr>
                <a:t>     anggaran yang ditetapkan</a:t>
              </a:r>
              <a:endParaRPr sz="2000" b="0">
                <a:solidFill>
                  <a:srgbClr val="000000"/>
                </a:solidFill>
                <a:latin typeface="Calibri"/>
                <a:ea typeface="Calibri"/>
                <a:cs typeface="Calibri"/>
                <a:sym typeface="Calibri"/>
              </a:endParaRPr>
            </a:p>
          </p:txBody>
        </p:sp>
        <p:sp>
          <p:nvSpPr>
            <p:cNvPr id="224" name="Shape 224"/>
            <p:cNvSpPr/>
            <p:nvPr/>
          </p:nvSpPr>
          <p:spPr>
            <a:xfrm>
              <a:off x="0" y="1359341"/>
              <a:ext cx="8424900" cy="6666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5" name="Shape 225"/>
            <p:cNvSpPr txBox="1"/>
            <p:nvPr/>
          </p:nvSpPr>
          <p:spPr>
            <a:xfrm>
              <a:off x="32542" y="1391883"/>
              <a:ext cx="8359800" cy="60150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None/>
              </a:pPr>
              <a:r>
                <a:rPr lang="en-US" sz="2000" b="0">
                  <a:solidFill>
                    <a:srgbClr val="000000"/>
                  </a:solidFill>
                  <a:latin typeface="Calibri"/>
                  <a:ea typeface="Calibri"/>
                  <a:cs typeface="Calibri"/>
                  <a:sym typeface="Calibri"/>
                </a:rPr>
                <a:t>c) Menetapkan perencanaan pengadaaan</a:t>
              </a:r>
              <a:endParaRPr sz="2000" b="0">
                <a:solidFill>
                  <a:srgbClr val="000000"/>
                </a:solidFill>
                <a:latin typeface="Calibri"/>
                <a:ea typeface="Calibri"/>
                <a:cs typeface="Calibri"/>
                <a:sym typeface="Calibri"/>
              </a:endParaRPr>
            </a:p>
          </p:txBody>
        </p:sp>
        <p:sp>
          <p:nvSpPr>
            <p:cNvPr id="226" name="Shape 226"/>
            <p:cNvSpPr/>
            <p:nvPr/>
          </p:nvSpPr>
          <p:spPr>
            <a:xfrm>
              <a:off x="0" y="2038032"/>
              <a:ext cx="8424900" cy="6666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7" name="Shape 227"/>
            <p:cNvSpPr txBox="1"/>
            <p:nvPr/>
          </p:nvSpPr>
          <p:spPr>
            <a:xfrm>
              <a:off x="32542" y="2070574"/>
              <a:ext cx="8359800" cy="60150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None/>
              </a:pPr>
              <a:r>
                <a:rPr lang="en-US" sz="2000" b="0">
                  <a:solidFill>
                    <a:srgbClr val="000000"/>
                  </a:solidFill>
                  <a:latin typeface="Calibri"/>
                  <a:ea typeface="Calibri"/>
                  <a:cs typeface="Calibri"/>
                  <a:sym typeface="Calibri"/>
                </a:rPr>
                <a:t>d) Menetapkan dan mengumumkan RUP</a:t>
              </a:r>
              <a:endParaRPr sz="2000" b="0">
                <a:solidFill>
                  <a:srgbClr val="000000"/>
                </a:solidFill>
                <a:latin typeface="Calibri"/>
                <a:ea typeface="Calibri"/>
                <a:cs typeface="Calibri"/>
                <a:sym typeface="Calibri"/>
              </a:endParaRPr>
            </a:p>
          </p:txBody>
        </p:sp>
        <p:sp>
          <p:nvSpPr>
            <p:cNvPr id="228" name="Shape 228"/>
            <p:cNvSpPr/>
            <p:nvPr/>
          </p:nvSpPr>
          <p:spPr>
            <a:xfrm>
              <a:off x="0" y="2716724"/>
              <a:ext cx="8424900" cy="6666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29" name="Shape 229"/>
            <p:cNvSpPr txBox="1"/>
            <p:nvPr/>
          </p:nvSpPr>
          <p:spPr>
            <a:xfrm>
              <a:off x="32542" y="2749266"/>
              <a:ext cx="8359800" cy="60150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None/>
              </a:pPr>
              <a:r>
                <a:rPr lang="en-US" sz="2000" b="0">
                  <a:solidFill>
                    <a:srgbClr val="000000"/>
                  </a:solidFill>
                  <a:latin typeface="Calibri"/>
                  <a:ea typeface="Calibri"/>
                  <a:cs typeface="Calibri"/>
                  <a:sym typeface="Calibri"/>
                </a:rPr>
                <a:t>e) Melaksanakan konsolidasi PBJ</a:t>
              </a:r>
              <a:endParaRPr sz="2000" b="0">
                <a:solidFill>
                  <a:srgbClr val="000000"/>
                </a:solidFill>
                <a:latin typeface="Calibri"/>
                <a:ea typeface="Calibri"/>
                <a:cs typeface="Calibri"/>
                <a:sym typeface="Calibri"/>
              </a:endParaRPr>
            </a:p>
          </p:txBody>
        </p:sp>
        <p:sp>
          <p:nvSpPr>
            <p:cNvPr id="230" name="Shape 230"/>
            <p:cNvSpPr/>
            <p:nvPr/>
          </p:nvSpPr>
          <p:spPr>
            <a:xfrm>
              <a:off x="0" y="3395415"/>
              <a:ext cx="8424900" cy="6666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31" name="Shape 231"/>
            <p:cNvSpPr txBox="1"/>
            <p:nvPr/>
          </p:nvSpPr>
          <p:spPr>
            <a:xfrm>
              <a:off x="32542" y="3427957"/>
              <a:ext cx="8359800" cy="60150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None/>
              </a:pPr>
              <a:r>
                <a:rPr lang="en-US" sz="2000" b="0">
                  <a:solidFill>
                    <a:srgbClr val="000000"/>
                  </a:solidFill>
                  <a:latin typeface="Calibri"/>
                  <a:ea typeface="Calibri"/>
                  <a:cs typeface="Calibri"/>
                  <a:sym typeface="Calibri"/>
                </a:rPr>
                <a:t>f) Menetapkan penunjukkan langsung untuk tender/seleksi ulang gagal</a:t>
              </a:r>
              <a:endParaRPr sz="2000" b="0">
                <a:solidFill>
                  <a:srgbClr val="000000"/>
                </a:solidFill>
                <a:latin typeface="Calibri"/>
                <a:ea typeface="Calibri"/>
                <a:cs typeface="Calibri"/>
                <a:sym typeface="Calibri"/>
              </a:endParaRPr>
            </a:p>
          </p:txBody>
        </p:sp>
      </p:grpSp>
      <p:pic>
        <p:nvPicPr>
          <p:cNvPr id="232" name="Shape 232"/>
          <p:cNvPicPr preferRelativeResize="0"/>
          <p:nvPr/>
        </p:nvPicPr>
        <p:blipFill rotWithShape="1">
          <a:blip r:embed="rId3">
            <a:alphaModFix/>
          </a:blip>
          <a:srcRect/>
          <a:stretch/>
        </p:blipFill>
        <p:spPr>
          <a:xfrm>
            <a:off x="8096717" y="2205012"/>
            <a:ext cx="687507" cy="333337"/>
          </a:xfrm>
          <a:prstGeom prst="rect">
            <a:avLst/>
          </a:prstGeom>
          <a:noFill/>
          <a:ln>
            <a:noFill/>
          </a:ln>
        </p:spPr>
      </p:pic>
      <p:pic>
        <p:nvPicPr>
          <p:cNvPr id="233" name="Shape 233"/>
          <p:cNvPicPr preferRelativeResize="0"/>
          <p:nvPr/>
        </p:nvPicPr>
        <p:blipFill rotWithShape="1">
          <a:blip r:embed="rId4">
            <a:alphaModFix/>
          </a:blip>
          <a:srcRect/>
          <a:stretch/>
        </p:blipFill>
        <p:spPr>
          <a:xfrm>
            <a:off x="8097255" y="1342132"/>
            <a:ext cx="598845" cy="588519"/>
          </a:xfrm>
          <a:prstGeom prst="rect">
            <a:avLst/>
          </a:prstGeom>
          <a:noFill/>
          <a:ln>
            <a:noFill/>
          </a:ln>
        </p:spPr>
      </p:pic>
      <p:pic>
        <p:nvPicPr>
          <p:cNvPr id="234" name="Shape 234"/>
          <p:cNvPicPr preferRelativeResize="0"/>
          <p:nvPr/>
        </p:nvPicPr>
        <p:blipFill rotWithShape="1">
          <a:blip r:embed="rId5">
            <a:alphaModFix/>
          </a:blip>
          <a:srcRect/>
          <a:stretch/>
        </p:blipFill>
        <p:spPr>
          <a:xfrm>
            <a:off x="8291670" y="2745150"/>
            <a:ext cx="371836" cy="562288"/>
          </a:xfrm>
          <a:prstGeom prst="rect">
            <a:avLst/>
          </a:prstGeom>
          <a:noFill/>
          <a:ln>
            <a:noFill/>
          </a:ln>
        </p:spPr>
      </p:pic>
      <p:pic>
        <p:nvPicPr>
          <p:cNvPr id="235" name="Shape 235"/>
          <p:cNvPicPr preferRelativeResize="0"/>
          <p:nvPr/>
        </p:nvPicPr>
        <p:blipFill rotWithShape="1">
          <a:blip r:embed="rId6">
            <a:alphaModFix/>
          </a:blip>
          <a:srcRect/>
          <a:stretch/>
        </p:blipFill>
        <p:spPr>
          <a:xfrm>
            <a:off x="8202412" y="3556179"/>
            <a:ext cx="511081" cy="380142"/>
          </a:xfrm>
          <a:prstGeom prst="rect">
            <a:avLst/>
          </a:prstGeom>
          <a:noFill/>
          <a:ln>
            <a:noFill/>
          </a:ln>
        </p:spPr>
      </p:pic>
      <p:pic>
        <p:nvPicPr>
          <p:cNvPr id="236" name="Shape 236"/>
          <p:cNvPicPr preferRelativeResize="0"/>
          <p:nvPr/>
        </p:nvPicPr>
        <p:blipFill rotWithShape="1">
          <a:blip r:embed="rId7">
            <a:alphaModFix/>
          </a:blip>
          <a:srcRect/>
          <a:stretch/>
        </p:blipFill>
        <p:spPr>
          <a:xfrm>
            <a:off x="8202412" y="4184228"/>
            <a:ext cx="410327" cy="410328"/>
          </a:xfrm>
          <a:prstGeom prst="rect">
            <a:avLst/>
          </a:prstGeom>
          <a:noFill/>
          <a:ln>
            <a:noFill/>
          </a:ln>
        </p:spPr>
      </p:pic>
      <p:pic>
        <p:nvPicPr>
          <p:cNvPr id="237" name="Shape 237"/>
          <p:cNvPicPr preferRelativeResize="0"/>
          <p:nvPr/>
        </p:nvPicPr>
        <p:blipFill rotWithShape="1">
          <a:blip r:embed="rId7">
            <a:alphaModFix/>
          </a:blip>
          <a:srcRect/>
          <a:stretch/>
        </p:blipFill>
        <p:spPr>
          <a:xfrm rot="5400000">
            <a:off x="8612741" y="4345311"/>
            <a:ext cx="299145" cy="299145"/>
          </a:xfrm>
          <a:prstGeom prst="rect">
            <a:avLst/>
          </a:prstGeom>
          <a:noFill/>
          <a:ln>
            <a:noFill/>
          </a:ln>
        </p:spPr>
      </p:pic>
      <p:pic>
        <p:nvPicPr>
          <p:cNvPr id="238" name="Shape 238"/>
          <p:cNvPicPr preferRelativeResize="0"/>
          <p:nvPr/>
        </p:nvPicPr>
        <p:blipFill rotWithShape="1">
          <a:blip r:embed="rId8">
            <a:alphaModFix/>
          </a:blip>
          <a:srcRect/>
          <a:stretch/>
        </p:blipFill>
        <p:spPr>
          <a:xfrm>
            <a:off x="8205549" y="4890197"/>
            <a:ext cx="496816" cy="50137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Shape 24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7</a:t>
            </a:fld>
            <a:endParaRPr sz="1200">
              <a:solidFill>
                <a:srgbClr val="898989"/>
              </a:solidFill>
              <a:latin typeface="Calibri"/>
              <a:ea typeface="Calibri"/>
              <a:cs typeface="Calibri"/>
              <a:sym typeface="Calibri"/>
            </a:endParaRPr>
          </a:p>
        </p:txBody>
      </p:sp>
      <p:sp>
        <p:nvSpPr>
          <p:cNvPr id="247" name="Shape 247"/>
          <p:cNvSpPr/>
          <p:nvPr/>
        </p:nvSpPr>
        <p:spPr>
          <a:xfrm>
            <a:off x="1398036" y="460125"/>
            <a:ext cx="6641100" cy="7080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000"/>
              <a:buFont typeface="Arial"/>
              <a:buNone/>
            </a:pPr>
            <a:r>
              <a:rPr lang="en-US" sz="4000">
                <a:solidFill>
                  <a:schemeClr val="dk1"/>
                </a:solidFill>
                <a:latin typeface="Rockwell"/>
                <a:ea typeface="Rockwell"/>
                <a:cs typeface="Rockwell"/>
                <a:sym typeface="Rockwell"/>
              </a:rPr>
              <a:t>Tugas &amp; Wewenang (PA)</a:t>
            </a:r>
            <a:endParaRPr sz="4000">
              <a:solidFill>
                <a:schemeClr val="dk1"/>
              </a:solidFill>
              <a:latin typeface="Rockwell"/>
              <a:ea typeface="Rockwell"/>
              <a:cs typeface="Rockwell"/>
              <a:sym typeface="Rockwell"/>
            </a:endParaRPr>
          </a:p>
        </p:txBody>
      </p:sp>
      <p:sp>
        <p:nvSpPr>
          <p:cNvPr id="248" name="Shape 248"/>
          <p:cNvSpPr/>
          <p:nvPr/>
        </p:nvSpPr>
        <p:spPr>
          <a:xfrm>
            <a:off x="3544998" y="15934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sp>
        <p:nvSpPr>
          <p:cNvPr id="249" name="Shape 249"/>
          <p:cNvSpPr/>
          <p:nvPr/>
        </p:nvSpPr>
        <p:spPr>
          <a:xfrm>
            <a:off x="143080" y="5794978"/>
            <a:ext cx="8788409" cy="369332"/>
          </a:xfrm>
          <a:prstGeom prst="rect">
            <a:avLst/>
          </a:prstGeom>
          <a:solidFill>
            <a:schemeClr val="lt1"/>
          </a:solidFill>
          <a:ln w="25400" cap="flat" cmpd="sng">
            <a:solidFill>
              <a:schemeClr val="accent2"/>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800">
                <a:solidFill>
                  <a:schemeClr val="dk1"/>
                </a:solidFill>
                <a:latin typeface="Calibri"/>
                <a:ea typeface="Calibri"/>
                <a:cs typeface="Calibri"/>
                <a:sym typeface="Calibri"/>
              </a:rPr>
              <a:t>Kewenangan (huruf G, H, I) </a:t>
            </a:r>
            <a:r>
              <a:rPr lang="en-US" sz="1800" b="1">
                <a:solidFill>
                  <a:srgbClr val="990033"/>
                </a:solidFill>
                <a:latin typeface="Calibri"/>
                <a:ea typeface="Calibri"/>
                <a:cs typeface="Calibri"/>
                <a:sym typeface="Calibri"/>
              </a:rPr>
              <a:t>tidak dapat </a:t>
            </a:r>
            <a:r>
              <a:rPr lang="en-US" sz="1800">
                <a:solidFill>
                  <a:schemeClr val="dk1"/>
                </a:solidFill>
                <a:latin typeface="Calibri"/>
                <a:ea typeface="Calibri"/>
                <a:cs typeface="Calibri"/>
                <a:sym typeface="Calibri"/>
              </a:rPr>
              <a:t>didelegasikan kepada KPA untuk pengelolaan APBD</a:t>
            </a:r>
            <a:endParaRPr/>
          </a:p>
        </p:txBody>
      </p:sp>
      <p:grpSp>
        <p:nvGrpSpPr>
          <p:cNvPr id="250" name="Shape 250"/>
          <p:cNvGrpSpPr/>
          <p:nvPr/>
        </p:nvGrpSpPr>
        <p:grpSpPr>
          <a:xfrm>
            <a:off x="360677" y="1168135"/>
            <a:ext cx="8574300" cy="4263975"/>
            <a:chOff x="0" y="6148"/>
            <a:chExt cx="8574300" cy="4263975"/>
          </a:xfrm>
        </p:grpSpPr>
        <p:sp>
          <p:nvSpPr>
            <p:cNvPr id="251" name="Shape 251"/>
            <p:cNvSpPr/>
            <p:nvPr/>
          </p:nvSpPr>
          <p:spPr>
            <a:xfrm>
              <a:off x="0" y="6148"/>
              <a:ext cx="8574300" cy="6366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2" name="Shape 252"/>
            <p:cNvSpPr txBox="1"/>
            <p:nvPr/>
          </p:nvSpPr>
          <p:spPr>
            <a:xfrm>
              <a:off x="31072" y="37220"/>
              <a:ext cx="8512200" cy="57450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None/>
              </a:pPr>
              <a:r>
                <a:rPr lang="en-US" sz="2000" b="0">
                  <a:solidFill>
                    <a:srgbClr val="000000"/>
                  </a:solidFill>
                  <a:latin typeface="Calibri"/>
                  <a:ea typeface="Calibri"/>
                  <a:cs typeface="Calibri"/>
                  <a:sym typeface="Calibri"/>
                </a:rPr>
                <a:t>g) Menetapkan : </a:t>
              </a:r>
              <a:endParaRPr sz="2000" b="0">
                <a:solidFill>
                  <a:srgbClr val="000000"/>
                </a:solidFill>
                <a:latin typeface="Calibri"/>
                <a:ea typeface="Calibri"/>
                <a:cs typeface="Calibri"/>
                <a:sym typeface="Calibri"/>
              </a:endParaRPr>
            </a:p>
          </p:txBody>
        </p:sp>
        <p:sp>
          <p:nvSpPr>
            <p:cNvPr id="253" name="Shape 253"/>
            <p:cNvSpPr/>
            <p:nvPr/>
          </p:nvSpPr>
          <p:spPr>
            <a:xfrm>
              <a:off x="0" y="642668"/>
              <a:ext cx="8574300" cy="7782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4" name="Shape 254"/>
            <p:cNvSpPr txBox="1"/>
            <p:nvPr/>
          </p:nvSpPr>
          <p:spPr>
            <a:xfrm>
              <a:off x="0" y="642668"/>
              <a:ext cx="8574300" cy="778200"/>
            </a:xfrm>
            <a:prstGeom prst="rect">
              <a:avLst/>
            </a:prstGeom>
            <a:noFill/>
            <a:ln>
              <a:noFill/>
            </a:ln>
          </p:spPr>
          <p:txBody>
            <a:bodyPr spcFirstLastPara="1" wrap="square" lIns="272225" tIns="25400" rIns="142225" bIns="25400" anchor="t" anchorCtr="0">
              <a:noAutofit/>
            </a:bodyPr>
            <a:lstStyle/>
            <a:p>
              <a:pPr marL="228600" marR="0" lvl="1" indent="-228600" algn="l" rtl="0">
                <a:lnSpc>
                  <a:spcPct val="90000"/>
                </a:lnSpc>
                <a:spcBef>
                  <a:spcPts val="0"/>
                </a:spcBef>
                <a:spcAft>
                  <a:spcPts val="0"/>
                </a:spcAft>
                <a:buClr>
                  <a:srgbClr val="000000"/>
                </a:buClr>
                <a:buSzPts val="2000"/>
                <a:buFont typeface="Calibri"/>
                <a:buChar char="•"/>
              </a:pPr>
              <a:r>
                <a:rPr lang="en-US" sz="2000" b="0" i="0" u="none" strike="noStrike" cap="none">
                  <a:solidFill>
                    <a:srgbClr val="000000"/>
                  </a:solidFill>
                  <a:latin typeface="Calibri"/>
                  <a:ea typeface="Calibri"/>
                  <a:cs typeface="Calibri"/>
                  <a:sym typeface="Calibri"/>
                </a:rPr>
                <a:t>PPK, pejabat pengadaan, PjPHP/PPHP, penyelenggara swakelola, tim teknis, dan tim juri/tim ahli untuk pelaksanaan melalui sayembara/kontes</a:t>
              </a:r>
              <a:endParaRPr sz="2000" b="0" i="0" u="none" strike="noStrike" cap="none">
                <a:solidFill>
                  <a:srgbClr val="000000"/>
                </a:solidFill>
                <a:latin typeface="Calibri"/>
                <a:ea typeface="Calibri"/>
                <a:cs typeface="Calibri"/>
                <a:sym typeface="Calibri"/>
              </a:endParaRPr>
            </a:p>
          </p:txBody>
        </p:sp>
        <p:sp>
          <p:nvSpPr>
            <p:cNvPr id="255" name="Shape 255"/>
            <p:cNvSpPr/>
            <p:nvPr/>
          </p:nvSpPr>
          <p:spPr>
            <a:xfrm>
              <a:off x="0" y="1420988"/>
              <a:ext cx="8574300" cy="5934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6" name="Shape 256"/>
            <p:cNvSpPr txBox="1"/>
            <p:nvPr/>
          </p:nvSpPr>
          <p:spPr>
            <a:xfrm>
              <a:off x="28969" y="1449957"/>
              <a:ext cx="8516400" cy="53550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None/>
              </a:pPr>
              <a:r>
                <a:rPr lang="en-US" sz="2000" b="0">
                  <a:solidFill>
                    <a:srgbClr val="000000"/>
                  </a:solidFill>
                  <a:latin typeface="Calibri"/>
                  <a:ea typeface="Calibri"/>
                  <a:cs typeface="Calibri"/>
                  <a:sym typeface="Calibri"/>
                </a:rPr>
                <a:t>h) Menyatakan tender/seleksi gagal</a:t>
              </a:r>
              <a:endParaRPr sz="2000" b="0">
                <a:solidFill>
                  <a:srgbClr val="000000"/>
                </a:solidFill>
                <a:latin typeface="Calibri"/>
                <a:ea typeface="Calibri"/>
                <a:cs typeface="Calibri"/>
                <a:sym typeface="Calibri"/>
              </a:endParaRPr>
            </a:p>
          </p:txBody>
        </p:sp>
        <p:sp>
          <p:nvSpPr>
            <p:cNvPr id="257" name="Shape 257"/>
            <p:cNvSpPr/>
            <p:nvPr/>
          </p:nvSpPr>
          <p:spPr>
            <a:xfrm>
              <a:off x="0" y="2149783"/>
              <a:ext cx="8574300" cy="879900"/>
            </a:xfrm>
            <a:prstGeom prst="roundRect">
              <a:avLst>
                <a:gd name="adj" fmla="val 16667"/>
              </a:avLst>
            </a:prstGeom>
            <a:solidFill>
              <a:srgbClr val="F2F2F2">
                <a:alpha val="43920"/>
              </a:srgbClr>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58" name="Shape 258"/>
            <p:cNvSpPr txBox="1"/>
            <p:nvPr/>
          </p:nvSpPr>
          <p:spPr>
            <a:xfrm>
              <a:off x="42950" y="2192733"/>
              <a:ext cx="8488200" cy="79380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None/>
              </a:pPr>
              <a:r>
                <a:rPr lang="en-US" sz="2000" b="0">
                  <a:solidFill>
                    <a:srgbClr val="000000"/>
                  </a:solidFill>
                  <a:latin typeface="Calibri"/>
                  <a:ea typeface="Calibri"/>
                  <a:cs typeface="Calibri"/>
                  <a:sym typeface="Calibri"/>
                </a:rPr>
                <a:t>i) Menetapkan pemenang pemilihan/calon Penyedia untuk</a:t>
              </a:r>
              <a:br>
                <a:rPr lang="en-US" sz="2000" b="0">
                  <a:solidFill>
                    <a:srgbClr val="000000"/>
                  </a:solidFill>
                  <a:latin typeface="Calibri"/>
                  <a:ea typeface="Calibri"/>
                  <a:cs typeface="Calibri"/>
                  <a:sym typeface="Calibri"/>
                </a:rPr>
              </a:br>
              <a:r>
                <a:rPr lang="en-US" sz="2000" b="0">
                  <a:solidFill>
                    <a:srgbClr val="000000"/>
                  </a:solidFill>
                  <a:latin typeface="Calibri"/>
                  <a:ea typeface="Calibri"/>
                  <a:cs typeface="Calibri"/>
                  <a:sym typeface="Calibri"/>
                </a:rPr>
                <a:t>    metode pemilihan</a:t>
              </a:r>
              <a:endParaRPr sz="2000" b="0">
                <a:solidFill>
                  <a:srgbClr val="000000"/>
                </a:solidFill>
                <a:latin typeface="Calibri"/>
                <a:ea typeface="Calibri"/>
                <a:cs typeface="Calibri"/>
                <a:sym typeface="Calibri"/>
              </a:endParaRPr>
            </a:p>
          </p:txBody>
        </p:sp>
        <p:sp>
          <p:nvSpPr>
            <p:cNvPr id="259" name="Shape 259"/>
            <p:cNvSpPr/>
            <p:nvPr/>
          </p:nvSpPr>
          <p:spPr>
            <a:xfrm>
              <a:off x="0" y="3029623"/>
              <a:ext cx="8574300" cy="12405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260" name="Shape 260"/>
            <p:cNvSpPr txBox="1"/>
            <p:nvPr/>
          </p:nvSpPr>
          <p:spPr>
            <a:xfrm>
              <a:off x="0" y="3029623"/>
              <a:ext cx="8574300" cy="1240500"/>
            </a:xfrm>
            <a:prstGeom prst="rect">
              <a:avLst/>
            </a:prstGeom>
            <a:noFill/>
            <a:ln>
              <a:noFill/>
            </a:ln>
          </p:spPr>
          <p:txBody>
            <a:bodyPr spcFirstLastPara="1" wrap="square" lIns="272225" tIns="25400" rIns="142225" bIns="25400" anchor="t" anchorCtr="0">
              <a:noAutofit/>
            </a:bodyPr>
            <a:lstStyle/>
            <a:p>
              <a:pPr marL="857250" marR="0" lvl="1" indent="-228600" algn="l" rtl="0">
                <a:lnSpc>
                  <a:spcPct val="90000"/>
                </a:lnSpc>
                <a:spcBef>
                  <a:spcPts val="0"/>
                </a:spcBef>
                <a:spcAft>
                  <a:spcPts val="0"/>
                </a:spcAft>
                <a:buClr>
                  <a:srgbClr val="000000"/>
                </a:buClr>
                <a:buSzPts val="2000"/>
                <a:buFont typeface="Calibri"/>
                <a:buChar char="•"/>
              </a:pPr>
              <a:r>
                <a:rPr lang="en-US" sz="2000" b="0" i="0" u="none" strike="noStrike" cap="none">
                  <a:solidFill>
                    <a:srgbClr val="000000"/>
                  </a:solidFill>
                  <a:latin typeface="Calibri"/>
                  <a:ea typeface="Calibri"/>
                  <a:cs typeface="Calibri"/>
                  <a:sym typeface="Calibri"/>
                </a:rPr>
                <a:t>Tender/Penunjukan Langsung/ E-Purchasing B/PK/JL</a:t>
              </a:r>
              <a:br>
                <a:rPr lang="en-US" sz="2000" b="0" i="0" u="none" strike="noStrike" cap="none">
                  <a:solidFill>
                    <a:srgbClr val="000000"/>
                  </a:solidFill>
                  <a:latin typeface="Calibri"/>
                  <a:ea typeface="Calibri"/>
                  <a:cs typeface="Calibri"/>
                  <a:sym typeface="Calibri"/>
                </a:rPr>
              </a:br>
              <a:r>
                <a:rPr lang="en-US" sz="2000" b="0" i="0" u="none" strike="noStrike" cap="none">
                  <a:solidFill>
                    <a:srgbClr val="000000"/>
                  </a:solidFill>
                  <a:latin typeface="Calibri"/>
                  <a:ea typeface="Calibri"/>
                  <a:cs typeface="Calibri"/>
                  <a:sym typeface="Calibri"/>
                </a:rPr>
                <a:t>paling sedikit di atas  Rp. 100 M</a:t>
              </a:r>
              <a:endParaRPr sz="2000" b="0" i="0" u="none" strike="noStrike" cap="none">
                <a:solidFill>
                  <a:srgbClr val="000000"/>
                </a:solidFill>
                <a:latin typeface="Calibri"/>
                <a:ea typeface="Calibri"/>
                <a:cs typeface="Calibri"/>
                <a:sym typeface="Calibri"/>
              </a:endParaRPr>
            </a:p>
            <a:p>
              <a:pPr marL="857250" marR="0" lvl="1" indent="-228600" algn="l" rtl="0">
                <a:lnSpc>
                  <a:spcPct val="90000"/>
                </a:lnSpc>
                <a:spcBef>
                  <a:spcPts val="400"/>
                </a:spcBef>
                <a:spcAft>
                  <a:spcPts val="0"/>
                </a:spcAft>
                <a:buClr>
                  <a:srgbClr val="000000"/>
                </a:buClr>
                <a:buSzPts val="2000"/>
                <a:buFont typeface="Calibri"/>
                <a:buChar char="•"/>
              </a:pPr>
              <a:r>
                <a:rPr lang="en-US" sz="2000" b="0" i="0" u="none" strike="noStrike" cap="none">
                  <a:solidFill>
                    <a:srgbClr val="000000"/>
                  </a:solidFill>
                  <a:latin typeface="Calibri"/>
                  <a:ea typeface="Calibri"/>
                  <a:cs typeface="Calibri"/>
                  <a:sym typeface="Calibri"/>
                </a:rPr>
                <a:t>Seleksi/Penunjukan Langsung untuk JK</a:t>
              </a:r>
              <a:br>
                <a:rPr lang="en-US" sz="2000" b="0" i="0" u="none" strike="noStrike" cap="none">
                  <a:solidFill>
                    <a:srgbClr val="000000"/>
                  </a:solidFill>
                  <a:latin typeface="Calibri"/>
                  <a:ea typeface="Calibri"/>
                  <a:cs typeface="Calibri"/>
                  <a:sym typeface="Calibri"/>
                </a:rPr>
              </a:br>
              <a:r>
                <a:rPr lang="en-US" sz="2000" b="0" i="0" u="none" strike="noStrike" cap="none">
                  <a:solidFill>
                    <a:srgbClr val="000000"/>
                  </a:solidFill>
                  <a:latin typeface="Calibri"/>
                  <a:ea typeface="Calibri"/>
                  <a:cs typeface="Calibri"/>
                  <a:sym typeface="Calibri"/>
                </a:rPr>
                <a:t>paling sedikit di atas Rp. 10 M</a:t>
              </a:r>
              <a:endParaRPr sz="2000" b="0" i="0" u="none" strike="noStrike" cap="none">
                <a:solidFill>
                  <a:srgbClr val="000000"/>
                </a:solidFill>
                <a:latin typeface="Calibri"/>
                <a:ea typeface="Calibri"/>
                <a:cs typeface="Calibri"/>
                <a:sym typeface="Calibri"/>
              </a:endParaRPr>
            </a:p>
          </p:txBody>
        </p:sp>
      </p:grpSp>
      <p:pic>
        <p:nvPicPr>
          <p:cNvPr id="261" name="Shape 261"/>
          <p:cNvPicPr preferRelativeResize="0"/>
          <p:nvPr/>
        </p:nvPicPr>
        <p:blipFill rotWithShape="1">
          <a:blip r:embed="rId3">
            <a:alphaModFix/>
          </a:blip>
          <a:srcRect/>
          <a:stretch/>
        </p:blipFill>
        <p:spPr>
          <a:xfrm>
            <a:off x="548659" y="4318875"/>
            <a:ext cx="564868" cy="438529"/>
          </a:xfrm>
          <a:prstGeom prst="rect">
            <a:avLst/>
          </a:prstGeom>
          <a:noFill/>
          <a:ln>
            <a:noFill/>
          </a:ln>
        </p:spPr>
      </p:pic>
      <p:pic>
        <p:nvPicPr>
          <p:cNvPr id="262" name="Shape 262"/>
          <p:cNvPicPr preferRelativeResize="0"/>
          <p:nvPr/>
        </p:nvPicPr>
        <p:blipFill rotWithShape="1">
          <a:blip r:embed="rId4">
            <a:alphaModFix/>
          </a:blip>
          <a:srcRect/>
          <a:stretch/>
        </p:blipFill>
        <p:spPr>
          <a:xfrm>
            <a:off x="522115" y="5017576"/>
            <a:ext cx="591412" cy="455832"/>
          </a:xfrm>
          <a:prstGeom prst="rect">
            <a:avLst/>
          </a:prstGeom>
          <a:noFill/>
          <a:ln>
            <a:noFill/>
          </a:ln>
        </p:spPr>
      </p:pic>
      <p:pic>
        <p:nvPicPr>
          <p:cNvPr id="263" name="Shape 263"/>
          <p:cNvPicPr preferRelativeResize="0"/>
          <p:nvPr/>
        </p:nvPicPr>
        <p:blipFill rotWithShape="1">
          <a:blip r:embed="rId5">
            <a:alphaModFix/>
          </a:blip>
          <a:srcRect/>
          <a:stretch/>
        </p:blipFill>
        <p:spPr>
          <a:xfrm>
            <a:off x="8035125" y="1239638"/>
            <a:ext cx="521965" cy="485969"/>
          </a:xfrm>
          <a:prstGeom prst="rect">
            <a:avLst/>
          </a:prstGeom>
          <a:noFill/>
          <a:ln>
            <a:noFill/>
          </a:ln>
        </p:spPr>
      </p:pic>
      <p:pic>
        <p:nvPicPr>
          <p:cNvPr id="264" name="Shape 264"/>
          <p:cNvPicPr preferRelativeResize="0"/>
          <p:nvPr/>
        </p:nvPicPr>
        <p:blipFill rotWithShape="1">
          <a:blip r:embed="rId6">
            <a:alphaModFix/>
          </a:blip>
          <a:srcRect/>
          <a:stretch/>
        </p:blipFill>
        <p:spPr>
          <a:xfrm>
            <a:off x="8053791" y="2494731"/>
            <a:ext cx="484633" cy="53689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Shape 26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8</a:t>
            </a:fld>
            <a:endParaRPr sz="1200">
              <a:solidFill>
                <a:srgbClr val="898989"/>
              </a:solidFill>
              <a:latin typeface="Calibri"/>
              <a:ea typeface="Calibri"/>
              <a:cs typeface="Calibri"/>
              <a:sym typeface="Calibri"/>
            </a:endParaRPr>
          </a:p>
        </p:txBody>
      </p:sp>
      <p:sp>
        <p:nvSpPr>
          <p:cNvPr id="270" name="Shape 270"/>
          <p:cNvSpPr txBox="1">
            <a:spLocks noGrp="1"/>
          </p:cNvSpPr>
          <p:nvPr>
            <p:ph type="body" idx="1"/>
          </p:nvPr>
        </p:nvSpPr>
        <p:spPr>
          <a:xfrm>
            <a:off x="492629" y="476672"/>
            <a:ext cx="7495468" cy="3989902"/>
          </a:xfrm>
          <a:prstGeom prst="rect">
            <a:avLst/>
          </a:prstGeom>
          <a:noFill/>
          <a:ln>
            <a:noFill/>
          </a:ln>
        </p:spPr>
        <p:txBody>
          <a:bodyPr spcFirstLastPara="1" wrap="square" lIns="91425" tIns="45700" rIns="91425" bIns="45700" anchor="t" anchorCtr="0">
            <a:noAutofit/>
          </a:bodyPr>
          <a:lstStyle/>
          <a:p>
            <a:pPr marL="457200" marR="0" lvl="0" indent="-457200" algn="l" rtl="0">
              <a:lnSpc>
                <a:spcPct val="150000"/>
              </a:lnSpc>
              <a:spcBef>
                <a:spcPts val="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Pengguna Anggaran beserta tugas dan kewenangannya</a:t>
            </a:r>
            <a:endParaRPr/>
          </a:p>
          <a:p>
            <a:pPr marL="457200" marR="0" lvl="0" indent="-457200" algn="l" rtl="0">
              <a:lnSpc>
                <a:spcPct val="150000"/>
              </a:lnSpc>
              <a:spcBef>
                <a:spcPts val="600"/>
              </a:spcBef>
              <a:spcAft>
                <a:spcPts val="0"/>
              </a:spcAft>
              <a:buClr>
                <a:schemeClr val="dk2"/>
              </a:buClr>
              <a:buSzPts val="2400"/>
              <a:buFont typeface="Calibri"/>
              <a:buChar char="⃝"/>
            </a:pPr>
            <a:r>
              <a:rPr lang="en-US" sz="2400" b="1" i="0" u="none" strike="noStrike" cap="none">
                <a:solidFill>
                  <a:srgbClr val="205867"/>
                </a:solidFill>
                <a:latin typeface="Calibri"/>
                <a:ea typeface="Calibri"/>
                <a:cs typeface="Calibri"/>
                <a:sym typeface="Calibri"/>
              </a:rPr>
              <a:t>Kuasa Pengguna Anggaran beserta tugas dan kewenangannya</a:t>
            </a:r>
            <a:endParaRPr/>
          </a:p>
          <a:p>
            <a:pPr marL="457200" marR="0" lvl="0" indent="-457200" algn="l" rtl="0">
              <a:lnSpc>
                <a:spcPct val="150000"/>
              </a:lnSpc>
              <a:spcBef>
                <a:spcPts val="6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Pejabat Pembuat Komitmen beserta tugasnya</a:t>
            </a:r>
            <a:endParaRPr/>
          </a:p>
          <a:p>
            <a:pPr marL="457200" marR="0" lvl="0" indent="-457200" algn="l" rtl="0">
              <a:lnSpc>
                <a:spcPct val="150000"/>
              </a:lnSpc>
              <a:spcBef>
                <a:spcPts val="6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Pejabat Pengadaan beserta tugasnya</a:t>
            </a:r>
            <a:endParaRPr/>
          </a:p>
          <a:p>
            <a:pPr marL="457200" marR="0" lvl="0" indent="-457200" algn="l" rtl="0">
              <a:lnSpc>
                <a:spcPct val="150000"/>
              </a:lnSpc>
              <a:spcBef>
                <a:spcPts val="6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Pokja Pemilihan beserta tugasnya</a:t>
            </a:r>
            <a:endParaRPr/>
          </a:p>
          <a:p>
            <a:pPr marL="457200" marR="0" lvl="0" indent="-457200" algn="l" rtl="0">
              <a:lnSpc>
                <a:spcPct val="150000"/>
              </a:lnSpc>
              <a:spcBef>
                <a:spcPts val="6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Agen Pengadaan beserta tugasnya</a:t>
            </a:r>
            <a:endParaRPr/>
          </a:p>
          <a:p>
            <a:pPr marL="457200" marR="0" lvl="0" indent="-457200" algn="l" rtl="0">
              <a:lnSpc>
                <a:spcPct val="150000"/>
              </a:lnSpc>
              <a:spcBef>
                <a:spcPts val="6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PjPHP/PPHP beserta tugasnya</a:t>
            </a:r>
            <a:endParaRPr/>
          </a:p>
          <a:p>
            <a:pPr marL="457200" marR="0" lvl="0" indent="-457200" algn="l" rtl="0">
              <a:lnSpc>
                <a:spcPct val="150000"/>
              </a:lnSpc>
              <a:spcBef>
                <a:spcPts val="6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Penyelenggara Swakelola beserta tugasnya</a:t>
            </a:r>
            <a:endParaRPr/>
          </a:p>
          <a:p>
            <a:pPr marL="457200" marR="0" lvl="0" indent="-457200" algn="l" rtl="0">
              <a:lnSpc>
                <a:spcPct val="150000"/>
              </a:lnSpc>
              <a:spcBef>
                <a:spcPts val="600"/>
              </a:spcBef>
              <a:spcAft>
                <a:spcPts val="0"/>
              </a:spcAft>
              <a:buClr>
                <a:schemeClr val="dk2"/>
              </a:buClr>
              <a:buSzPts val="2000"/>
              <a:buFont typeface="Calibri"/>
              <a:buChar char="⃝"/>
            </a:pPr>
            <a:r>
              <a:rPr lang="en-US" sz="2000" b="0" i="0" u="none" strike="noStrike" cap="none">
                <a:solidFill>
                  <a:srgbClr val="A5A5A5"/>
                </a:solidFill>
                <a:latin typeface="Calibri"/>
                <a:ea typeface="Calibri"/>
                <a:cs typeface="Calibri"/>
                <a:sym typeface="Calibri"/>
              </a:rPr>
              <a:t>Penyedia beserta syarat dan tanggung jawab</a:t>
            </a:r>
            <a:endParaRPr sz="2000" b="0" i="0" u="none" strike="noStrike" cap="none">
              <a:solidFill>
                <a:srgbClr val="A5A5A5"/>
              </a:solidFill>
              <a:latin typeface="Calibri"/>
              <a:ea typeface="Calibri"/>
              <a:cs typeface="Calibri"/>
              <a:sym typeface="Calibri"/>
            </a:endParaRPr>
          </a:p>
        </p:txBody>
      </p:sp>
      <p:pic>
        <p:nvPicPr>
          <p:cNvPr id="271" name="Shape 271"/>
          <p:cNvPicPr preferRelativeResize="0"/>
          <p:nvPr/>
        </p:nvPicPr>
        <p:blipFill rotWithShape="1">
          <a:blip r:embed="rId3">
            <a:alphaModFix/>
          </a:blip>
          <a:srcRect t="8222" r="51832" b="1002"/>
          <a:stretch/>
        </p:blipFill>
        <p:spPr>
          <a:xfrm>
            <a:off x="7439944" y="0"/>
            <a:ext cx="1967880" cy="693957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Shape 27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Clr>
                <a:srgbClr val="898989"/>
              </a:buClr>
              <a:buSzPts val="1200"/>
              <a:buFont typeface="Arial"/>
              <a:buNone/>
            </a:pPr>
            <a:fld id="{00000000-1234-1234-1234-123412341234}" type="slidenum">
              <a:rPr lang="en-US" sz="1200">
                <a:solidFill>
                  <a:srgbClr val="898989"/>
                </a:solidFill>
                <a:latin typeface="Calibri"/>
                <a:ea typeface="Calibri"/>
                <a:cs typeface="Calibri"/>
                <a:sym typeface="Calibri"/>
              </a:rPr>
              <a:t>9</a:t>
            </a:fld>
            <a:endParaRPr sz="1200">
              <a:solidFill>
                <a:srgbClr val="898989"/>
              </a:solidFill>
              <a:latin typeface="Calibri"/>
              <a:ea typeface="Calibri"/>
              <a:cs typeface="Calibri"/>
              <a:sym typeface="Calibri"/>
            </a:endParaRPr>
          </a:p>
        </p:txBody>
      </p:sp>
      <p:sp>
        <p:nvSpPr>
          <p:cNvPr id="279" name="Shape 279"/>
          <p:cNvSpPr/>
          <p:nvPr/>
        </p:nvSpPr>
        <p:spPr>
          <a:xfrm>
            <a:off x="6642013" y="6344465"/>
            <a:ext cx="1493422" cy="307777"/>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400" b="1" dirty="0" smtClean="0">
                <a:solidFill>
                  <a:schemeClr val="lt1"/>
                </a:solidFill>
                <a:latin typeface="Calibri"/>
                <a:ea typeface="Calibri"/>
                <a:cs typeface="Calibri"/>
                <a:sym typeface="Calibri"/>
              </a:rPr>
              <a:t>9</a:t>
            </a:r>
            <a:endParaRPr sz="1400" b="1" dirty="0">
              <a:solidFill>
                <a:schemeClr val="lt1"/>
              </a:solidFill>
              <a:latin typeface="Calibri"/>
              <a:ea typeface="Calibri"/>
              <a:cs typeface="Calibri"/>
              <a:sym typeface="Calibri"/>
            </a:endParaRPr>
          </a:p>
        </p:txBody>
      </p:sp>
      <p:sp>
        <p:nvSpPr>
          <p:cNvPr id="280" name="Shape 280"/>
          <p:cNvSpPr/>
          <p:nvPr/>
        </p:nvSpPr>
        <p:spPr>
          <a:xfrm>
            <a:off x="-103741" y="3593495"/>
            <a:ext cx="2306076" cy="646927"/>
          </a:xfrm>
          <a:custGeom>
            <a:avLst/>
            <a:gdLst/>
            <a:ahLst/>
            <a:cxnLst/>
            <a:rect l="0" t="0" r="0" b="0"/>
            <a:pathLst>
              <a:path w="2260600" h="1155716" extrusionOk="0">
                <a:moveTo>
                  <a:pt x="0" y="192623"/>
                </a:moveTo>
                <a:cubicBezTo>
                  <a:pt x="0" y="86240"/>
                  <a:pt x="86240" y="0"/>
                  <a:pt x="192623" y="0"/>
                </a:cubicBezTo>
                <a:lnTo>
                  <a:pt x="2067977" y="0"/>
                </a:lnTo>
                <a:cubicBezTo>
                  <a:pt x="2174360" y="0"/>
                  <a:pt x="2260600" y="86240"/>
                  <a:pt x="2260600" y="192623"/>
                </a:cubicBezTo>
                <a:lnTo>
                  <a:pt x="2260600" y="963093"/>
                </a:lnTo>
                <a:cubicBezTo>
                  <a:pt x="2260600" y="1069476"/>
                  <a:pt x="2174360" y="1155716"/>
                  <a:pt x="2067977" y="1155716"/>
                </a:cubicBezTo>
                <a:lnTo>
                  <a:pt x="192623" y="1155716"/>
                </a:lnTo>
                <a:cubicBezTo>
                  <a:pt x="86240" y="1155716"/>
                  <a:pt x="0" y="1069476"/>
                  <a:pt x="0" y="963093"/>
                </a:cubicBezTo>
                <a:lnTo>
                  <a:pt x="0" y="192623"/>
                </a:lnTo>
                <a:close/>
              </a:path>
            </a:pathLst>
          </a:custGeom>
          <a:noFill/>
          <a:ln>
            <a:noFill/>
          </a:ln>
        </p:spPr>
        <p:txBody>
          <a:bodyPr spcFirstLastPara="1" wrap="square" lIns="132600" tIns="132600" rIns="132600" bIns="132600" anchor="ctr" anchorCtr="0">
            <a:noAutofit/>
          </a:bodyPr>
          <a:lstStyle/>
          <a:p>
            <a:pPr marL="0" marR="0" lvl="0" indent="0" algn="ctr" rtl="0">
              <a:spcBef>
                <a:spcPts val="0"/>
              </a:spcBef>
              <a:spcAft>
                <a:spcPts val="0"/>
              </a:spcAft>
              <a:buNone/>
            </a:pPr>
            <a:r>
              <a:rPr lang="en-US" sz="1800" b="1">
                <a:solidFill>
                  <a:schemeClr val="lt1"/>
                </a:solidFill>
                <a:latin typeface="Calibri"/>
                <a:ea typeface="Calibri"/>
                <a:cs typeface="Calibri"/>
                <a:sym typeface="Calibri"/>
              </a:rPr>
              <a:t>K P A(KUASA PENGGNA ANGGARAN)</a:t>
            </a:r>
            <a:endParaRPr sz="1800" b="1">
              <a:solidFill>
                <a:schemeClr val="lt1"/>
              </a:solidFill>
              <a:latin typeface="Calibri"/>
              <a:ea typeface="Calibri"/>
              <a:cs typeface="Calibri"/>
              <a:sym typeface="Calibri"/>
            </a:endParaRPr>
          </a:p>
        </p:txBody>
      </p:sp>
      <p:sp>
        <p:nvSpPr>
          <p:cNvPr id="281" name="Shape 281"/>
          <p:cNvSpPr/>
          <p:nvPr/>
        </p:nvSpPr>
        <p:spPr>
          <a:xfrm>
            <a:off x="1072106" y="1680943"/>
            <a:ext cx="6904949" cy="1983947"/>
          </a:xfrm>
          <a:prstGeom prst="parallelogram">
            <a:avLst>
              <a:gd name="adj" fmla="val 25000"/>
            </a:avLst>
          </a:prstGeom>
          <a:solidFill>
            <a:srgbClr val="31859B">
              <a:alpha val="87843"/>
            </a:srgbClr>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154150" tIns="154150" rIns="154150" bIns="154150" anchor="ctr" anchorCtr="0">
            <a:noAutofit/>
          </a:bodyPr>
          <a:lstStyle/>
          <a:p>
            <a:pPr marL="0" marR="0" lvl="0" indent="0" algn="l" rtl="0">
              <a:spcBef>
                <a:spcPts val="0"/>
              </a:spcBef>
              <a:spcAft>
                <a:spcPts val="0"/>
              </a:spcAft>
              <a:buNone/>
            </a:pPr>
            <a:r>
              <a:rPr lang="en-US" sz="2600">
                <a:solidFill>
                  <a:schemeClr val="lt1"/>
                </a:solidFill>
                <a:latin typeface="Calibri"/>
                <a:ea typeface="Calibri"/>
                <a:cs typeface="Calibri"/>
                <a:sym typeface="Calibri"/>
              </a:rPr>
              <a:t>Pejabat yang memperoleh kuasa dari PA untuk melaksanakan sebagian kewenangan dan tanggung jawab PA pada K/L yang bersangkutan</a:t>
            </a:r>
            <a:endParaRPr sz="2600" b="1">
              <a:solidFill>
                <a:schemeClr val="dk1"/>
              </a:solidFill>
              <a:latin typeface="Calibri"/>
              <a:ea typeface="Calibri"/>
              <a:cs typeface="Calibri"/>
              <a:sym typeface="Calibri"/>
            </a:endParaRPr>
          </a:p>
        </p:txBody>
      </p:sp>
      <p:sp>
        <p:nvSpPr>
          <p:cNvPr id="282" name="Shape 282"/>
          <p:cNvSpPr/>
          <p:nvPr/>
        </p:nvSpPr>
        <p:spPr>
          <a:xfrm>
            <a:off x="478576" y="1833552"/>
            <a:ext cx="1357659" cy="1301842"/>
          </a:xfrm>
          <a:prstGeom prst="ellipse">
            <a:avLst/>
          </a:prstGeom>
          <a:solidFill>
            <a:schemeClr val="lt1"/>
          </a:solid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rgbClr val="205867"/>
                </a:solidFill>
                <a:latin typeface="Calibri"/>
                <a:ea typeface="Calibri"/>
                <a:cs typeface="Calibri"/>
                <a:sym typeface="Calibri"/>
              </a:rPr>
              <a:t>APBN</a:t>
            </a:r>
            <a:endParaRPr sz="2400" b="1">
              <a:solidFill>
                <a:srgbClr val="205867"/>
              </a:solidFill>
              <a:latin typeface="Calibri"/>
              <a:ea typeface="Calibri"/>
              <a:cs typeface="Calibri"/>
              <a:sym typeface="Calibri"/>
            </a:endParaRPr>
          </a:p>
        </p:txBody>
      </p:sp>
      <p:sp>
        <p:nvSpPr>
          <p:cNvPr id="283" name="Shape 283"/>
          <p:cNvSpPr/>
          <p:nvPr/>
        </p:nvSpPr>
        <p:spPr>
          <a:xfrm>
            <a:off x="1072106" y="3813768"/>
            <a:ext cx="6904949" cy="1957557"/>
          </a:xfrm>
          <a:prstGeom prst="parallelogram">
            <a:avLst>
              <a:gd name="adj" fmla="val 25000"/>
            </a:avLst>
          </a:prstGeom>
          <a:solidFill>
            <a:srgbClr val="4F6128"/>
          </a:solidFill>
          <a:ln w="38100" cap="flat" cmpd="sng">
            <a:solidFill>
              <a:schemeClr val="lt1"/>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154150" tIns="154150" rIns="154150" bIns="154150" anchor="ctr" anchorCtr="0">
            <a:noAutofit/>
          </a:bodyPr>
          <a:lstStyle/>
          <a:p>
            <a:pPr marL="0" marR="0" lvl="0" indent="0" algn="r" rtl="0">
              <a:spcBef>
                <a:spcPts val="0"/>
              </a:spcBef>
              <a:spcAft>
                <a:spcPts val="0"/>
              </a:spcAft>
              <a:buNone/>
            </a:pPr>
            <a:r>
              <a:rPr lang="en-US" sz="2600">
                <a:solidFill>
                  <a:schemeClr val="lt1"/>
                </a:solidFill>
                <a:latin typeface="Calibri"/>
                <a:ea typeface="Calibri"/>
                <a:cs typeface="Calibri"/>
                <a:sym typeface="Calibri"/>
              </a:rPr>
              <a:t>Pejabat yang diberi kuasa untuk melaksanakan sebagian kewenangan PA dalam melaksanakan sebagian tugas dan fungsi Perangkat Daerah</a:t>
            </a:r>
            <a:endParaRPr sz="2600">
              <a:solidFill>
                <a:schemeClr val="lt1"/>
              </a:solidFill>
              <a:latin typeface="Calibri"/>
              <a:ea typeface="Calibri"/>
              <a:cs typeface="Calibri"/>
              <a:sym typeface="Calibri"/>
            </a:endParaRPr>
          </a:p>
        </p:txBody>
      </p:sp>
      <p:sp>
        <p:nvSpPr>
          <p:cNvPr id="284" name="Shape 284"/>
          <p:cNvSpPr/>
          <p:nvPr/>
        </p:nvSpPr>
        <p:spPr>
          <a:xfrm>
            <a:off x="7164288" y="4223902"/>
            <a:ext cx="1357659" cy="1301842"/>
          </a:xfrm>
          <a:prstGeom prst="ellipse">
            <a:avLst/>
          </a:prstGeom>
          <a:solidFill>
            <a:schemeClr val="lt1"/>
          </a:solidFill>
          <a:ln w="25400" cap="flat" cmpd="sng">
            <a:solidFill>
              <a:schemeClr val="accent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400" b="1">
                <a:solidFill>
                  <a:srgbClr val="4F6128"/>
                </a:solidFill>
                <a:latin typeface="Calibri"/>
                <a:ea typeface="Calibri"/>
                <a:cs typeface="Calibri"/>
                <a:sym typeface="Calibri"/>
              </a:rPr>
              <a:t>APBD</a:t>
            </a:r>
            <a:endParaRPr sz="2400" b="1">
              <a:solidFill>
                <a:srgbClr val="4F6128"/>
              </a:solidFill>
              <a:latin typeface="Calibri"/>
              <a:ea typeface="Calibri"/>
              <a:cs typeface="Calibri"/>
              <a:sym typeface="Calibri"/>
            </a:endParaRPr>
          </a:p>
        </p:txBody>
      </p:sp>
      <p:sp>
        <p:nvSpPr>
          <p:cNvPr id="285" name="Shape 285"/>
          <p:cNvSpPr/>
          <p:nvPr/>
        </p:nvSpPr>
        <p:spPr>
          <a:xfrm>
            <a:off x="748624" y="425317"/>
            <a:ext cx="7939930" cy="707886"/>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4000"/>
              <a:buFont typeface="Arial"/>
              <a:buNone/>
            </a:pPr>
            <a:r>
              <a:rPr lang="en-US" sz="4000">
                <a:solidFill>
                  <a:schemeClr val="dk1"/>
                </a:solidFill>
                <a:latin typeface="Rockwell"/>
                <a:ea typeface="Rockwell"/>
                <a:cs typeface="Rockwell"/>
                <a:sym typeface="Rockwell"/>
              </a:rPr>
              <a:t>Kuasa Pengguna Anggaran (KPA)</a:t>
            </a:r>
            <a:endParaRPr sz="4000">
              <a:solidFill>
                <a:schemeClr val="dk1"/>
              </a:solidFill>
              <a:latin typeface="Rockwell"/>
              <a:ea typeface="Rockwell"/>
              <a:cs typeface="Rockwell"/>
              <a:sym typeface="Rockwell"/>
            </a:endParaRPr>
          </a:p>
        </p:txBody>
      </p:sp>
      <p:sp>
        <p:nvSpPr>
          <p:cNvPr id="286" name="Shape 286"/>
          <p:cNvSpPr/>
          <p:nvPr/>
        </p:nvSpPr>
        <p:spPr>
          <a:xfrm>
            <a:off x="3544998" y="159340"/>
            <a:ext cx="2347181" cy="40011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rgbClr val="A5A5A5"/>
              </a:buClr>
              <a:buSzPts val="2000"/>
              <a:buFont typeface="Arial"/>
              <a:buNone/>
            </a:pPr>
            <a:r>
              <a:rPr lang="en-US" sz="2000">
                <a:solidFill>
                  <a:srgbClr val="A5A5A5"/>
                </a:solidFill>
                <a:latin typeface="Rockwell"/>
                <a:ea typeface="Rockwell"/>
                <a:cs typeface="Rockwell"/>
                <a:sym typeface="Rockwell"/>
              </a:rPr>
              <a:t>Pelaku Pengadaan</a:t>
            </a:r>
            <a:endParaRPr sz="2000">
              <a:solidFill>
                <a:srgbClr val="A5A5A5"/>
              </a:solidFill>
              <a:latin typeface="Rockwell"/>
              <a:ea typeface="Rockwell"/>
              <a:cs typeface="Rockwell"/>
              <a:sym typeface="Rockwe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1468</Words>
  <Application>Microsoft Office PowerPoint</Application>
  <PresentationFormat>On-screen Show (4:3)</PresentationFormat>
  <Paragraphs>298</Paragraphs>
  <Slides>34</Slides>
  <Notes>34</Notes>
  <HiddenSlides>1</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34</vt:i4>
      </vt:variant>
    </vt:vector>
  </HeadingPairs>
  <TitlesOfParts>
    <vt:vector size="40" baseType="lpstr">
      <vt:lpstr>Source Sans Pro</vt:lpstr>
      <vt:lpstr>Arial</vt:lpstr>
      <vt:lpstr>Calibri</vt:lpstr>
      <vt:lpstr>Rockwell</vt:lpstr>
      <vt:lpstr>Office Theme</vt:lpstr>
      <vt:lpstr>1_Office Theme</vt:lpstr>
      <vt:lpstr>PowerPoint Presentation</vt:lpstr>
      <vt:lpstr>PowerPoint Presentation</vt:lpstr>
      <vt:lpstr>Tujuan Khusus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Rekap Perbaikan V.1.5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ASUS PU</cp:lastModifiedBy>
  <cp:revision>1</cp:revision>
  <dcterms:modified xsi:type="dcterms:W3CDTF">2018-11-26T20:47:13Z</dcterms:modified>
</cp:coreProperties>
</file>