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6858000" type="screen4x3"/>
  <p:notesSz cx="10021888" cy="6889750"/>
  <p:embeddedFontLst>
    <p:embeddedFont>
      <p:font typeface="Bookman Old Style" panose="02050604050505020204" pitchFamily="18" charset="0"/>
      <p:regular r:id="rId35"/>
      <p:bold r:id="rId36"/>
      <p:italic r:id="rId37"/>
      <p:boldItalic r:id="rId38"/>
    </p:embeddedFont>
    <p:embeddedFont>
      <p:font typeface="Tahoma" panose="020B0604030504040204" pitchFamily="34" charset="0"/>
      <p:regular r:id="rId39"/>
      <p:bold r:id="rId40"/>
    </p:embeddedFont>
    <p:embeddedFont>
      <p:font typeface="Calibri" panose="020F0502020204030204" pitchFamily="34" charset="0"/>
      <p:regular r:id="rId41"/>
      <p:bold r:id="rId42"/>
      <p:italic r:id="rId43"/>
      <p:boldItalic r:id="rId44"/>
    </p:embeddedFont>
    <p:embeddedFont>
      <p:font typeface="Rockwell" panose="02060603020205020403" pitchFamily="18" charset="0"/>
      <p:regular r:id="rId45"/>
      <p:bold r:id="rId46"/>
      <p:italic r:id="rId47"/>
      <p:boldItalic r:id="rId4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AC44C68-44DC-488C-B537-DED62FE550C9}">
  <a:tblStyle styleId="{6AC44C68-44DC-488C-B537-DED62FE550C9}" styleName="Table_0">
    <a:wholeTbl>
      <a:tcTxStyle b="off" i="off">
        <a:font>
          <a:latin typeface="Calibri"/>
          <a:ea typeface="Calibri"/>
          <a:cs typeface="Calibri"/>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55C07B6-43D8-43AE-9B0A-E4B703A14ECE}" styleName="Table_1">
    <a:wholeTbl>
      <a:tcTxStyle b="off" i="off">
        <a:font>
          <a:latin typeface="Calibri"/>
          <a:ea typeface="Calibri"/>
          <a:cs typeface="Calibri"/>
        </a:font>
        <a:schemeClr val="dk1"/>
      </a:tcTxStyle>
      <a:tcStyle>
        <a:tcBdr>
          <a:left>
            <a:ln w="9525" cap="flat" cmpd="sng">
              <a:solidFill>
                <a:schemeClr val="accent5"/>
              </a:solidFill>
              <a:prstDash val="solid"/>
              <a:round/>
              <a:headEnd type="none" w="sm" len="sm"/>
              <a:tailEnd type="none" w="sm" len="sm"/>
            </a:ln>
          </a:left>
          <a:right>
            <a:ln w="9525" cap="flat" cmpd="sng">
              <a:solidFill>
                <a:schemeClr val="accent5"/>
              </a:solidFill>
              <a:prstDash val="solid"/>
              <a:round/>
              <a:headEnd type="none" w="sm" len="sm"/>
              <a:tailEnd type="none" w="sm" len="sm"/>
            </a:ln>
          </a:right>
          <a:top>
            <a:ln w="9525" cap="flat" cmpd="sng">
              <a:solidFill>
                <a:schemeClr val="accent5"/>
              </a:solidFill>
              <a:prstDash val="solid"/>
              <a:round/>
              <a:headEnd type="none" w="sm" len="sm"/>
              <a:tailEnd type="none" w="sm" len="sm"/>
            </a:ln>
          </a:top>
          <a:bottom>
            <a:ln w="9525" cap="flat" cmpd="sng">
              <a:solidFill>
                <a:schemeClr val="accent5"/>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5"/>
              </a:solidFill>
              <a:prstDash val="solid"/>
              <a:round/>
              <a:headEnd type="none" w="sm" len="sm"/>
              <a:tailEnd type="none" w="sm" len="sm"/>
            </a:ln>
          </a:top>
          <a:bottom>
            <a:ln w="9525" cap="flat" cmpd="sng">
              <a:solidFill>
                <a:schemeClr val="accent5"/>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5"/>
              </a:solidFill>
              <a:prstDash val="solid"/>
              <a:round/>
              <a:headEnd type="none" w="sm" len="sm"/>
              <a:tailEnd type="none" w="sm" len="sm"/>
            </a:ln>
          </a:left>
          <a:right>
            <a:ln w="9525" cap="flat" cmpd="sng">
              <a:solidFill>
                <a:schemeClr val="accent5"/>
              </a:solidFill>
              <a:prstDash val="solid"/>
              <a:round/>
              <a:headEnd type="none" w="sm" len="sm"/>
              <a:tailEnd type="none" w="sm" len="sm"/>
            </a:ln>
          </a:right>
        </a:tcBdr>
      </a:tcStyle>
    </a:band1V>
    <a:band2V>
      <a:tcTxStyle/>
      <a:tcStyle>
        <a:tcBdr>
          <a:left>
            <a:ln w="9525" cap="flat" cmpd="sng">
              <a:solidFill>
                <a:schemeClr val="accent5"/>
              </a:solidFill>
              <a:prstDash val="solid"/>
              <a:round/>
              <a:headEnd type="none" w="sm" len="sm"/>
              <a:tailEnd type="none" w="sm" len="sm"/>
            </a:ln>
          </a:left>
          <a:right>
            <a:ln w="9525" cap="flat" cmpd="sng">
              <a:solidFill>
                <a:schemeClr val="accent5"/>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5"/>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Calibri"/>
          <a:ea typeface="Calibri"/>
          <a:cs typeface="Calibri"/>
        </a:font>
        <a:schemeClr val="lt1"/>
      </a:tcTxStyle>
      <a:tcStyle>
        <a:tcBdr/>
        <a:fill>
          <a:solidFill>
            <a:schemeClr val="accent5"/>
          </a:solidFill>
        </a:fill>
      </a:tcStyle>
    </a:firstRow>
    <a:neCell>
      <a:tcTxStyle/>
      <a:tcStyle>
        <a:tcBdr/>
      </a:tcStyle>
    </a:neCell>
    <a:nwCell>
      <a:tcTxStyle/>
      <a:tcStyle>
        <a:tcBdr/>
      </a:tcStyle>
    </a:nwCell>
  </a:tblStyle>
  <a:tblStyle styleId="{C429EED0-2BF0-4A74-AFFF-DE3DF69B4B2F}" styleName="Table_2">
    <a:wholeTbl>
      <a:tcTxStyle b="off" i="off">
        <a:font>
          <a:latin typeface="Calibri"/>
          <a:ea typeface="Calibri"/>
          <a:cs typeface="Calibri"/>
        </a:font>
        <a:schemeClr val="dk1"/>
      </a:tcTxStyle>
      <a:tcStyle>
        <a:tcBdr>
          <a:left>
            <a:ln w="12700" cap="flat" cmpd="sng">
              <a:solidFill>
                <a:schemeClr val="accent5"/>
              </a:solidFill>
              <a:prstDash val="solid"/>
              <a:round/>
              <a:headEnd type="none" w="sm" len="sm"/>
              <a:tailEnd type="none" w="sm" len="sm"/>
            </a:ln>
          </a:left>
          <a:right>
            <a:ln w="12700" cap="flat" cmpd="sng">
              <a:solidFill>
                <a:schemeClr val="accent5"/>
              </a:solidFill>
              <a:prstDash val="solid"/>
              <a:round/>
              <a:headEnd type="none" w="sm" len="sm"/>
              <a:tailEnd type="none" w="sm" len="sm"/>
            </a:ln>
          </a:right>
          <a:top>
            <a:ln w="12700" cap="flat" cmpd="sng">
              <a:solidFill>
                <a:schemeClr val="accent5"/>
              </a:solidFill>
              <a:prstDash val="solid"/>
              <a:round/>
              <a:headEnd type="none" w="sm" len="sm"/>
              <a:tailEnd type="none" w="sm" len="sm"/>
            </a:ln>
          </a:top>
          <a:bottom>
            <a:ln w="12700" cap="flat" cmpd="sng">
              <a:solidFill>
                <a:schemeClr val="accent5"/>
              </a:solidFill>
              <a:prstDash val="solid"/>
              <a:round/>
              <a:headEnd type="none" w="sm" len="sm"/>
              <a:tailEnd type="none" w="sm" len="sm"/>
            </a:ln>
          </a:bottom>
          <a:insideH>
            <a:ln w="12700" cap="flat" cmpd="sng">
              <a:solidFill>
                <a:schemeClr val="accent5"/>
              </a:solidFill>
              <a:prstDash val="solid"/>
              <a:round/>
              <a:headEnd type="none" w="sm" len="sm"/>
              <a:tailEnd type="none" w="sm" len="sm"/>
            </a:ln>
          </a:insideH>
          <a:insideV>
            <a:ln w="12700" cap="flat" cmpd="sng">
              <a:solidFill>
                <a:schemeClr val="accent5"/>
              </a:solidFill>
              <a:prstDash val="solid"/>
              <a:round/>
              <a:headEnd type="none" w="sm" len="sm"/>
              <a:tailEnd type="none" w="sm" len="sm"/>
            </a:ln>
          </a:insideV>
        </a:tcBdr>
        <a:fill>
          <a:solidFill>
            <a:srgbClr val="FFFFFF">
              <a:alpha val="0"/>
            </a:srgbClr>
          </a:solidFill>
        </a:fill>
      </a:tcStyle>
    </a:wholeTbl>
    <a:band1H>
      <a:tcTxStyle/>
      <a:tcStyle>
        <a:tcBdr/>
        <a:fill>
          <a:solidFill>
            <a:schemeClr val="accent5">
              <a:alpha val="20000"/>
            </a:schemeClr>
          </a:solidFill>
        </a:fill>
      </a:tcStyle>
    </a:band1H>
    <a:band2H>
      <a:tcTxStyle/>
      <a:tcStyle>
        <a:tcBdr/>
      </a:tcStyle>
    </a:band2H>
    <a:band1V>
      <a:tcTxStyle/>
      <a:tcStyle>
        <a:tcBdr/>
        <a:fill>
          <a:solidFill>
            <a:schemeClr val="accent5">
              <a:alpha val="20000"/>
            </a:schemeClr>
          </a:solidFill>
        </a:fill>
      </a:tcStyle>
    </a:band1V>
    <a:band2V>
      <a:tcTxStyle/>
      <a:tcStyle>
        <a:tcBdr/>
      </a:tcStyle>
    </a:band2V>
    <a:lastCol>
      <a:tcTxStyle b="on" i="off"/>
      <a:tcStyle>
        <a:tcBdr/>
      </a:tcStyle>
    </a:lastCol>
    <a:firstCol>
      <a:tcTxStyle b="on" i="off"/>
      <a:tcStyle>
        <a:tcBdr/>
      </a:tcStyle>
    </a:firstCol>
    <a:lastRow>
      <a:tcTxStyle b="on" i="off"/>
      <a:tcStyle>
        <a:tcBdr>
          <a:top>
            <a:ln w="50800" cap="flat" cmpd="sng">
              <a:solidFill>
                <a:schemeClr val="accent5"/>
              </a:solidFill>
              <a:prstDash val="solid"/>
              <a:round/>
              <a:headEnd type="none" w="sm" len="sm"/>
              <a:tailEnd type="none" w="sm" len="sm"/>
            </a:ln>
          </a:top>
        </a:tcBdr>
        <a:fill>
          <a:solidFill>
            <a:srgbClr val="FFFFFF">
              <a:alpha val="0"/>
            </a:srgbClr>
          </a:solidFill>
        </a:fill>
      </a:tcStyle>
    </a:lastRow>
    <a:seCell>
      <a:tcTxStyle/>
      <a:tcStyle>
        <a:tcBdr/>
      </a:tcStyle>
    </a:seCell>
    <a:swCell>
      <a:tcTxStyle/>
      <a:tcStyle>
        <a:tcBdr/>
      </a:tcStyle>
    </a:swCell>
    <a:firstRow>
      <a:tcTxStyle b="on" i="off"/>
      <a:tcStyle>
        <a:tcBdr>
          <a:bottom>
            <a:ln w="25400" cap="flat" cmpd="sng">
              <a:solidFill>
                <a:schemeClr val="accent5"/>
              </a:solidFill>
              <a:prstDash val="solid"/>
              <a:round/>
              <a:headEnd type="none" w="sm" len="sm"/>
              <a:tailEnd type="none" w="sm" len="sm"/>
            </a:ln>
          </a:bottom>
        </a:tcBdr>
        <a:fill>
          <a:solidFill>
            <a:srgbClr val="FFFFFF">
              <a:alpha val="0"/>
            </a:srgbClr>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112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4342818" cy="345684"/>
          </a:xfrm>
          <a:prstGeom prst="rect">
            <a:avLst/>
          </a:prstGeom>
          <a:noFill/>
          <a:ln>
            <a:noFill/>
          </a:ln>
        </p:spPr>
        <p:txBody>
          <a:bodyPr spcFirstLastPara="1" wrap="square" lIns="96625" tIns="48300" rIns="96625" bIns="48300" anchor="t" anchorCtr="0"/>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5676750" y="0"/>
            <a:ext cx="4342818" cy="345684"/>
          </a:xfrm>
          <a:prstGeom prst="rect">
            <a:avLst/>
          </a:prstGeom>
          <a:noFill/>
          <a:ln>
            <a:noFill/>
          </a:ln>
        </p:spPr>
        <p:txBody>
          <a:bodyPr spcFirstLastPara="1" wrap="square" lIns="96625" tIns="48300" rIns="96625" bIns="48300" anchor="t" anchorCtr="0"/>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6544067"/>
            <a:ext cx="4342818" cy="345683"/>
          </a:xfrm>
          <a:prstGeom prst="rect">
            <a:avLst/>
          </a:prstGeom>
          <a:noFill/>
          <a:ln>
            <a:noFill/>
          </a:ln>
        </p:spPr>
        <p:txBody>
          <a:bodyPr spcFirstLastPara="1" wrap="square" lIns="96625" tIns="48300" rIns="96625" bIns="48300" anchor="b" anchorCtr="0"/>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8" Type="http://schemas.openxmlformats.org/officeDocument/2006/relationships/hyperlink" Target="https://id.wikipedia.org/wiki/Kebakaran" TargetMode="External"/><Relationship Id="rId3" Type="http://schemas.openxmlformats.org/officeDocument/2006/relationships/hyperlink" Target="https://id.wikipedia.org/wiki/Perang" TargetMode="External"/><Relationship Id="rId7" Type="http://schemas.openxmlformats.org/officeDocument/2006/relationships/hyperlink" Target="https://id.wikipedia.org/wiki/Pemogokan" TargetMode="External"/><Relationship Id="rId2" Type="http://schemas.openxmlformats.org/officeDocument/2006/relationships/slide" Target="../slides/slide30.xml"/><Relationship Id="rId1" Type="http://schemas.openxmlformats.org/officeDocument/2006/relationships/notesMaster" Target="../notesMasters/notesMaster1.xml"/><Relationship Id="rId6" Type="http://schemas.openxmlformats.org/officeDocument/2006/relationships/hyperlink" Target="https://id.wikipedia.org/wiki/Bencana_alam" TargetMode="External"/><Relationship Id="rId5" Type="http://schemas.openxmlformats.org/officeDocument/2006/relationships/hyperlink" Target="https://id.wikipedia.org/wiki/Revolusi" TargetMode="External"/><Relationship Id="rId4" Type="http://schemas.openxmlformats.org/officeDocument/2006/relationships/hyperlink" Target="https://id.wikipedia.org/wiki/Kerusuhan" TargetMode="Externa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6" name="Shape 86"/>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87" name="Shape 87"/>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b="0" u="none">
                <a:solidFill>
                  <a:schemeClr val="dk1"/>
                </a:solidFill>
                <a:latin typeface="Calibri"/>
                <a:ea typeface="Calibri"/>
                <a:cs typeface="Calibri"/>
                <a:sym typeface="Calibri"/>
              </a:rPr>
              <a:t>1</a:t>
            </a:fld>
            <a:endParaRPr sz="1300" b="0" u="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Shape 219"/>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r>
              <a:rPr lang="en-US" sz="1300" b="0" i="0" u="none" strike="noStrike" cap="none">
                <a:solidFill>
                  <a:schemeClr val="dk1"/>
                </a:solidFill>
                <a:latin typeface="Calibri"/>
                <a:ea typeface="Calibri"/>
                <a:cs typeface="Calibri"/>
                <a:sym typeface="Calibri"/>
              </a:rPr>
              <a:t>Sistem Informasi Kinerja Penyedia (SIKAP)</a:t>
            </a:r>
            <a:endParaRPr sz="1200" b="0" i="0" u="none" strike="noStrike" cap="none">
              <a:solidFill>
                <a:schemeClr val="dk1"/>
              </a:solidFill>
              <a:latin typeface="Calibri"/>
              <a:ea typeface="Calibri"/>
              <a:cs typeface="Calibri"/>
              <a:sym typeface="Calibri"/>
            </a:endParaRPr>
          </a:p>
        </p:txBody>
      </p:sp>
      <p:sp>
        <p:nvSpPr>
          <p:cNvPr id="220" name="Shape 220"/>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10</a:t>
            </a:fld>
            <a:endParaRPr sz="13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Shape 232"/>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3" name="Shape 233"/>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11</a:t>
            </a:fld>
            <a:endParaRPr sz="13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Shape 244"/>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5" name="Shape 245"/>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12</a:t>
            </a:fld>
            <a:endParaRPr sz="13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Shape 256"/>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362377" marR="0" lvl="0" indent="-362377" algn="l" rtl="0">
              <a:spcBef>
                <a:spcPts val="0"/>
              </a:spcBef>
              <a:spcAft>
                <a:spcPts val="0"/>
              </a:spcAft>
              <a:buNone/>
            </a:pPr>
            <a:r>
              <a:rPr lang="en-US" sz="1300" b="0" i="0" u="none" strike="noStrike" cap="none">
                <a:solidFill>
                  <a:schemeClr val="dk1"/>
                </a:solidFill>
                <a:latin typeface="Calibri"/>
                <a:ea typeface="Calibri"/>
                <a:cs typeface="Calibri"/>
                <a:sym typeface="Calibri"/>
              </a:rPr>
              <a:t>E-reverse Auction adalah metode penawaran harga secara berulang, peraturan lebih detail akan dijelaskan di Peraturan Lembaga</a:t>
            </a:r>
            <a:endParaRPr sz="1300" b="0" i="0" u="none" strike="noStrike" cap="none">
              <a:solidFill>
                <a:schemeClr val="dk1"/>
              </a:solidFill>
              <a:latin typeface="Calibri"/>
              <a:ea typeface="Calibri"/>
              <a:cs typeface="Calibri"/>
              <a:sym typeface="Calibri"/>
            </a:endParaRPr>
          </a:p>
        </p:txBody>
      </p:sp>
      <p:sp>
        <p:nvSpPr>
          <p:cNvPr id="257" name="Shape 257"/>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13</a:t>
            </a:fld>
            <a:endParaRPr sz="13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269" name="Shape 269"/>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Shape 276"/>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Shape 277"/>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8" name="Shape 278"/>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15</a:t>
            </a:fld>
            <a:endParaRPr sz="13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316" name="Shape 316"/>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Shape 326"/>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327" name="Shape 327"/>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Shape 336"/>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337" name="Shape 337"/>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Shape 344"/>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5" name="Shape 345"/>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r>
              <a:rPr lang="en-US" sz="1300" b="0" i="0" u="none" strike="noStrike" cap="none">
                <a:solidFill>
                  <a:schemeClr val="dk1"/>
                </a:solidFill>
                <a:latin typeface="Calibri"/>
                <a:ea typeface="Calibri"/>
                <a:cs typeface="Calibri"/>
                <a:sym typeface="Calibri"/>
              </a:rPr>
              <a:t>Surat Penunjukan Penyedia Barang/Jasa (SPPBJ);</a:t>
            </a:r>
            <a:endParaRPr sz="1300" b="0" i="0" u="none" strike="noStrike" cap="none">
              <a:solidFill>
                <a:schemeClr val="dk1"/>
              </a:solidFill>
              <a:latin typeface="Calibri"/>
              <a:ea typeface="Calibri"/>
              <a:cs typeface="Calibri"/>
              <a:sym typeface="Calibri"/>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346" name="Shape 346"/>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19</a:t>
            </a:fld>
            <a:endParaRPr sz="13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97" name="Shape 97"/>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Shape 355"/>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Shape 356"/>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7" name="Shape 357"/>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20</a:t>
            </a:fld>
            <a:endParaRPr sz="13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Shape 367"/>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8" name="Shape 368"/>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lnSpc>
                <a:spcPct val="120000"/>
              </a:lnSpc>
              <a:spcBef>
                <a:spcPts val="0"/>
              </a:spcBef>
              <a:spcAft>
                <a:spcPts val="0"/>
              </a:spcAft>
              <a:buNone/>
            </a:pPr>
            <a:endParaRPr sz="2100" b="1" i="0" u="none" strike="noStrike" cap="none">
              <a:solidFill>
                <a:schemeClr val="dk1"/>
              </a:solidFill>
              <a:latin typeface="Arial"/>
              <a:ea typeface="Arial"/>
              <a:cs typeface="Arial"/>
              <a:sym typeface="Arial"/>
            </a:endParaRPr>
          </a:p>
          <a:p>
            <a:pPr marL="0" marR="0" lvl="0" indent="0" algn="l" rtl="0">
              <a:spcBef>
                <a:spcPts val="994"/>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Shape 369"/>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21</a:t>
            </a:fld>
            <a:endParaRPr sz="13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Shape 379"/>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0" name="Shape 380"/>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382509" marR="0" lvl="1" indent="-382509" algn="l" rtl="0">
              <a:lnSpc>
                <a:spcPct val="120000"/>
              </a:lnSpc>
              <a:spcBef>
                <a:spcPts val="0"/>
              </a:spcBef>
              <a:spcAft>
                <a:spcPts val="0"/>
              </a:spcAft>
              <a:buClr>
                <a:schemeClr val="dk1"/>
              </a:buClr>
              <a:buSzPts val="2100"/>
              <a:buFont typeface="Calibri"/>
              <a:buAutoNum type="arabicPeriod"/>
            </a:pPr>
            <a:r>
              <a:rPr lang="en-US" sz="2100" b="0" i="0" u="none" strike="noStrike" cap="none">
                <a:solidFill>
                  <a:schemeClr val="dk1"/>
                </a:solidFill>
                <a:latin typeface="Arial"/>
                <a:ea typeface="Arial"/>
                <a:cs typeface="Arial"/>
                <a:sym typeface="Arial"/>
              </a:rPr>
              <a:t>Pembayaran prestasi pekerjaan dapat dilakukan dengan cara:</a:t>
            </a:r>
            <a:endParaRPr/>
          </a:p>
          <a:p>
            <a:pPr marL="845545" marR="0" lvl="1" indent="-362376" algn="l" rtl="0">
              <a:lnSpc>
                <a:spcPct val="120000"/>
              </a:lnSpc>
              <a:spcBef>
                <a:spcPts val="634"/>
              </a:spcBef>
              <a:spcAft>
                <a:spcPts val="0"/>
              </a:spcAft>
              <a:buClr>
                <a:schemeClr val="dk1"/>
              </a:buClr>
              <a:buSzPts val="2100"/>
              <a:buFont typeface="Noto Sans Symbols"/>
              <a:buChar char="▪"/>
            </a:pPr>
            <a:r>
              <a:rPr lang="en-US" sz="2100" b="0" i="0" u="none" strike="noStrike" cap="none">
                <a:solidFill>
                  <a:schemeClr val="dk1"/>
                </a:solidFill>
                <a:latin typeface="Arial"/>
                <a:ea typeface="Arial"/>
                <a:cs typeface="Arial"/>
                <a:sym typeface="Arial"/>
              </a:rPr>
              <a:t>Bulanan</a:t>
            </a:r>
            <a:endParaRPr/>
          </a:p>
          <a:p>
            <a:pPr marL="845545" marR="0" lvl="1" indent="-362376" algn="l" rtl="0">
              <a:lnSpc>
                <a:spcPct val="120000"/>
              </a:lnSpc>
              <a:spcBef>
                <a:spcPts val="634"/>
              </a:spcBef>
              <a:spcAft>
                <a:spcPts val="0"/>
              </a:spcAft>
              <a:buClr>
                <a:schemeClr val="dk1"/>
              </a:buClr>
              <a:buSzPts val="2100"/>
              <a:buFont typeface="Noto Sans Symbols"/>
              <a:buChar char="▪"/>
            </a:pPr>
            <a:r>
              <a:rPr lang="en-US" sz="2100" b="0" i="0" u="none" strike="noStrike" cap="none">
                <a:solidFill>
                  <a:schemeClr val="dk1"/>
                </a:solidFill>
                <a:latin typeface="Arial"/>
                <a:ea typeface="Arial"/>
                <a:cs typeface="Arial"/>
                <a:sym typeface="Arial"/>
              </a:rPr>
              <a:t>Termin</a:t>
            </a:r>
            <a:endParaRPr/>
          </a:p>
          <a:p>
            <a:pPr marL="845545" marR="0" lvl="1" indent="-362376" algn="l" rtl="0">
              <a:lnSpc>
                <a:spcPct val="120000"/>
              </a:lnSpc>
              <a:spcBef>
                <a:spcPts val="634"/>
              </a:spcBef>
              <a:spcAft>
                <a:spcPts val="0"/>
              </a:spcAft>
              <a:buClr>
                <a:schemeClr val="dk1"/>
              </a:buClr>
              <a:buSzPts val="2100"/>
              <a:buFont typeface="Noto Sans Symbols"/>
              <a:buChar char="▪"/>
            </a:pPr>
            <a:r>
              <a:rPr lang="en-US" sz="2100" b="0" i="0" u="none" strike="noStrike" cap="none">
                <a:solidFill>
                  <a:schemeClr val="dk1"/>
                </a:solidFill>
                <a:latin typeface="Arial"/>
                <a:ea typeface="Arial"/>
                <a:cs typeface="Arial"/>
                <a:sym typeface="Arial"/>
              </a:rPr>
              <a:t>Sekaligus setelah pekerjaan selesai</a:t>
            </a:r>
            <a:endParaRPr/>
          </a:p>
          <a:p>
            <a:pPr marL="382509" marR="0" lvl="1" indent="-382509" algn="l" rtl="0">
              <a:lnSpc>
                <a:spcPct val="120000"/>
              </a:lnSpc>
              <a:spcBef>
                <a:spcPts val="634"/>
              </a:spcBef>
              <a:spcAft>
                <a:spcPts val="0"/>
              </a:spcAft>
              <a:buClr>
                <a:schemeClr val="dk1"/>
              </a:buClr>
              <a:buSzPts val="2100"/>
              <a:buFont typeface="Calibri"/>
              <a:buAutoNum type="arabicPeriod" startAt="2"/>
            </a:pPr>
            <a:r>
              <a:rPr lang="en-US" sz="2100" b="0" i="0" u="none" strike="noStrike" cap="none">
                <a:solidFill>
                  <a:schemeClr val="dk1"/>
                </a:solidFill>
                <a:latin typeface="Arial"/>
                <a:ea typeface="Arial"/>
                <a:cs typeface="Arial"/>
                <a:sym typeface="Arial"/>
              </a:rPr>
              <a:t>Pembayaran untuk pekerjaan konstruksi, dilakukan senilai pekerjaan yang telah terpasang (lihat Perka LKPP No 19 Th 2014)</a:t>
            </a:r>
            <a:endParaRPr sz="2100" b="0" i="0" u="none" strike="noStrike" cap="none">
              <a:solidFill>
                <a:schemeClr val="dk1"/>
              </a:solidFill>
              <a:latin typeface="Arial"/>
              <a:ea typeface="Arial"/>
              <a:cs typeface="Arial"/>
              <a:sym typeface="Arial"/>
            </a:endParaRPr>
          </a:p>
          <a:p>
            <a:pPr marL="0" marR="0" lvl="0" indent="0" algn="l" rtl="0">
              <a:lnSpc>
                <a:spcPct val="120000"/>
              </a:lnSpc>
              <a:spcBef>
                <a:spcPts val="634"/>
              </a:spcBef>
              <a:spcAft>
                <a:spcPts val="0"/>
              </a:spcAft>
              <a:buNone/>
            </a:pPr>
            <a:endParaRPr sz="2100" b="0" i="0" u="none" strike="noStrike" cap="none">
              <a:solidFill>
                <a:schemeClr val="dk1"/>
              </a:solidFill>
              <a:latin typeface="Arial"/>
              <a:ea typeface="Arial"/>
              <a:cs typeface="Arial"/>
              <a:sym typeface="Arial"/>
            </a:endParaRPr>
          </a:p>
          <a:p>
            <a:pPr marL="0" marR="0" lvl="0" indent="0" algn="l" rtl="0">
              <a:spcBef>
                <a:spcPts val="994"/>
              </a:spcBef>
              <a:spcAft>
                <a:spcPts val="0"/>
              </a:spcAft>
              <a:buNone/>
            </a:pPr>
            <a:endParaRPr sz="1200" b="0" i="0" u="none" strike="noStrike" cap="none">
              <a:solidFill>
                <a:schemeClr val="dk1"/>
              </a:solidFill>
              <a:latin typeface="Calibri"/>
              <a:ea typeface="Calibri"/>
              <a:cs typeface="Calibri"/>
              <a:sym typeface="Calibri"/>
            </a:endParaRPr>
          </a:p>
        </p:txBody>
      </p:sp>
      <p:sp>
        <p:nvSpPr>
          <p:cNvPr id="381" name="Shape 381"/>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22</a:t>
            </a:fld>
            <a:endParaRPr sz="13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Shape 400"/>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Shape 401"/>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Catatan :</a:t>
            </a:r>
            <a:endParaRPr/>
          </a:p>
          <a:p>
            <a:pPr marL="0" marR="0" lvl="0" indent="0" algn="l" rtl="0">
              <a:lnSpc>
                <a:spcPct val="100000"/>
              </a:lnSpc>
              <a:spcBef>
                <a:spcPts val="750"/>
              </a:spcBef>
              <a:spcAft>
                <a:spcPts val="0"/>
              </a:spcAft>
              <a:buClr>
                <a:schemeClr val="dk1"/>
              </a:buClr>
              <a:buSzPts val="1200"/>
              <a:buFont typeface="Arial"/>
              <a:buNone/>
            </a:pPr>
            <a:r>
              <a:rPr lang="en-US" sz="1200" b="0" i="0" u="none" strike="noStrike" cap="none">
                <a:solidFill>
                  <a:schemeClr val="dk1"/>
                </a:solidFill>
                <a:latin typeface="Calibri"/>
                <a:ea typeface="Calibri"/>
                <a:cs typeface="Calibri"/>
                <a:sym typeface="Calibri"/>
              </a:rPr>
              <a:t>Ketentuan di APBN sudah diatur oleh PMK</a:t>
            </a:r>
            <a:r>
              <a:rPr lang="en-US" sz="2500" b="0" i="0" u="none" strike="noStrike" cap="none">
                <a:solidFill>
                  <a:srgbClr val="000000"/>
                </a:solidFill>
                <a:latin typeface="Arial"/>
                <a:ea typeface="Arial"/>
                <a:cs typeface="Arial"/>
                <a:sym typeface="Arial"/>
              </a:rPr>
              <a:t>, untuk </a:t>
            </a:r>
            <a:r>
              <a:rPr lang="en-US" sz="1200" b="0" i="0" u="none" strike="noStrike" cap="none">
                <a:solidFill>
                  <a:schemeClr val="dk1"/>
                </a:solidFill>
                <a:latin typeface="Calibri"/>
                <a:ea typeface="Calibri"/>
                <a:cs typeface="Calibri"/>
                <a:sym typeface="Calibri"/>
              </a:rPr>
              <a:t>ketentuan di APBD diatur oleh Pemerintah Daerah masing-masing</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750"/>
              </a:spcBef>
              <a:spcAft>
                <a:spcPts val="0"/>
              </a:spcAft>
              <a:buClr>
                <a:schemeClr val="dk1"/>
              </a:buClr>
              <a:buSzPts val="2500"/>
              <a:buFont typeface="Arial"/>
              <a:buNone/>
            </a:pPr>
            <a:endParaRPr sz="2500" b="0" i="0" u="none" strike="noStrike" cap="none">
              <a:solidFill>
                <a:srgbClr val="000000"/>
              </a:solidFill>
              <a:latin typeface="Arial"/>
              <a:ea typeface="Arial"/>
              <a:cs typeface="Arial"/>
              <a:sym typeface="Arial"/>
            </a:endParaRPr>
          </a:p>
          <a:p>
            <a:pPr marL="0" marR="0" lvl="0" indent="0" algn="l" rtl="0">
              <a:lnSpc>
                <a:spcPct val="100000"/>
              </a:lnSpc>
              <a:spcBef>
                <a:spcPts val="750"/>
              </a:spcBef>
              <a:spcAft>
                <a:spcPts val="0"/>
              </a:spcAft>
              <a:buClr>
                <a:srgbClr val="000000"/>
              </a:buClr>
              <a:buSzPts val="2500"/>
              <a:buFont typeface="Arial"/>
              <a:buNone/>
            </a:pPr>
            <a:r>
              <a:rPr lang="en-US" sz="2500" b="0" i="0" u="none" strike="noStrike" cap="none">
                <a:solidFill>
                  <a:srgbClr val="000000"/>
                </a:solidFill>
                <a:latin typeface="Arial"/>
                <a:ea typeface="Arial"/>
                <a:cs typeface="Arial"/>
                <a:sym typeface="Arial"/>
              </a:rPr>
              <a:t>Contohnya pembayaran untuk sewa gedung dapat dilakukan pada awal masa sewa.</a:t>
            </a:r>
            <a:endParaRPr sz="2500" b="0" i="0" u="none" strike="noStrike" cap="none">
              <a:solidFill>
                <a:schemeClr val="dk1"/>
              </a:solidFill>
              <a:latin typeface="Times New Roman"/>
              <a:ea typeface="Times New Roman"/>
              <a:cs typeface="Times New Roman"/>
              <a:sym typeface="Times New Roman"/>
            </a:endParaRPr>
          </a:p>
        </p:txBody>
      </p:sp>
      <p:sp>
        <p:nvSpPr>
          <p:cNvPr id="402" name="Shape 402"/>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23</a:t>
            </a:fld>
            <a:endParaRPr sz="13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Shape 413"/>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14" name="Shape 414"/>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241584" marR="0" lvl="0" indent="-241584" algn="l" rtl="0">
              <a:lnSpc>
                <a:spcPct val="120000"/>
              </a:lnSpc>
              <a:spcBef>
                <a:spcPts val="0"/>
              </a:spcBef>
              <a:spcAft>
                <a:spcPts val="0"/>
              </a:spcAft>
              <a:buClr>
                <a:schemeClr val="dk1"/>
              </a:buClr>
              <a:buSzPts val="1300"/>
              <a:buFont typeface="Calibri"/>
              <a:buAutoNum type="arabicPeriod"/>
            </a:pPr>
            <a:r>
              <a:rPr lang="en-US" sz="1300" b="0" i="0" u="none" strike="noStrike" cap="none">
                <a:solidFill>
                  <a:schemeClr val="dk1"/>
                </a:solidFill>
                <a:latin typeface="Calibri"/>
                <a:ea typeface="Calibri"/>
                <a:cs typeface="Calibri"/>
                <a:sym typeface="Calibri"/>
              </a:rPr>
              <a:t>Contohnya  pembayaran untuk besi beton, AC, genset dan lift.</a:t>
            </a:r>
            <a:endParaRPr sz="1200" b="0" i="0" u="none" strike="noStrike" cap="none">
              <a:solidFill>
                <a:schemeClr val="dk1"/>
              </a:solidFill>
              <a:latin typeface="Calibri"/>
              <a:ea typeface="Calibri"/>
              <a:cs typeface="Calibri"/>
              <a:sym typeface="Calibri"/>
            </a:endParaRPr>
          </a:p>
        </p:txBody>
      </p:sp>
      <p:sp>
        <p:nvSpPr>
          <p:cNvPr id="415" name="Shape 415"/>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24</a:t>
            </a:fld>
            <a:endParaRPr sz="13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27" name="Shape 427"/>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241584" marR="0" lvl="0" indent="-165384" algn="l" rtl="0">
              <a:lnSpc>
                <a:spcPct val="12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428" name="Shape 428"/>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25</a:t>
            </a:fld>
            <a:endParaRPr sz="1300">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Shape 439"/>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0" name="Shape 440"/>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r>
              <a:rPr lang="en-US" sz="1300" b="0" i="0" u="none" strike="noStrike" cap="none">
                <a:solidFill>
                  <a:schemeClr val="dk1"/>
                </a:solidFill>
                <a:latin typeface="Tahoma"/>
                <a:ea typeface="Tahoma"/>
                <a:cs typeface="Tahoma"/>
                <a:sym typeface="Tahoma"/>
              </a:rPr>
              <a:t>Catatan : Perubahan Kontrak harus memperhatikan ketersediaan </a:t>
            </a:r>
            <a:r>
              <a:rPr lang="en-US" sz="1300" b="0" i="0" u="sng" strike="noStrike" cap="none">
                <a:solidFill>
                  <a:schemeClr val="dk1"/>
                </a:solidFill>
                <a:latin typeface="Tahoma"/>
                <a:ea typeface="Tahoma"/>
                <a:cs typeface="Tahoma"/>
                <a:sym typeface="Tahoma"/>
              </a:rPr>
              <a:t>anggaran</a:t>
            </a:r>
            <a:endParaRPr sz="1300" b="0" i="0" u="none" strike="noStrike" cap="none">
              <a:solidFill>
                <a:schemeClr val="dk1"/>
              </a:solidFill>
              <a:latin typeface="Tahoma"/>
              <a:ea typeface="Tahoma"/>
              <a:cs typeface="Tahoma"/>
              <a:sym typeface="Tahoma"/>
            </a:endParaRPr>
          </a:p>
          <a:p>
            <a:pPr marL="0" marR="0" lvl="0" indent="0" algn="l" rtl="0">
              <a:lnSpc>
                <a:spcPct val="100000"/>
              </a:lnSpc>
              <a:spcBef>
                <a:spcPts val="36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Dalam hal terdapat perbedaan antara kondisi lapangan pada saat pelaksanaan dengan gambar dan/atau spesifikasi teknis/KAK yang ditentukan dalam dokumen Kontrak, PPK bersama Penyedia dapat melakukan perubahan kontrak, meliputi : </a:t>
            </a:r>
            <a:endParaRPr/>
          </a:p>
          <a:p>
            <a:pPr marL="342900" marR="0" lvl="0" indent="-342900" algn="just" rtl="0">
              <a:spcBef>
                <a:spcPts val="36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Menambah atau mengurangi volume pekerjaan yang tercantum dalam Kontrak</a:t>
            </a:r>
            <a:endParaRPr sz="1200" b="0" i="0" u="none" strike="noStrike" cap="none">
              <a:solidFill>
                <a:schemeClr val="dk1"/>
              </a:solidFill>
              <a:latin typeface="Calibri"/>
              <a:ea typeface="Calibri"/>
              <a:cs typeface="Calibri"/>
              <a:sym typeface="Calibri"/>
            </a:endParaRPr>
          </a:p>
          <a:p>
            <a:pPr marL="342900" marR="0" lvl="0" indent="-342900" algn="l" rtl="0">
              <a:spcBef>
                <a:spcPts val="36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Menambah dan/atau mengurangi jenis kegiatan</a:t>
            </a:r>
            <a:endParaRPr/>
          </a:p>
          <a:p>
            <a:pPr marL="342900" marR="0" lvl="0" indent="-342900" algn="l" rtl="0">
              <a:spcBef>
                <a:spcPts val="36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Mengubah spesifikasi teknis pekerjaan sesuai dengan kondisi lapangan atau</a:t>
            </a:r>
            <a:endParaRPr sz="1200" b="0" i="0" u="none" strike="noStrike" cap="none">
              <a:solidFill>
                <a:schemeClr val="dk1"/>
              </a:solidFill>
              <a:latin typeface="Calibri"/>
              <a:ea typeface="Calibri"/>
              <a:cs typeface="Calibri"/>
              <a:sym typeface="Calibri"/>
            </a:endParaRPr>
          </a:p>
          <a:p>
            <a:pPr marL="342900" marR="0" lvl="0" indent="-342900" algn="just" rtl="0">
              <a:spcBef>
                <a:spcPts val="360"/>
              </a:spcBef>
              <a:spcAft>
                <a:spcPts val="0"/>
              </a:spcAft>
              <a:buClr>
                <a:srgbClr val="000000"/>
              </a:buClr>
              <a:buSzPts val="1200"/>
              <a:buFont typeface="Arial"/>
              <a:buChar char="•"/>
            </a:pPr>
            <a:r>
              <a:rPr lang="en-US" sz="1200" b="0" i="0" u="none" strike="noStrike" cap="none">
                <a:solidFill>
                  <a:srgbClr val="000000"/>
                </a:solidFill>
                <a:latin typeface="Calibri"/>
                <a:ea typeface="Calibri"/>
                <a:cs typeface="Calibri"/>
                <a:sym typeface="Calibri"/>
              </a:rPr>
              <a:t>Mengubah jadwal pelaksanaan</a:t>
            </a:r>
            <a:endParaRPr sz="1400" b="0" i="0" u="none" strike="noStrike" cap="none">
              <a:solidFill>
                <a:schemeClr val="dk1"/>
              </a:solidFill>
              <a:latin typeface="Calibri"/>
              <a:ea typeface="Calibri"/>
              <a:cs typeface="Calibri"/>
              <a:sym typeface="Calibri"/>
            </a:endParaRPr>
          </a:p>
          <a:p>
            <a:pPr marL="0" marR="0" lvl="0" indent="0" algn="l" rtl="0">
              <a:lnSpc>
                <a:spcPct val="100000"/>
              </a:lnSpc>
              <a:spcBef>
                <a:spcPts val="36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441" name="Shape 441"/>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26</a:t>
            </a:fld>
            <a:endParaRPr sz="1300">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Shape 459"/>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0" name="Shape 460"/>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1" name="Shape 461"/>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27</a:t>
            </a:fld>
            <a:endParaRPr sz="1300">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Shape 470"/>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1" name="Shape 471"/>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72" name="Shape 472"/>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28</a:t>
            </a:fld>
            <a:endParaRPr sz="1300">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Shape 481"/>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2" name="Shape 482"/>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3" name="Shape 483"/>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29</a:t>
            </a:fld>
            <a:endParaRPr sz="13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Shape 107"/>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108" name="Shape 108"/>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Shape 492"/>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Shape 493"/>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r>
              <a:rPr lang="en-US" sz="1300" b="0" i="0" u="none" strike="noStrike" cap="none">
                <a:solidFill>
                  <a:schemeClr val="dk1"/>
                </a:solidFill>
                <a:latin typeface="Calibri"/>
                <a:ea typeface="Calibri"/>
                <a:cs typeface="Calibri"/>
                <a:sym typeface="Calibri"/>
              </a:rPr>
              <a:t>Contoh keadaan kahar antara lain : </a:t>
            </a:r>
            <a:r>
              <a:rPr lang="en-US" sz="1300" b="0" i="0" u="sng" strike="noStrike" cap="none">
                <a:solidFill>
                  <a:schemeClr val="hlink"/>
                </a:solidFill>
                <a:latin typeface="Calibri"/>
                <a:ea typeface="Calibri"/>
                <a:cs typeface="Calibri"/>
                <a:sym typeface="Calibri"/>
                <a:hlinkClick r:id="rId3"/>
              </a:rPr>
              <a:t>peperangan</a:t>
            </a:r>
            <a:r>
              <a:rPr lang="en-US" sz="1300" b="0" i="0" u="none" strike="noStrike" cap="none">
                <a:solidFill>
                  <a:schemeClr val="dk1"/>
                </a:solidFill>
                <a:latin typeface="Calibri"/>
                <a:ea typeface="Calibri"/>
                <a:cs typeface="Calibri"/>
                <a:sym typeface="Calibri"/>
              </a:rPr>
              <a:t>, </a:t>
            </a:r>
            <a:r>
              <a:rPr lang="en-US" sz="1300" b="0" i="0" u="sng" strike="noStrike" cap="none">
                <a:solidFill>
                  <a:schemeClr val="hlink"/>
                </a:solidFill>
                <a:latin typeface="Calibri"/>
                <a:ea typeface="Calibri"/>
                <a:cs typeface="Calibri"/>
                <a:sym typeface="Calibri"/>
                <a:hlinkClick r:id="rId4"/>
              </a:rPr>
              <a:t>kerusuhan</a:t>
            </a:r>
            <a:r>
              <a:rPr lang="en-US" sz="1300" b="0" i="0" u="none" strike="noStrike" cap="none">
                <a:solidFill>
                  <a:schemeClr val="dk1"/>
                </a:solidFill>
                <a:latin typeface="Calibri"/>
                <a:ea typeface="Calibri"/>
                <a:cs typeface="Calibri"/>
                <a:sym typeface="Calibri"/>
              </a:rPr>
              <a:t>, </a:t>
            </a:r>
            <a:r>
              <a:rPr lang="en-US" sz="1300" b="0" i="0" u="sng" strike="noStrike" cap="none">
                <a:solidFill>
                  <a:schemeClr val="hlink"/>
                </a:solidFill>
                <a:latin typeface="Calibri"/>
                <a:ea typeface="Calibri"/>
                <a:cs typeface="Calibri"/>
                <a:sym typeface="Calibri"/>
                <a:hlinkClick r:id="rId5"/>
              </a:rPr>
              <a:t>revolusi</a:t>
            </a:r>
            <a:r>
              <a:rPr lang="en-US" sz="1300" b="0" i="0" u="none" strike="noStrike" cap="none">
                <a:solidFill>
                  <a:schemeClr val="dk1"/>
                </a:solidFill>
                <a:latin typeface="Calibri"/>
                <a:ea typeface="Calibri"/>
                <a:cs typeface="Calibri"/>
                <a:sym typeface="Calibri"/>
              </a:rPr>
              <a:t>, </a:t>
            </a:r>
            <a:r>
              <a:rPr lang="en-US" sz="1300" b="0" i="0" u="sng" strike="noStrike" cap="none">
                <a:solidFill>
                  <a:schemeClr val="hlink"/>
                </a:solidFill>
                <a:latin typeface="Calibri"/>
                <a:ea typeface="Calibri"/>
                <a:cs typeface="Calibri"/>
                <a:sym typeface="Calibri"/>
                <a:hlinkClick r:id="rId6"/>
              </a:rPr>
              <a:t>bencana alam</a:t>
            </a:r>
            <a:r>
              <a:rPr lang="en-US" sz="1300" b="0" i="0" u="none" strike="noStrike" cap="none">
                <a:solidFill>
                  <a:schemeClr val="dk1"/>
                </a:solidFill>
                <a:latin typeface="Calibri"/>
                <a:ea typeface="Calibri"/>
                <a:cs typeface="Calibri"/>
                <a:sym typeface="Calibri"/>
              </a:rPr>
              <a:t>, </a:t>
            </a:r>
            <a:r>
              <a:rPr lang="en-US" sz="1300" b="0" i="0" u="sng" strike="noStrike" cap="none">
                <a:solidFill>
                  <a:schemeClr val="hlink"/>
                </a:solidFill>
                <a:latin typeface="Calibri"/>
                <a:ea typeface="Calibri"/>
                <a:cs typeface="Calibri"/>
                <a:sym typeface="Calibri"/>
                <a:hlinkClick r:id="rId7"/>
              </a:rPr>
              <a:t>pemogokan</a:t>
            </a:r>
            <a:r>
              <a:rPr lang="en-US" sz="1300" b="0" i="0" u="none" strike="noStrike" cap="none">
                <a:solidFill>
                  <a:schemeClr val="dk1"/>
                </a:solidFill>
                <a:latin typeface="Calibri"/>
                <a:ea typeface="Calibri"/>
                <a:cs typeface="Calibri"/>
                <a:sym typeface="Calibri"/>
              </a:rPr>
              <a:t>, </a:t>
            </a:r>
            <a:r>
              <a:rPr lang="en-US" sz="1300" b="0" i="0" u="sng" strike="noStrike" cap="none">
                <a:solidFill>
                  <a:schemeClr val="hlink"/>
                </a:solidFill>
                <a:latin typeface="Calibri"/>
                <a:ea typeface="Calibri"/>
                <a:cs typeface="Calibri"/>
                <a:sym typeface="Calibri"/>
                <a:hlinkClick r:id="rId8"/>
              </a:rPr>
              <a:t>kebakaran</a:t>
            </a:r>
            <a:r>
              <a:rPr lang="en-US" sz="1300" b="0" i="0" u="none" strike="noStrike" cap="none">
                <a:solidFill>
                  <a:schemeClr val="dk1"/>
                </a:solidFill>
                <a:latin typeface="Calibri"/>
                <a:ea typeface="Calibri"/>
                <a:cs typeface="Calibri"/>
                <a:sym typeface="Calibri"/>
              </a:rPr>
              <a:t>, bencana lainnya yang harus dinyatakan oleh pejabat/instansi yang berwenang dan lain-lain.</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494" name="Shape 494"/>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30</a:t>
            </a:fld>
            <a:endParaRPr sz="13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Shape 504"/>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505" name="Shape 505"/>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Shape 514"/>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5" name="Shape 515"/>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16" name="Shape 516"/>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32</a:t>
            </a:fld>
            <a:endParaRPr sz="13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Shape 114"/>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 name="Shape 115"/>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16" name="Shape 116"/>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4</a:t>
            </a:fld>
            <a:endParaRPr sz="13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Shape 128"/>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182867" marR="0" lvl="0" indent="-182867" algn="l" rtl="0">
              <a:spcBef>
                <a:spcPts val="0"/>
              </a:spcBef>
              <a:spcAft>
                <a:spcPts val="0"/>
              </a:spcAft>
              <a:buNone/>
            </a:pPr>
            <a:r>
              <a:rPr lang="en-US" sz="1300" b="0" i="0" u="none" strike="noStrike" cap="none">
                <a:solidFill>
                  <a:schemeClr val="dk1"/>
                </a:solidFill>
                <a:latin typeface="Arial"/>
                <a:ea typeface="Arial"/>
                <a:cs typeface="Arial"/>
                <a:sym typeface="Arial"/>
              </a:rPr>
              <a:t>Catatan : </a:t>
            </a:r>
            <a:endParaRPr/>
          </a:p>
          <a:p>
            <a:pPr marL="182867" marR="0" lvl="0" indent="-182867" algn="l" rtl="0">
              <a:spcBef>
                <a:spcPts val="390"/>
              </a:spcBef>
              <a:spcAft>
                <a:spcPts val="0"/>
              </a:spcAft>
              <a:buClr>
                <a:schemeClr val="dk1"/>
              </a:buClr>
              <a:buSzPts val="1300"/>
              <a:buFont typeface="Arial"/>
              <a:buChar char="•"/>
            </a:pPr>
            <a:r>
              <a:rPr lang="en-US" sz="1300" b="0" i="0" u="none" strike="noStrike" cap="none">
                <a:solidFill>
                  <a:schemeClr val="dk1"/>
                </a:solidFill>
                <a:latin typeface="Arial"/>
                <a:ea typeface="Arial"/>
                <a:cs typeface="Arial"/>
                <a:sym typeface="Arial"/>
              </a:rPr>
              <a:t>Sebagai reviu penetapan metode pemilihan B/PK/JL untuk dijelaskan pelaksanaannya satu persatu</a:t>
            </a:r>
            <a:endParaRPr/>
          </a:p>
          <a:p>
            <a:pPr marL="182867" marR="0" lvl="0" indent="-182867" algn="l" rtl="0">
              <a:spcBef>
                <a:spcPts val="390"/>
              </a:spcBef>
              <a:spcAft>
                <a:spcPts val="0"/>
              </a:spcAft>
              <a:buClr>
                <a:schemeClr val="dk1"/>
              </a:buClr>
              <a:buSzPts val="1300"/>
              <a:buFont typeface="Arial"/>
              <a:buChar char="•"/>
            </a:pPr>
            <a:r>
              <a:rPr lang="en-US" sz="1300" b="0" i="0" u="none" strike="noStrike" cap="none">
                <a:solidFill>
                  <a:schemeClr val="dk1"/>
                </a:solidFill>
                <a:latin typeface="Arial"/>
                <a:ea typeface="Arial"/>
                <a:cs typeface="Arial"/>
                <a:sym typeface="Arial"/>
              </a:rPr>
              <a:t>PBJ dalam rangka penanganan Kondisi darurat tidak masuk dalam kriteria penunjukan langsung, tetapi masuk kedalam pengadaan khusus</a:t>
            </a:r>
            <a:endParaRPr sz="1300" b="0" i="0" u="none" strike="noStrike" cap="none">
              <a:solidFill>
                <a:schemeClr val="dk1"/>
              </a:solidFill>
              <a:latin typeface="Arial"/>
              <a:ea typeface="Arial"/>
              <a:cs typeface="Arial"/>
              <a:sym typeface="Arial"/>
            </a:endParaRPr>
          </a:p>
        </p:txBody>
      </p:sp>
      <p:sp>
        <p:nvSpPr>
          <p:cNvPr id="129" name="Shape 129"/>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5</a:t>
            </a:fld>
            <a:endParaRPr sz="13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Shape 160"/>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182867" marR="0" lvl="0" indent="-182867" algn="l" rtl="0">
              <a:spcBef>
                <a:spcPts val="0"/>
              </a:spcBef>
              <a:spcAft>
                <a:spcPts val="0"/>
              </a:spcAft>
              <a:buNone/>
            </a:pPr>
            <a:r>
              <a:rPr lang="en-US" sz="1300" b="0" i="0" u="none" strike="noStrike" cap="none">
                <a:solidFill>
                  <a:schemeClr val="dk1"/>
                </a:solidFill>
                <a:latin typeface="Arial"/>
                <a:ea typeface="Arial"/>
                <a:cs typeface="Arial"/>
                <a:sym typeface="Arial"/>
              </a:rPr>
              <a:t>Catatan : </a:t>
            </a:r>
            <a:endParaRPr/>
          </a:p>
          <a:p>
            <a:pPr marL="182867" marR="0" lvl="0" indent="-182867" algn="l" rtl="0">
              <a:spcBef>
                <a:spcPts val="390"/>
              </a:spcBef>
              <a:spcAft>
                <a:spcPts val="0"/>
              </a:spcAft>
              <a:buNone/>
            </a:pPr>
            <a:r>
              <a:rPr lang="en-US" sz="1300" b="0" i="0" u="none" strike="noStrike" cap="none">
                <a:solidFill>
                  <a:schemeClr val="dk1"/>
                </a:solidFill>
                <a:latin typeface="Arial"/>
                <a:ea typeface="Arial"/>
                <a:cs typeface="Arial"/>
                <a:sym typeface="Arial"/>
              </a:rPr>
              <a:t>Sebagai reviu penetapan metode pemilihan JK  untuk dijelaskan pelaksanaannya satu persatu</a:t>
            </a:r>
            <a:endParaRPr sz="1300" b="0" i="0" u="none" strike="noStrike" cap="none">
              <a:solidFill>
                <a:schemeClr val="dk1"/>
              </a:solidFill>
              <a:latin typeface="Arial"/>
              <a:ea typeface="Arial"/>
              <a:cs typeface="Arial"/>
              <a:sym typeface="Arial"/>
            </a:endParaRPr>
          </a:p>
          <a:p>
            <a:pPr marL="182867" marR="0" lvl="0" indent="-182867" algn="l" rtl="0">
              <a:spcBef>
                <a:spcPts val="390"/>
              </a:spcBef>
              <a:spcAft>
                <a:spcPts val="0"/>
              </a:spcAft>
              <a:buNone/>
            </a:pPr>
            <a:endParaRPr sz="1300" b="0" i="0" u="none" strike="noStrike" cap="none">
              <a:solidFill>
                <a:schemeClr val="dk1"/>
              </a:solidFill>
              <a:latin typeface="Arial"/>
              <a:ea typeface="Arial"/>
              <a:cs typeface="Arial"/>
              <a:sym typeface="Arial"/>
            </a:endParaRPr>
          </a:p>
        </p:txBody>
      </p:sp>
      <p:sp>
        <p:nvSpPr>
          <p:cNvPr id="161" name="Shape 161"/>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6</a:t>
            </a:fld>
            <a:endParaRPr sz="13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Shape 179"/>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Catatan :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Contoh pemenuhan kebutuhan nasional seperti : pemenuhan Rencana Kebutuhan Obat (RKO) Nasional atau pemenuhan kebutuhan plat nomor – Tanda Nomor Kendaraan Bermotor (TNKB) Nasional yang dikelola oleh Polri</a:t>
            </a:r>
            <a:endParaRPr sz="1200" b="0" i="0" u="none" strike="noStrike" cap="none">
              <a:solidFill>
                <a:schemeClr val="dk1"/>
              </a:solidFill>
              <a:latin typeface="Calibri"/>
              <a:ea typeface="Calibri"/>
              <a:cs typeface="Calibri"/>
              <a:sym typeface="Calibri"/>
            </a:endParaRPr>
          </a:p>
          <a:p>
            <a:pPr marL="241584" marR="0" lvl="0" indent="-165384" algn="l" rtl="0">
              <a:spcBef>
                <a:spcPts val="36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p:txBody>
      </p:sp>
      <p:sp>
        <p:nvSpPr>
          <p:cNvPr id="180" name="Shape 180"/>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7</a:t>
            </a:fld>
            <a:endParaRPr sz="13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Shape 190"/>
          <p:cNvSpPr txBox="1">
            <a:spLocks noGrp="1"/>
          </p:cNvSpPr>
          <p:nvPr>
            <p:ph type="body" idx="1"/>
          </p:nvPr>
        </p:nvSpPr>
        <p:spPr>
          <a:xfrm>
            <a:off x="1002189" y="3315692"/>
            <a:ext cx="8017510" cy="2712839"/>
          </a:xfrm>
          <a:prstGeom prst="rect">
            <a:avLst/>
          </a:prstGeom>
          <a:noFill/>
          <a:ln>
            <a:noFill/>
          </a:ln>
        </p:spPr>
        <p:txBody>
          <a:bodyPr spcFirstLastPara="1" wrap="square" lIns="96625" tIns="48300" rIns="96625" bIns="483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Catatan :</a:t>
            </a:r>
            <a:endParaRPr/>
          </a:p>
          <a:p>
            <a:pPr marL="0" marR="0" lvl="0" indent="0" algn="l" rtl="0">
              <a:spcBef>
                <a:spcPts val="390"/>
              </a:spcBef>
              <a:spcAft>
                <a:spcPts val="0"/>
              </a:spcAft>
              <a:buNone/>
            </a:pPr>
            <a:r>
              <a:rPr lang="en-US" sz="1300" b="0" i="0" u="none" strike="noStrike" cap="none">
                <a:solidFill>
                  <a:schemeClr val="dk1"/>
                </a:solidFill>
                <a:latin typeface="Calibri"/>
                <a:ea typeface="Calibri"/>
                <a:cs typeface="Calibri"/>
                <a:sym typeface="Calibri"/>
              </a:rPr>
              <a:t>Dalam negosiasi harga Pokja Pemilihan dilarang menyetujui harga diatas HPS</a:t>
            </a:r>
            <a:endParaRPr/>
          </a:p>
          <a:p>
            <a:pPr marL="0" marR="0" lvl="0" indent="0" algn="l" rtl="0">
              <a:spcBef>
                <a:spcPts val="36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1" name="Shape 191"/>
          <p:cNvSpPr txBox="1">
            <a:spLocks noGrp="1"/>
          </p:cNvSpPr>
          <p:nvPr>
            <p:ph type="sldNum" idx="12"/>
          </p:nvPr>
        </p:nvSpPr>
        <p:spPr>
          <a:xfrm>
            <a:off x="5676750" y="6544067"/>
            <a:ext cx="4342818" cy="345683"/>
          </a:xfrm>
          <a:prstGeom prst="rect">
            <a:avLst/>
          </a:prstGeom>
          <a:noFill/>
          <a:ln>
            <a:noFill/>
          </a:ln>
        </p:spPr>
        <p:txBody>
          <a:bodyPr spcFirstLastPara="1" wrap="square" lIns="96625" tIns="48300" rIns="96625" bIns="48300" anchor="b" anchorCtr="0">
            <a:noAutofit/>
          </a:bodyPr>
          <a:lstStyle/>
          <a:p>
            <a:pPr marL="0" marR="0" lvl="0" indent="0" algn="r" rtl="0">
              <a:spcBef>
                <a:spcPts val="0"/>
              </a:spcBef>
              <a:spcAft>
                <a:spcPts val="0"/>
              </a:spcAft>
              <a:buNone/>
            </a:pPr>
            <a:fld id="{00000000-1234-1234-1234-123412341234}" type="slidenum">
              <a:rPr lang="en-US" sz="1300">
                <a:solidFill>
                  <a:schemeClr val="dk1"/>
                </a:solidFill>
                <a:latin typeface="Calibri"/>
                <a:ea typeface="Calibri"/>
                <a:cs typeface="Calibri"/>
                <a:sym typeface="Calibri"/>
              </a:rPr>
              <a:t>8</a:t>
            </a:fld>
            <a:endParaRPr sz="13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txBox="1">
            <a:spLocks noGrp="1"/>
          </p:cNvSpPr>
          <p:nvPr>
            <p:ph type="body" idx="1"/>
          </p:nvPr>
        </p:nvSpPr>
        <p:spPr>
          <a:xfrm>
            <a:off x="1002189" y="3315692"/>
            <a:ext cx="8017510" cy="2712839"/>
          </a:xfrm>
          <a:prstGeom prst="rect">
            <a:avLst/>
          </a:prstGeom>
        </p:spPr>
        <p:txBody>
          <a:bodyPr spcFirstLastPara="1" wrap="square" lIns="96625" tIns="48300" rIns="96625" bIns="48300" anchor="t" anchorCtr="0">
            <a:noAutofit/>
          </a:bodyPr>
          <a:lstStyle/>
          <a:p>
            <a:pPr marL="0" lvl="0" indent="0">
              <a:spcBef>
                <a:spcPts val="360"/>
              </a:spcBef>
              <a:spcAft>
                <a:spcPts val="0"/>
              </a:spcAft>
              <a:buNone/>
            </a:pPr>
            <a:endParaRPr/>
          </a:p>
        </p:txBody>
      </p:sp>
      <p:sp>
        <p:nvSpPr>
          <p:cNvPr id="208" name="Shape 208"/>
          <p:cNvSpPr>
            <a:spLocks noGrp="1" noRot="1" noChangeAspect="1"/>
          </p:cNvSpPr>
          <p:nvPr>
            <p:ph type="sldImg" idx="2"/>
          </p:nvPr>
        </p:nvSpPr>
        <p:spPr>
          <a:xfrm>
            <a:off x="3460750" y="860425"/>
            <a:ext cx="3100388" cy="232568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7" name="Shape 17"/>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4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lstStyle>
            <a:lvl1pPr marL="457200" marR="0" lvl="0" indent="-228600" algn="l"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2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2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67" name="Shape 67"/>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3.jp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8"/>
        <p:cNvGrpSpPr/>
        <p:nvPr/>
      </p:nvGrpSpPr>
      <p:grpSpPr>
        <a:xfrm>
          <a:off x="0" y="0"/>
          <a:ext cx="0" cy="0"/>
          <a:chOff x="0" y="0"/>
          <a:chExt cx="0" cy="0"/>
        </a:xfrm>
      </p:grpSpPr>
      <p:sp>
        <p:nvSpPr>
          <p:cNvPr id="89" name="Shape 89"/>
          <p:cNvSpPr txBox="1"/>
          <p:nvPr/>
        </p:nvSpPr>
        <p:spPr>
          <a:xfrm>
            <a:off x="2684400" y="5144703"/>
            <a:ext cx="6002400" cy="1088653"/>
          </a:xfrm>
          <a:prstGeom prst="rect">
            <a:avLst/>
          </a:prstGeom>
          <a:noFill/>
          <a:ln>
            <a:noFill/>
          </a:ln>
        </p:spPr>
        <p:txBody>
          <a:bodyPr spcFirstLastPara="1" wrap="square" lIns="91425" tIns="45700" rIns="45700" bIns="45700" anchor="ctr" anchorCtr="0">
            <a:noAutofit/>
          </a:bodyPr>
          <a:lstStyle/>
          <a:p>
            <a:pPr marL="0" marR="0" lvl="0" indent="0" algn="r" rtl="0">
              <a:spcBef>
                <a:spcPts val="0"/>
              </a:spcBef>
              <a:spcAft>
                <a:spcPts val="0"/>
              </a:spcAft>
              <a:buNone/>
            </a:pPr>
            <a:r>
              <a:rPr lang="en-US" sz="2000" b="0" i="0" u="none" strike="noStrike" cap="none" dirty="0">
                <a:solidFill>
                  <a:schemeClr val="dk1"/>
                </a:solidFill>
                <a:latin typeface="Calibri"/>
                <a:ea typeface="Calibri"/>
                <a:cs typeface="Calibri"/>
                <a:sym typeface="Calibri"/>
              </a:rPr>
              <a:t/>
            </a:r>
            <a:br>
              <a:rPr lang="en-US" sz="2000" b="0" i="0" u="none" strike="noStrike" cap="none" dirty="0">
                <a:solidFill>
                  <a:schemeClr val="dk1"/>
                </a:solidFill>
                <a:latin typeface="Calibri"/>
                <a:ea typeface="Calibri"/>
                <a:cs typeface="Calibri"/>
                <a:sym typeface="Calibri"/>
              </a:rPr>
            </a:br>
            <a:r>
              <a:rPr lang="en-US" sz="2000" b="0" i="0" u="none" strike="noStrike" cap="none" dirty="0" err="1">
                <a:solidFill>
                  <a:schemeClr val="dk1"/>
                </a:solidFill>
                <a:latin typeface="Calibri"/>
                <a:ea typeface="Calibri"/>
                <a:cs typeface="Calibri"/>
                <a:sym typeface="Calibri"/>
              </a:rPr>
              <a:t>Perpres</a:t>
            </a:r>
            <a:r>
              <a:rPr lang="en-US" sz="2000" b="0" i="0" u="none" strike="noStrike" cap="none" dirty="0">
                <a:solidFill>
                  <a:schemeClr val="dk1"/>
                </a:solidFill>
                <a:latin typeface="Calibri"/>
                <a:ea typeface="Calibri"/>
                <a:cs typeface="Calibri"/>
                <a:sym typeface="Calibri"/>
              </a:rPr>
              <a:t> </a:t>
            </a:r>
            <a:r>
              <a:rPr lang="en-US" sz="2000" b="0" i="0" u="none" strike="noStrike" cap="none" dirty="0" err="1">
                <a:solidFill>
                  <a:schemeClr val="dk1"/>
                </a:solidFill>
                <a:latin typeface="Calibri"/>
                <a:ea typeface="Calibri"/>
                <a:cs typeface="Calibri"/>
                <a:sym typeface="Calibri"/>
              </a:rPr>
              <a:t>Nomor</a:t>
            </a:r>
            <a:r>
              <a:rPr lang="en-US" sz="2000" b="0" i="0" u="none" strike="noStrike" cap="none" dirty="0">
                <a:solidFill>
                  <a:schemeClr val="dk1"/>
                </a:solidFill>
                <a:latin typeface="Calibri"/>
                <a:ea typeface="Calibri"/>
                <a:cs typeface="Calibri"/>
                <a:sym typeface="Calibri"/>
              </a:rPr>
              <a:t> 16 </a:t>
            </a:r>
            <a:r>
              <a:rPr lang="en-US" sz="2000" b="0" i="0" u="none" strike="noStrike" cap="none" dirty="0" err="1">
                <a:solidFill>
                  <a:schemeClr val="dk1"/>
                </a:solidFill>
                <a:latin typeface="Calibri"/>
                <a:ea typeface="Calibri"/>
                <a:cs typeface="Calibri"/>
                <a:sym typeface="Calibri"/>
              </a:rPr>
              <a:t>Tahun</a:t>
            </a:r>
            <a:r>
              <a:rPr lang="en-US" sz="2000" b="0" i="0" u="none" strike="noStrike" cap="none" dirty="0">
                <a:solidFill>
                  <a:schemeClr val="dk1"/>
                </a:solidFill>
                <a:latin typeface="Calibri"/>
                <a:ea typeface="Calibri"/>
                <a:cs typeface="Calibri"/>
                <a:sym typeface="Calibri"/>
              </a:rPr>
              <a:t> 2018</a:t>
            </a:r>
            <a:endParaRPr dirty="0"/>
          </a:p>
        </p:txBody>
      </p:sp>
      <p:sp>
        <p:nvSpPr>
          <p:cNvPr id="90" name="Shape 90"/>
          <p:cNvSpPr txBox="1"/>
          <p:nvPr/>
        </p:nvSpPr>
        <p:spPr>
          <a:xfrm>
            <a:off x="3898192" y="3888829"/>
            <a:ext cx="4804000" cy="944636"/>
          </a:xfrm>
          <a:prstGeom prst="rect">
            <a:avLst/>
          </a:prstGeom>
          <a:noFill/>
          <a:ln>
            <a:noFill/>
          </a:ln>
        </p:spPr>
        <p:txBody>
          <a:bodyPr spcFirstLastPara="1" wrap="square" lIns="91425" tIns="45700" rIns="45700" bIns="45700" anchor="ctr" anchorCtr="0">
            <a:noAutofit/>
          </a:bodyPr>
          <a:lstStyle/>
          <a:p>
            <a:pPr marL="0" marR="0" lvl="0" indent="0" algn="r" rtl="0">
              <a:spcBef>
                <a:spcPts val="0"/>
              </a:spcBef>
              <a:spcAft>
                <a:spcPts val="0"/>
              </a:spcAft>
              <a:buNone/>
            </a:pPr>
            <a:r>
              <a:rPr lang="en-US" sz="2250" b="1" i="0" u="none" strike="noStrike" cap="none" dirty="0" smtClean="0">
                <a:solidFill>
                  <a:srgbClr val="7F7F7F"/>
                </a:solidFill>
                <a:latin typeface="Calibri"/>
                <a:ea typeface="Calibri"/>
                <a:cs typeface="Calibri"/>
                <a:sym typeface="Calibri"/>
              </a:rPr>
              <a:t> </a:t>
            </a:r>
            <a:br>
              <a:rPr lang="en-US" sz="2250" b="1" i="0" u="none" strike="noStrike" cap="none" dirty="0" smtClean="0">
                <a:solidFill>
                  <a:srgbClr val="7F7F7F"/>
                </a:solidFill>
                <a:latin typeface="Calibri"/>
                <a:ea typeface="Calibri"/>
                <a:cs typeface="Calibri"/>
                <a:sym typeface="Calibri"/>
              </a:rPr>
            </a:br>
            <a:r>
              <a:rPr lang="en-US" sz="4125" b="1" i="0" u="none" strike="noStrike" cap="none" dirty="0" smtClean="0">
                <a:solidFill>
                  <a:schemeClr val="dk1"/>
                </a:solidFill>
                <a:latin typeface="Calibri"/>
                <a:ea typeface="Calibri"/>
                <a:cs typeface="Calibri"/>
                <a:sym typeface="Calibri"/>
              </a:rPr>
              <a:t>PELAKSANAAN </a:t>
            </a:r>
            <a:r>
              <a:rPr lang="en-US" sz="4125" b="1" i="0" u="none" strike="noStrike" cap="none" dirty="0">
                <a:solidFill>
                  <a:schemeClr val="dk1"/>
                </a:solidFill>
                <a:latin typeface="Calibri"/>
                <a:ea typeface="Calibri"/>
                <a:cs typeface="Calibri"/>
                <a:sym typeface="Calibri"/>
              </a:rPr>
              <a:t>PBJ</a:t>
            </a:r>
            <a:br>
              <a:rPr lang="en-US" sz="4125" b="1" i="0" u="none" strike="noStrike" cap="none" dirty="0">
                <a:solidFill>
                  <a:schemeClr val="dk1"/>
                </a:solidFill>
                <a:latin typeface="Calibri"/>
                <a:ea typeface="Calibri"/>
                <a:cs typeface="Calibri"/>
                <a:sym typeface="Calibri"/>
              </a:rPr>
            </a:br>
            <a:r>
              <a:rPr lang="en-US" sz="4125" b="1" i="0" u="none" strike="noStrike" cap="none" dirty="0">
                <a:solidFill>
                  <a:schemeClr val="dk1"/>
                </a:solidFill>
                <a:latin typeface="Calibri"/>
                <a:ea typeface="Calibri"/>
                <a:cs typeface="Calibri"/>
                <a:sym typeface="Calibri"/>
              </a:rPr>
              <a:t>MELALUI PENYEDIA</a:t>
            </a:r>
            <a:endParaRPr sz="4125" b="1" i="0" u="none" strike="noStrike" cap="none" dirty="0">
              <a:solidFill>
                <a:schemeClr val="dk1"/>
              </a:solidFill>
              <a:latin typeface="Calibri"/>
              <a:ea typeface="Calibri"/>
              <a:cs typeface="Calibri"/>
              <a:sym typeface="Calibri"/>
            </a:endParaRPr>
          </a:p>
        </p:txBody>
      </p:sp>
      <p:cxnSp>
        <p:nvCxnSpPr>
          <p:cNvPr id="92" name="Shape 92"/>
          <p:cNvCxnSpPr/>
          <p:nvPr/>
        </p:nvCxnSpPr>
        <p:spPr>
          <a:xfrm>
            <a:off x="3882800" y="5297251"/>
            <a:ext cx="4804000" cy="0"/>
          </a:xfrm>
          <a:prstGeom prst="straightConnector1">
            <a:avLst/>
          </a:prstGeom>
          <a:noFill/>
          <a:ln w="28575" cap="flat" cmpd="sng">
            <a:solidFill>
              <a:srgbClr val="BFBFBF"/>
            </a:solidFill>
            <a:prstDash val="solid"/>
            <a:round/>
            <a:headEnd type="none" w="sm" len="sm"/>
            <a:tailEnd type="none" w="sm" len="sm"/>
          </a:ln>
        </p:spPr>
      </p:cxnSp>
      <p:pic>
        <p:nvPicPr>
          <p:cNvPr id="93" name="Shape 93"/>
          <p:cNvPicPr preferRelativeResize="0"/>
          <p:nvPr/>
        </p:nvPicPr>
        <p:blipFill rotWithShape="1">
          <a:blip r:embed="rId3">
            <a:alphaModFix/>
          </a:blip>
          <a:srcRect t="8222" r="2860" b="1002"/>
          <a:stretch/>
        </p:blipFill>
        <p:spPr>
          <a:xfrm flipH="1">
            <a:off x="-324544" y="0"/>
            <a:ext cx="4284984" cy="6939576"/>
          </a:xfrm>
          <a:prstGeom prst="rect">
            <a:avLst/>
          </a:prstGeom>
          <a:noFill/>
          <a:ln>
            <a:noFill/>
          </a:ln>
        </p:spPr>
      </p:pic>
      <p:sp>
        <p:nvSpPr>
          <p:cNvPr id="94" name="Shape 94"/>
          <p:cNvSpPr/>
          <p:nvPr/>
        </p:nvSpPr>
        <p:spPr>
          <a:xfrm>
            <a:off x="7609389" y="6385904"/>
            <a:ext cx="880241"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rgbClr val="7F7F7F"/>
                </a:solidFill>
                <a:latin typeface="Calibri"/>
                <a:ea typeface="Calibri"/>
                <a:cs typeface="Calibri"/>
                <a:sym typeface="Calibri"/>
              </a:rPr>
              <a:t>Versi 2</a:t>
            </a:r>
            <a:endParaRPr sz="12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Shape 222" descr="Hasil gambar untuk e procurement"/>
          <p:cNvPicPr preferRelativeResize="0"/>
          <p:nvPr/>
        </p:nvPicPr>
        <p:blipFill rotWithShape="1">
          <a:blip r:embed="rId3">
            <a:alphaModFix/>
          </a:blip>
          <a:srcRect t="14039" b="5960"/>
          <a:stretch/>
        </p:blipFill>
        <p:spPr>
          <a:xfrm>
            <a:off x="-27432" y="-702476"/>
            <a:ext cx="9171432" cy="3424002"/>
          </a:xfrm>
          <a:prstGeom prst="rect">
            <a:avLst/>
          </a:prstGeom>
          <a:noFill/>
          <a:ln>
            <a:noFill/>
          </a:ln>
        </p:spPr>
      </p:pic>
      <p:sp>
        <p:nvSpPr>
          <p:cNvPr id="223" name="Shape 2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10</a:t>
            </a:fld>
            <a:endParaRPr sz="1200">
              <a:solidFill>
                <a:srgbClr val="898989"/>
              </a:solidFill>
              <a:latin typeface="Calibri"/>
              <a:ea typeface="Calibri"/>
              <a:cs typeface="Calibri"/>
              <a:sym typeface="Calibri"/>
            </a:endParaRPr>
          </a:p>
        </p:txBody>
      </p:sp>
      <p:sp>
        <p:nvSpPr>
          <p:cNvPr id="224" name="Shape 224"/>
          <p:cNvSpPr/>
          <p:nvPr/>
        </p:nvSpPr>
        <p:spPr>
          <a:xfrm>
            <a:off x="4648200" y="2006516"/>
            <a:ext cx="4953000" cy="733425"/>
          </a:xfrm>
          <a:prstGeom prst="parallelogram">
            <a:avLst>
              <a:gd name="adj" fmla="val 25000"/>
            </a:avLst>
          </a:prstGeom>
          <a:solidFill>
            <a:schemeClr val="lt1">
              <a:alpha val="90980"/>
            </a:schemeClr>
          </a:solidFill>
          <a:ln>
            <a:noFill/>
          </a:ln>
        </p:spPr>
        <p:txBody>
          <a:bodyPr spcFirstLastPara="1" wrap="square" lIns="91425" tIns="45700" rIns="91425" bIns="45700" anchor="ctr" anchorCtr="0">
            <a:noAutofit/>
          </a:bodyPr>
          <a:lstStyle/>
          <a:p>
            <a:pPr marL="11906" marR="0" lvl="0" indent="0" algn="r" rtl="0">
              <a:spcBef>
                <a:spcPts val="0"/>
              </a:spcBef>
              <a:spcAft>
                <a:spcPts val="0"/>
              </a:spcAft>
              <a:buNone/>
            </a:pPr>
            <a:r>
              <a:rPr lang="en-US" sz="3600">
                <a:solidFill>
                  <a:schemeClr val="dk1"/>
                </a:solidFill>
                <a:latin typeface="Rockwell"/>
                <a:ea typeface="Rockwell"/>
                <a:cs typeface="Rockwell"/>
                <a:sym typeface="Rockwell"/>
              </a:rPr>
              <a:t>Tender Cepat</a:t>
            </a:r>
            <a:endParaRPr sz="3600">
              <a:solidFill>
                <a:schemeClr val="dk1"/>
              </a:solidFill>
              <a:latin typeface="Rockwell"/>
              <a:ea typeface="Rockwell"/>
              <a:cs typeface="Rockwell"/>
              <a:sym typeface="Rockwell"/>
            </a:endParaRPr>
          </a:p>
        </p:txBody>
      </p:sp>
      <p:sp>
        <p:nvSpPr>
          <p:cNvPr id="225" name="Shape 225"/>
          <p:cNvSpPr/>
          <p:nvPr/>
        </p:nvSpPr>
        <p:spPr>
          <a:xfrm>
            <a:off x="285306" y="2971280"/>
            <a:ext cx="7993062" cy="492443"/>
          </a:xfrm>
          <a:prstGeom prst="rect">
            <a:avLst/>
          </a:prstGeom>
          <a:noFill/>
          <a:ln>
            <a:noFill/>
          </a:ln>
        </p:spPr>
        <p:txBody>
          <a:bodyPr spcFirstLastPara="1" wrap="square" lIns="91425" tIns="45700" rIns="91425" bIns="45700" anchor="t" anchorCtr="0">
            <a:noAutofit/>
          </a:bodyPr>
          <a:lstStyle/>
          <a:p>
            <a:pPr marL="114300" marR="0" lvl="0" indent="0" algn="l" rtl="0">
              <a:spcBef>
                <a:spcPts val="0"/>
              </a:spcBef>
              <a:spcAft>
                <a:spcPts val="0"/>
              </a:spcAft>
              <a:buClr>
                <a:schemeClr val="dk1"/>
              </a:buClr>
              <a:buSzPts val="2600"/>
              <a:buFont typeface="Arial"/>
              <a:buNone/>
            </a:pPr>
            <a:r>
              <a:rPr lang="en-US" sz="2600">
                <a:solidFill>
                  <a:schemeClr val="dk1"/>
                </a:solidFill>
                <a:latin typeface="Calibri"/>
                <a:ea typeface="Calibri"/>
                <a:cs typeface="Calibri"/>
                <a:sym typeface="Calibri"/>
              </a:rPr>
              <a:t>Pelaksanaan Tender Cepat :</a:t>
            </a:r>
            <a:endParaRPr sz="2600">
              <a:solidFill>
                <a:schemeClr val="dk1"/>
              </a:solidFill>
              <a:latin typeface="Calibri"/>
              <a:ea typeface="Calibri"/>
              <a:cs typeface="Calibri"/>
              <a:sym typeface="Calibri"/>
            </a:endParaRPr>
          </a:p>
        </p:txBody>
      </p:sp>
      <p:sp>
        <p:nvSpPr>
          <p:cNvPr id="226" name="Shape 226"/>
          <p:cNvSpPr txBox="1"/>
          <p:nvPr/>
        </p:nvSpPr>
        <p:spPr>
          <a:xfrm>
            <a:off x="-1133553" y="3663541"/>
            <a:ext cx="10704273" cy="2492990"/>
          </a:xfrm>
          <a:prstGeom prst="rect">
            <a:avLst/>
          </a:prstGeom>
          <a:noFill/>
          <a:ln>
            <a:noFill/>
          </a:ln>
        </p:spPr>
        <p:txBody>
          <a:bodyPr spcFirstLastPara="1" wrap="square" lIns="91425" tIns="45700" rIns="91425" bIns="45700" anchor="t" anchorCtr="0">
            <a:noAutofit/>
          </a:bodyPr>
          <a:lstStyle/>
          <a:p>
            <a:pPr marL="1657350" marR="0" lvl="3" indent="-285750" algn="l" rtl="0">
              <a:spcBef>
                <a:spcPts val="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Peserta sudah terkualifikasi dalam SiKAP</a:t>
            </a:r>
            <a:endParaRPr sz="2600" b="0" i="0" u="none" strike="noStrike" cap="none">
              <a:solidFill>
                <a:schemeClr val="dk1"/>
              </a:solidFill>
              <a:latin typeface="Calibri"/>
              <a:ea typeface="Calibri"/>
              <a:cs typeface="Calibri"/>
              <a:sym typeface="Calibri"/>
            </a:endParaRPr>
          </a:p>
          <a:p>
            <a:pPr marL="1657350" marR="0" lvl="3" indent="-285750" algn="l" rtl="0">
              <a:spcBef>
                <a:spcPts val="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Peserta hanya memasukkan penawaran harga</a:t>
            </a:r>
            <a:endParaRPr sz="2600" b="0" i="0" u="none" strike="noStrike" cap="none">
              <a:solidFill>
                <a:schemeClr val="dk1"/>
              </a:solidFill>
              <a:latin typeface="Calibri"/>
              <a:ea typeface="Calibri"/>
              <a:cs typeface="Calibri"/>
              <a:sym typeface="Calibri"/>
            </a:endParaRPr>
          </a:p>
          <a:p>
            <a:pPr marL="1657350" marR="0" lvl="3" indent="-285750" algn="l" rtl="0">
              <a:spcBef>
                <a:spcPts val="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Evaluasi penawaran harga dilakukan oleh aplikasi </a:t>
            </a:r>
            <a:endParaRPr/>
          </a:p>
          <a:p>
            <a:pPr marL="1657350" marR="0" lvl="3" indent="-285750" algn="l" rtl="0">
              <a:spcBef>
                <a:spcPts val="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Penetapan pemenang berdasarkan harga penawaran terendah</a:t>
            </a:r>
            <a:endParaRPr/>
          </a:p>
          <a:p>
            <a:pPr marL="1657350" marR="0" lvl="3" indent="-285750" algn="l" rtl="0">
              <a:spcBef>
                <a:spcPts val="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Dapat menggunakan </a:t>
            </a:r>
            <a:r>
              <a:rPr lang="en-US" sz="2600" b="0" i="1" u="none" strike="noStrike" cap="none">
                <a:solidFill>
                  <a:schemeClr val="dk1"/>
                </a:solidFill>
                <a:latin typeface="Calibri"/>
                <a:ea typeface="Calibri"/>
                <a:cs typeface="Calibri"/>
                <a:sym typeface="Calibri"/>
              </a:rPr>
              <a:t>e-reverse auction</a:t>
            </a:r>
            <a:endParaRPr sz="2600" b="0" i="1" u="none" strike="noStrike" cap="none">
              <a:solidFill>
                <a:schemeClr val="dk1"/>
              </a:solidFill>
              <a:latin typeface="Calibri"/>
              <a:ea typeface="Calibri"/>
              <a:cs typeface="Calibri"/>
              <a:sym typeface="Calibri"/>
            </a:endParaRPr>
          </a:p>
          <a:p>
            <a:pPr marL="0" marR="0" lvl="0" indent="0" algn="l" rtl="0">
              <a:spcBef>
                <a:spcPts val="0"/>
              </a:spcBef>
              <a:spcAft>
                <a:spcPts val="0"/>
              </a:spcAft>
              <a:buClr>
                <a:schemeClr val="dk1"/>
              </a:buClr>
              <a:buSzPts val="2600"/>
              <a:buFont typeface="Arial"/>
              <a:buNone/>
            </a:pPr>
            <a:endParaRPr sz="2600">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25"/>
                                        </p:tgtEl>
                                        <p:attrNameLst>
                                          <p:attrName>style.visibility</p:attrName>
                                        </p:attrNameLst>
                                      </p:cBhvr>
                                      <p:to>
                                        <p:strVal val="visible"/>
                                      </p:to>
                                    </p:set>
                                    <p:animEffect transition="in" filter="fade">
                                      <p:cBhvr>
                                        <p:cTn id="7" dur="800"/>
                                        <p:tgtEl>
                                          <p:spTgt spid="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11</a:t>
            </a:fld>
            <a:endParaRPr sz="1200">
              <a:solidFill>
                <a:srgbClr val="898989"/>
              </a:solidFill>
              <a:latin typeface="Calibri"/>
              <a:ea typeface="Calibri"/>
              <a:cs typeface="Calibri"/>
              <a:sym typeface="Calibri"/>
            </a:endParaRPr>
          </a:p>
        </p:txBody>
      </p:sp>
      <p:sp>
        <p:nvSpPr>
          <p:cNvPr id="236" name="Shape 236"/>
          <p:cNvSpPr txBox="1"/>
          <p:nvPr/>
        </p:nvSpPr>
        <p:spPr>
          <a:xfrm>
            <a:off x="441960" y="935868"/>
            <a:ext cx="7848600" cy="76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Calibri"/>
                <a:ea typeface="Calibri"/>
                <a:cs typeface="Calibri"/>
                <a:sym typeface="Calibri"/>
              </a:rPr>
              <a:t>Pelaksanaan Pemilihan melalui Tender/Seleksi </a:t>
            </a:r>
            <a:r>
              <a:rPr lang="en-US" sz="2000" b="1" u="sng">
                <a:solidFill>
                  <a:srgbClr val="000000"/>
                </a:solidFill>
                <a:latin typeface="Calibri"/>
                <a:ea typeface="Calibri"/>
                <a:cs typeface="Calibri"/>
                <a:sym typeface="Calibri"/>
              </a:rPr>
              <a:t>Prakualifikasi</a:t>
            </a:r>
            <a:r>
              <a:rPr lang="en-US" sz="2000">
                <a:solidFill>
                  <a:srgbClr val="000000"/>
                </a:solidFill>
                <a:latin typeface="Calibri"/>
                <a:ea typeface="Calibri"/>
                <a:cs typeface="Calibri"/>
                <a:sym typeface="Calibri"/>
              </a:rPr>
              <a:t> terdiri dari :</a:t>
            </a:r>
            <a:endParaRPr/>
          </a:p>
        </p:txBody>
      </p:sp>
      <p:graphicFrame>
        <p:nvGraphicFramePr>
          <p:cNvPr id="237" name="Shape 237"/>
          <p:cNvGraphicFramePr/>
          <p:nvPr/>
        </p:nvGraphicFramePr>
        <p:xfrm>
          <a:off x="572855" y="1406773"/>
          <a:ext cx="8153400" cy="4754775"/>
        </p:xfrm>
        <a:graphic>
          <a:graphicData uri="http://schemas.openxmlformats.org/drawingml/2006/table">
            <a:tbl>
              <a:tblPr firstRow="1" firstCol="1" bandRow="1">
                <a:noFill/>
                <a:tableStyleId>{6AC44C68-44DC-488C-B537-DED62FE550C9}</a:tableStyleId>
              </a:tblPr>
              <a:tblGrid>
                <a:gridCol w="4076700">
                  <a:extLst>
                    <a:ext uri="{9D8B030D-6E8A-4147-A177-3AD203B41FA5}">
                      <a16:colId xmlns:a16="http://schemas.microsoft.com/office/drawing/2014/main" val="20000"/>
                    </a:ext>
                  </a:extLst>
                </a:gridCol>
                <a:gridCol w="4076700">
                  <a:extLst>
                    <a:ext uri="{9D8B030D-6E8A-4147-A177-3AD203B41FA5}">
                      <a16:colId xmlns:a16="http://schemas.microsoft.com/office/drawing/2014/main" val="20001"/>
                    </a:ext>
                  </a:extLst>
                </a:gridCol>
              </a:tblGrid>
              <a:tr h="533400">
                <a:tc gridSpan="2">
                  <a:txBody>
                    <a:bodyPr/>
                    <a:lstStyle/>
                    <a:p>
                      <a:pPr marL="228600" marR="0" lvl="0" indent="-228600" algn="ctr" rtl="0">
                        <a:lnSpc>
                          <a:spcPct val="115000"/>
                        </a:lnSpc>
                        <a:spcBef>
                          <a:spcPts val="0"/>
                        </a:spcBef>
                        <a:spcAft>
                          <a:spcPts val="0"/>
                        </a:spcAft>
                        <a:buNone/>
                      </a:pPr>
                      <a:r>
                        <a:rPr lang="en-US" sz="1800" b="1" u="none" strike="noStrike" cap="none">
                          <a:solidFill>
                            <a:schemeClr val="lt1"/>
                          </a:solidFill>
                        </a:rPr>
                        <a:t>Tahap Prakualifikasi</a:t>
                      </a:r>
                      <a:endParaRPr sz="1800" b="1" u="none" strike="noStrike" cap="none">
                        <a:solidFill>
                          <a:schemeClr val="lt1"/>
                        </a:solidFill>
                        <a:latin typeface="Bookman Old Style"/>
                        <a:ea typeface="Bookman Old Style"/>
                        <a:cs typeface="Bookman Old Style"/>
                        <a:sym typeface="Bookman Old Style"/>
                      </a:endParaRPr>
                    </a:p>
                  </a:txBody>
                  <a:tcPr marL="68575" marR="68575" marT="0" marB="0">
                    <a:solidFill>
                      <a:schemeClr val="accent5"/>
                    </a:solidFill>
                  </a:tcPr>
                </a:tc>
                <a:tc hMerge="1">
                  <a:txBody>
                    <a:bodyPr/>
                    <a:lstStyle/>
                    <a:p>
                      <a:endParaRPr lang="en-US"/>
                    </a:p>
                  </a:txBody>
                  <a:tcPr/>
                </a:tc>
                <a:extLst>
                  <a:ext uri="{0D108BD9-81ED-4DB2-BD59-A6C34878D82A}">
                    <a16:rowId xmlns:a16="http://schemas.microsoft.com/office/drawing/2014/main" val="10000"/>
                  </a:ext>
                </a:extLst>
              </a:tr>
              <a:tr h="4221375">
                <a:tc>
                  <a:txBody>
                    <a:bodyPr/>
                    <a:lstStyle/>
                    <a:p>
                      <a:pPr marL="342900" marR="0" lvl="0" indent="-342900" algn="just" rtl="0">
                        <a:lnSpc>
                          <a:spcPct val="115000"/>
                        </a:lnSpc>
                        <a:spcBef>
                          <a:spcPts val="0"/>
                        </a:spcBef>
                        <a:spcAft>
                          <a:spcPts val="0"/>
                        </a:spcAft>
                        <a:buClr>
                          <a:schemeClr val="dk1"/>
                        </a:buClr>
                        <a:buSzPts val="1800"/>
                        <a:buFont typeface="Calibri"/>
                        <a:buAutoNum type="arabicPeriod"/>
                      </a:pPr>
                      <a:r>
                        <a:rPr lang="en-US" sz="1800" u="none" strike="noStrike" cap="none"/>
                        <a:t>Pelaksanaan Prakualifikasi </a:t>
                      </a:r>
                      <a:endParaRPr sz="1800" u="none" strike="noStrike" cap="none"/>
                    </a:p>
                    <a:p>
                      <a:pPr marL="800100" marR="0" lvl="1" indent="-342900" algn="just" rtl="0">
                        <a:lnSpc>
                          <a:spcPct val="115000"/>
                        </a:lnSpc>
                        <a:spcBef>
                          <a:spcPts val="0"/>
                        </a:spcBef>
                        <a:spcAft>
                          <a:spcPts val="0"/>
                        </a:spcAft>
                        <a:buClr>
                          <a:schemeClr val="dk1"/>
                        </a:buClr>
                        <a:buSzPts val="1100"/>
                        <a:buFont typeface="Calibri"/>
                        <a:buAutoNum type="alphaLcPeriod"/>
                      </a:pPr>
                      <a:r>
                        <a:rPr lang="en-US" sz="1800" u="none" strike="noStrike" cap="none"/>
                        <a:t>Pengumuman dan/atau Undangan</a:t>
                      </a:r>
                      <a:endParaRPr/>
                    </a:p>
                    <a:p>
                      <a:pPr marL="800100" marR="0" lvl="1" indent="-342900" algn="just" rtl="0">
                        <a:lnSpc>
                          <a:spcPct val="115000"/>
                        </a:lnSpc>
                        <a:spcBef>
                          <a:spcPts val="0"/>
                        </a:spcBef>
                        <a:spcAft>
                          <a:spcPts val="0"/>
                        </a:spcAft>
                        <a:buClr>
                          <a:schemeClr val="dk1"/>
                        </a:buClr>
                        <a:buSzPts val="1100"/>
                        <a:buFont typeface="Calibri"/>
                        <a:buAutoNum type="alphaLcPeriod"/>
                      </a:pPr>
                      <a:r>
                        <a:rPr lang="en-US" sz="1800" u="none" strike="noStrike" cap="none"/>
                        <a:t>Pendaftaran dan pengambilan Dokumen Prakualifikasi</a:t>
                      </a:r>
                      <a:endParaRPr sz="1800" u="none" strike="noStrike" cap="none"/>
                    </a:p>
                    <a:p>
                      <a:pPr marL="800100" marR="0" lvl="1" indent="-342900" algn="just" rtl="0">
                        <a:lnSpc>
                          <a:spcPct val="115000"/>
                        </a:lnSpc>
                        <a:spcBef>
                          <a:spcPts val="0"/>
                        </a:spcBef>
                        <a:spcAft>
                          <a:spcPts val="0"/>
                        </a:spcAft>
                        <a:buClr>
                          <a:schemeClr val="dk1"/>
                        </a:buClr>
                        <a:buSzPts val="1100"/>
                        <a:buFont typeface="Calibri"/>
                        <a:buAutoNum type="alphaLcPeriod"/>
                      </a:pPr>
                      <a:r>
                        <a:rPr lang="en-US" sz="1800" u="none" strike="noStrike" cap="none"/>
                        <a:t>Pemberian Penjelasan (apabila diperlukan)</a:t>
                      </a:r>
                      <a:endParaRPr/>
                    </a:p>
                    <a:p>
                      <a:pPr marL="800100" marR="0" lvl="1" indent="-342900" algn="just" rtl="0">
                        <a:lnSpc>
                          <a:spcPct val="115000"/>
                        </a:lnSpc>
                        <a:spcBef>
                          <a:spcPts val="0"/>
                        </a:spcBef>
                        <a:spcAft>
                          <a:spcPts val="0"/>
                        </a:spcAft>
                        <a:buClr>
                          <a:schemeClr val="dk1"/>
                        </a:buClr>
                        <a:buSzPts val="1100"/>
                        <a:buFont typeface="Calibri"/>
                        <a:buAutoNum type="alphaLcPeriod"/>
                      </a:pPr>
                      <a:r>
                        <a:rPr lang="en-US" sz="1800" u="none" strike="noStrike" cap="none"/>
                        <a:t>Penyampaian Dokumen Prakualifikasi</a:t>
                      </a:r>
                      <a:endParaRPr sz="1800" u="none" strike="noStrike" cap="none"/>
                    </a:p>
                    <a:p>
                      <a:pPr marL="800100" marR="0" lvl="1" indent="-342900" algn="just" rtl="0">
                        <a:lnSpc>
                          <a:spcPct val="115000"/>
                        </a:lnSpc>
                        <a:spcBef>
                          <a:spcPts val="0"/>
                        </a:spcBef>
                        <a:spcAft>
                          <a:spcPts val="0"/>
                        </a:spcAft>
                        <a:buClr>
                          <a:schemeClr val="dk1"/>
                        </a:buClr>
                        <a:buSzPts val="1100"/>
                        <a:buFont typeface="Calibri"/>
                        <a:buAutoNum type="alphaLcPeriod"/>
                      </a:pPr>
                      <a:r>
                        <a:rPr lang="en-US" sz="1800" u="none" strike="noStrike" cap="none"/>
                        <a:t>Evaluasi Prakualifikasi</a:t>
                      </a:r>
                      <a:endParaRPr sz="1800" u="none" strike="noStrike" cap="none"/>
                    </a:p>
                    <a:p>
                      <a:pPr marL="800100" marR="0" lvl="1" indent="-342900" algn="just" rtl="0">
                        <a:lnSpc>
                          <a:spcPct val="115000"/>
                        </a:lnSpc>
                        <a:spcBef>
                          <a:spcPts val="0"/>
                        </a:spcBef>
                        <a:spcAft>
                          <a:spcPts val="0"/>
                        </a:spcAft>
                        <a:buClr>
                          <a:schemeClr val="dk1"/>
                        </a:buClr>
                        <a:buSzPts val="1100"/>
                        <a:buFont typeface="Calibri"/>
                        <a:buAutoNum type="alphaLcPeriod"/>
                      </a:pPr>
                      <a:r>
                        <a:rPr lang="en-US" sz="1800" u="none" strike="noStrike" cap="none"/>
                        <a:t>Penetapan dan Pengumuman Hasil Prakualifikasi</a:t>
                      </a:r>
                      <a:endParaRPr sz="1800" u="none" strike="noStrike" cap="none"/>
                    </a:p>
                    <a:p>
                      <a:pPr marL="800100" marR="0" lvl="1" indent="-342900" algn="just" rtl="0">
                        <a:lnSpc>
                          <a:spcPct val="115000"/>
                        </a:lnSpc>
                        <a:spcBef>
                          <a:spcPts val="0"/>
                        </a:spcBef>
                        <a:spcAft>
                          <a:spcPts val="0"/>
                        </a:spcAft>
                        <a:buClr>
                          <a:schemeClr val="dk1"/>
                        </a:buClr>
                        <a:buSzPts val="1100"/>
                        <a:buFont typeface="Calibri"/>
                        <a:buAutoNum type="alphaLcPeriod"/>
                      </a:pPr>
                      <a:r>
                        <a:rPr lang="en-US" sz="1800" u="none" strike="noStrike" cap="none"/>
                        <a:t>Sanggah</a:t>
                      </a:r>
                      <a:endParaRPr sz="1800" u="none" strike="noStrike" cap="none">
                        <a:latin typeface="Bookman Old Style"/>
                        <a:ea typeface="Bookman Old Style"/>
                        <a:cs typeface="Bookman Old Style"/>
                        <a:sym typeface="Bookman Old Style"/>
                      </a:endParaRPr>
                    </a:p>
                  </a:txBody>
                  <a:tcPr marL="68575" marR="68575" marT="0" marB="0"/>
                </a:tc>
                <a:tc>
                  <a:txBody>
                    <a:bodyPr/>
                    <a:lstStyle/>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Undangan</a:t>
                      </a:r>
                      <a:endParaRPr/>
                    </a:p>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Pendaftaran dan pengambilan Dokumen Tender/Seleksi</a:t>
                      </a:r>
                      <a:endParaRPr/>
                    </a:p>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Pemberian Penjelasan </a:t>
                      </a:r>
                      <a:endParaRPr sz="1800" u="none" strike="noStrike" cap="none"/>
                    </a:p>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Penyampaian Dokumen Penawaran</a:t>
                      </a:r>
                      <a:endParaRPr sz="1800" u="none" strike="noStrike" cap="none"/>
                    </a:p>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Evaluasi Dokumen Penawaran</a:t>
                      </a:r>
                      <a:endParaRPr sz="1800" u="none" strike="noStrike" cap="none"/>
                    </a:p>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Penetapan dan pengumuman Pemenang</a:t>
                      </a:r>
                      <a:endParaRPr/>
                    </a:p>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Sanggah</a:t>
                      </a:r>
                      <a:endParaRPr/>
                    </a:p>
                    <a:p>
                      <a:pPr marL="342900" marR="0" lvl="0" indent="-342900" algn="just" rtl="0">
                        <a:lnSpc>
                          <a:spcPct val="115000"/>
                        </a:lnSpc>
                        <a:spcBef>
                          <a:spcPts val="0"/>
                        </a:spcBef>
                        <a:spcAft>
                          <a:spcPts val="0"/>
                        </a:spcAft>
                        <a:buClr>
                          <a:schemeClr val="dk1"/>
                        </a:buClr>
                        <a:buSzPts val="1800"/>
                        <a:buFont typeface="Calibri"/>
                        <a:buAutoNum type="arabicPeriod" startAt="2"/>
                      </a:pPr>
                      <a:r>
                        <a:rPr lang="en-US" sz="1800" u="none" strike="noStrike" cap="none"/>
                        <a:t>Sanggah Banding (khusus Pekerjaan Konstruksi)</a:t>
                      </a:r>
                      <a:endParaRPr sz="1800" u="none" strike="noStrike" cap="none">
                        <a:latin typeface="Bookman Old Style"/>
                        <a:ea typeface="Bookman Old Style"/>
                        <a:cs typeface="Bookman Old Style"/>
                        <a:sym typeface="Bookman Old Style"/>
                      </a:endParaRPr>
                    </a:p>
                  </a:txBody>
                  <a:tcPr marL="68575" marR="68575" marT="0" marB="0"/>
                </a:tc>
                <a:extLst>
                  <a:ext uri="{0D108BD9-81ED-4DB2-BD59-A6C34878D82A}">
                    <a16:rowId xmlns:a16="http://schemas.microsoft.com/office/drawing/2014/main" val="10001"/>
                  </a:ext>
                </a:extLst>
              </a:tr>
            </a:tbl>
          </a:graphicData>
        </a:graphic>
      </p:graphicFrame>
      <p:sp>
        <p:nvSpPr>
          <p:cNvPr id="238" name="Shape 238"/>
          <p:cNvSpPr txBox="1"/>
          <p:nvPr/>
        </p:nvSpPr>
        <p:spPr>
          <a:xfrm>
            <a:off x="838835" y="202443"/>
            <a:ext cx="7451725"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600">
                <a:solidFill>
                  <a:schemeClr val="dk1"/>
                </a:solidFill>
                <a:latin typeface="Rockwell"/>
                <a:ea typeface="Rockwell"/>
                <a:cs typeface="Rockwell"/>
                <a:sym typeface="Rockwell"/>
              </a:rPr>
              <a:t>Pemilihan melalui Tender/Seleksi </a:t>
            </a:r>
            <a:endParaRPr sz="3600">
              <a:solidFill>
                <a:schemeClr val="dk1"/>
              </a:solidFill>
              <a:latin typeface="Rockwell"/>
              <a:ea typeface="Rockwell"/>
              <a:cs typeface="Rockwell"/>
              <a:sym typeface="Rockwell"/>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Shape 24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12</a:t>
            </a:fld>
            <a:endParaRPr sz="1200">
              <a:solidFill>
                <a:srgbClr val="898989"/>
              </a:solidFill>
              <a:latin typeface="Calibri"/>
              <a:ea typeface="Calibri"/>
              <a:cs typeface="Calibri"/>
              <a:sym typeface="Calibri"/>
            </a:endParaRPr>
          </a:p>
        </p:txBody>
      </p:sp>
      <p:graphicFrame>
        <p:nvGraphicFramePr>
          <p:cNvPr id="248" name="Shape 248"/>
          <p:cNvGraphicFramePr/>
          <p:nvPr/>
        </p:nvGraphicFramePr>
        <p:xfrm>
          <a:off x="990600" y="1828800"/>
          <a:ext cx="7467600" cy="3940925"/>
        </p:xfrm>
        <a:graphic>
          <a:graphicData uri="http://schemas.openxmlformats.org/drawingml/2006/table">
            <a:tbl>
              <a:tblPr firstRow="1" firstCol="1" bandRow="1">
                <a:noFill/>
                <a:tableStyleId>{155C07B6-43D8-43AE-9B0A-E4B703A14ECE}</a:tableStyleId>
              </a:tblPr>
              <a:tblGrid>
                <a:gridCol w="7467600">
                  <a:extLst>
                    <a:ext uri="{9D8B030D-6E8A-4147-A177-3AD203B41FA5}">
                      <a16:colId xmlns:a16="http://schemas.microsoft.com/office/drawing/2014/main" val="20000"/>
                    </a:ext>
                  </a:extLst>
                </a:gridCol>
              </a:tblGrid>
              <a:tr h="435725">
                <a:tc>
                  <a:txBody>
                    <a:bodyPr/>
                    <a:lstStyle/>
                    <a:p>
                      <a:pPr marL="285750" marR="0" lvl="0" indent="-228600" algn="ctr" rtl="0">
                        <a:lnSpc>
                          <a:spcPct val="115000"/>
                        </a:lnSpc>
                        <a:spcBef>
                          <a:spcPts val="0"/>
                        </a:spcBef>
                        <a:spcAft>
                          <a:spcPts val="0"/>
                        </a:spcAft>
                        <a:buNone/>
                      </a:pPr>
                      <a:r>
                        <a:rPr lang="en-US" sz="2000" u="none" strike="noStrike" cap="none"/>
                        <a:t>Tahap Pascakualifikasi</a:t>
                      </a:r>
                      <a:endParaRPr sz="2000" b="0" u="none" strike="noStrike" cap="none">
                        <a:latin typeface="Bookman Old Style"/>
                        <a:ea typeface="Bookman Old Style"/>
                        <a:cs typeface="Bookman Old Style"/>
                        <a:sym typeface="Bookman Old Style"/>
                      </a:endParaRPr>
                    </a:p>
                  </a:txBody>
                  <a:tcPr marL="68575" marR="68575" marT="0" marB="0"/>
                </a:tc>
                <a:extLst>
                  <a:ext uri="{0D108BD9-81ED-4DB2-BD59-A6C34878D82A}">
                    <a16:rowId xmlns:a16="http://schemas.microsoft.com/office/drawing/2014/main" val="10000"/>
                  </a:ext>
                </a:extLst>
              </a:tr>
              <a:tr h="3296175">
                <a:tc>
                  <a:txBody>
                    <a:bodyPr/>
                    <a:lstStyle/>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Pengumuman dan/atau Undangan</a:t>
                      </a:r>
                      <a:endParaRPr/>
                    </a:p>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Pendaftaran dan pengambilan Dokumen Pemilihan</a:t>
                      </a:r>
                      <a:endParaRPr sz="2000" b="0" u="none" strike="noStrike" cap="none"/>
                    </a:p>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Pemberian Penjelasan</a:t>
                      </a:r>
                      <a:endParaRPr sz="2000" b="0" u="none" strike="noStrike" cap="none"/>
                    </a:p>
                    <a:p>
                      <a:pPr marL="342900" marR="0" lvl="0" indent="-342900" algn="l" rtl="0">
                        <a:lnSpc>
                          <a:spcPct val="115000"/>
                        </a:lnSpc>
                        <a:spcBef>
                          <a:spcPts val="0"/>
                        </a:spcBef>
                        <a:spcAft>
                          <a:spcPts val="0"/>
                        </a:spcAft>
                        <a:buClr>
                          <a:schemeClr val="dk1"/>
                        </a:buClr>
                        <a:buSzPts val="2000"/>
                        <a:buFont typeface="Calibri"/>
                        <a:buAutoNum type="arabicPeriod"/>
                      </a:pPr>
                      <a:r>
                        <a:rPr lang="en-US" sz="2000" b="0" u="none" strike="noStrike" cap="none"/>
                        <a:t>Penyampaian Dokumen Penawaran</a:t>
                      </a:r>
                      <a:endParaRPr sz="2000" b="0" u="none" strike="noStrike" cap="none"/>
                    </a:p>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Evaluasi Dokumen Penawaran</a:t>
                      </a:r>
                      <a:endParaRPr sz="2000" b="0" u="none" strike="noStrike" cap="none"/>
                    </a:p>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Pembuktian pasca kualifikasi </a:t>
                      </a:r>
                      <a:endParaRPr/>
                    </a:p>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Penetapan dan pengumuman Pemenang </a:t>
                      </a:r>
                      <a:endParaRPr/>
                    </a:p>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Sanggah </a:t>
                      </a:r>
                      <a:endParaRPr sz="2000" b="0" u="none" strike="noStrike" cap="none"/>
                    </a:p>
                    <a:p>
                      <a:pPr marL="342900" marR="0" lvl="0" indent="-342900" algn="just" rtl="0">
                        <a:lnSpc>
                          <a:spcPct val="115000"/>
                        </a:lnSpc>
                        <a:spcBef>
                          <a:spcPts val="0"/>
                        </a:spcBef>
                        <a:spcAft>
                          <a:spcPts val="0"/>
                        </a:spcAft>
                        <a:buClr>
                          <a:schemeClr val="dk1"/>
                        </a:buClr>
                        <a:buSzPts val="2000"/>
                        <a:buFont typeface="Calibri"/>
                        <a:buAutoNum type="arabicPeriod"/>
                      </a:pPr>
                      <a:r>
                        <a:rPr lang="en-US" sz="2000" b="0" u="none" strike="noStrike" cap="none"/>
                        <a:t>Sanggah Banding (Khusus Pekerjaan Konstruksi)</a:t>
                      </a:r>
                      <a:endParaRPr/>
                    </a:p>
                    <a:p>
                      <a:pPr marL="228600" marR="0" lvl="0" indent="-228600" algn="just" rtl="0">
                        <a:lnSpc>
                          <a:spcPct val="115000"/>
                        </a:lnSpc>
                        <a:spcBef>
                          <a:spcPts val="0"/>
                        </a:spcBef>
                        <a:spcAft>
                          <a:spcPts val="0"/>
                        </a:spcAft>
                        <a:buNone/>
                      </a:pPr>
                      <a:r>
                        <a:rPr lang="en-US" sz="2000" u="none" strike="noStrike" cap="none"/>
                        <a:t> </a:t>
                      </a:r>
                      <a:endParaRPr sz="2000" u="none" strike="noStrike" cap="none">
                        <a:latin typeface="Bookman Old Style"/>
                        <a:ea typeface="Bookman Old Style"/>
                        <a:cs typeface="Bookman Old Style"/>
                        <a:sym typeface="Bookman Old Style"/>
                      </a:endParaRPr>
                    </a:p>
                  </a:txBody>
                  <a:tcPr marL="68575" marR="68575" marT="0" marB="0"/>
                </a:tc>
                <a:extLst>
                  <a:ext uri="{0D108BD9-81ED-4DB2-BD59-A6C34878D82A}">
                    <a16:rowId xmlns:a16="http://schemas.microsoft.com/office/drawing/2014/main" val="10001"/>
                  </a:ext>
                </a:extLst>
              </a:tr>
            </a:tbl>
          </a:graphicData>
        </a:graphic>
      </p:graphicFrame>
      <p:sp>
        <p:nvSpPr>
          <p:cNvPr id="249" name="Shape 249"/>
          <p:cNvSpPr txBox="1"/>
          <p:nvPr/>
        </p:nvSpPr>
        <p:spPr>
          <a:xfrm>
            <a:off x="838835" y="202443"/>
            <a:ext cx="7451725"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600">
                <a:solidFill>
                  <a:schemeClr val="dk1"/>
                </a:solidFill>
                <a:latin typeface="Rockwell"/>
                <a:ea typeface="Rockwell"/>
                <a:cs typeface="Rockwell"/>
                <a:sym typeface="Rockwell"/>
              </a:rPr>
              <a:t>Pemilihan melalui Tender/Seleksi </a:t>
            </a:r>
            <a:endParaRPr sz="3600">
              <a:solidFill>
                <a:schemeClr val="dk1"/>
              </a:solidFill>
              <a:latin typeface="Rockwell"/>
              <a:ea typeface="Rockwell"/>
              <a:cs typeface="Rockwell"/>
              <a:sym typeface="Rockwell"/>
            </a:endParaRPr>
          </a:p>
        </p:txBody>
      </p:sp>
      <p:sp>
        <p:nvSpPr>
          <p:cNvPr id="250" name="Shape 250"/>
          <p:cNvSpPr txBox="1"/>
          <p:nvPr/>
        </p:nvSpPr>
        <p:spPr>
          <a:xfrm>
            <a:off x="441960" y="1143000"/>
            <a:ext cx="8016240" cy="7620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Calibri"/>
                <a:ea typeface="Calibri"/>
                <a:cs typeface="Calibri"/>
                <a:sym typeface="Calibri"/>
              </a:rPr>
              <a:t>Pelaksanaan Pemilihan melalui Tender/Seleksi </a:t>
            </a:r>
            <a:r>
              <a:rPr lang="en-US" sz="2000" b="1" u="sng">
                <a:solidFill>
                  <a:srgbClr val="000000"/>
                </a:solidFill>
                <a:latin typeface="Calibri"/>
                <a:ea typeface="Calibri"/>
                <a:cs typeface="Calibri"/>
                <a:sym typeface="Calibri"/>
              </a:rPr>
              <a:t>Pascakualifikasi</a:t>
            </a:r>
            <a:r>
              <a:rPr lang="en-US" sz="2000">
                <a:solidFill>
                  <a:srgbClr val="000000"/>
                </a:solidFill>
                <a:latin typeface="Calibri"/>
                <a:ea typeface="Calibri"/>
                <a:cs typeface="Calibri"/>
                <a:sym typeface="Calibri"/>
              </a:rPr>
              <a:t> terdiri dari :</a:t>
            </a:r>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pic>
        <p:nvPicPr>
          <p:cNvPr id="259" name="Shape 259" descr="Hasil gambar untuk bidding png"/>
          <p:cNvPicPr preferRelativeResize="0"/>
          <p:nvPr/>
        </p:nvPicPr>
        <p:blipFill rotWithShape="1">
          <a:blip r:embed="rId3">
            <a:alphaModFix/>
          </a:blip>
          <a:srcRect/>
          <a:stretch/>
        </p:blipFill>
        <p:spPr>
          <a:xfrm>
            <a:off x="3058327" y="1254430"/>
            <a:ext cx="2385335" cy="1208570"/>
          </a:xfrm>
          <a:prstGeom prst="rect">
            <a:avLst/>
          </a:prstGeom>
          <a:noFill/>
          <a:ln>
            <a:noFill/>
          </a:ln>
        </p:spPr>
      </p:pic>
      <p:sp>
        <p:nvSpPr>
          <p:cNvPr id="260" name="Shape 26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13</a:t>
            </a:fld>
            <a:endParaRPr sz="1200">
              <a:solidFill>
                <a:srgbClr val="898989"/>
              </a:solidFill>
              <a:latin typeface="Calibri"/>
              <a:ea typeface="Calibri"/>
              <a:cs typeface="Calibri"/>
              <a:sym typeface="Calibri"/>
            </a:endParaRPr>
          </a:p>
        </p:txBody>
      </p:sp>
      <p:sp>
        <p:nvSpPr>
          <p:cNvPr id="261" name="Shape 261"/>
          <p:cNvSpPr txBox="1"/>
          <p:nvPr/>
        </p:nvSpPr>
        <p:spPr>
          <a:xfrm>
            <a:off x="838835" y="202443"/>
            <a:ext cx="7451725"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600" i="1">
                <a:solidFill>
                  <a:schemeClr val="dk1"/>
                </a:solidFill>
                <a:latin typeface="Rockwell"/>
                <a:ea typeface="Rockwell"/>
                <a:cs typeface="Rockwell"/>
                <a:sym typeface="Rockwell"/>
              </a:rPr>
              <a:t>E-Reverse Auction</a:t>
            </a:r>
            <a:endParaRPr sz="3600" i="1">
              <a:solidFill>
                <a:schemeClr val="dk1"/>
              </a:solidFill>
              <a:latin typeface="Rockwell"/>
              <a:ea typeface="Rockwell"/>
              <a:cs typeface="Rockwell"/>
              <a:sym typeface="Rockwell"/>
            </a:endParaRPr>
          </a:p>
        </p:txBody>
      </p:sp>
      <p:sp>
        <p:nvSpPr>
          <p:cNvPr id="265" name="Shape 265"/>
          <p:cNvSpPr txBox="1"/>
          <p:nvPr/>
        </p:nvSpPr>
        <p:spPr>
          <a:xfrm>
            <a:off x="560832" y="3003136"/>
            <a:ext cx="7833360" cy="2813078"/>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Penawaran harga dapat dilakukan dengan metode penawaran harga secara berulang </a:t>
            </a:r>
            <a:r>
              <a:rPr lang="en-US" sz="2600" i="1">
                <a:solidFill>
                  <a:schemeClr val="dk1"/>
                </a:solidFill>
                <a:latin typeface="Calibri"/>
                <a:ea typeface="Calibri"/>
                <a:cs typeface="Calibri"/>
                <a:sym typeface="Calibri"/>
              </a:rPr>
              <a:t>(E-reverse Auction) </a:t>
            </a:r>
            <a:endParaRPr/>
          </a:p>
          <a:p>
            <a:pPr marL="342900" marR="0" lvl="0" indent="-342900" algn="l" rtl="0">
              <a:spcBef>
                <a:spcPts val="520"/>
              </a:spcBef>
              <a:spcAft>
                <a:spcPts val="0"/>
              </a:spcAft>
              <a:buClr>
                <a:schemeClr val="dk1"/>
              </a:buClr>
              <a:buSzPts val="2600"/>
              <a:buFont typeface="Arial"/>
              <a:buChar char="•"/>
            </a:pPr>
            <a:r>
              <a:rPr lang="en-US" sz="2600">
                <a:solidFill>
                  <a:schemeClr val="dk1"/>
                </a:solidFill>
                <a:latin typeface="Calibri"/>
                <a:ea typeface="Calibri"/>
                <a:cs typeface="Calibri"/>
                <a:sym typeface="Calibri"/>
              </a:rPr>
              <a:t>dapat digunakan untuk :</a:t>
            </a:r>
            <a:endParaRPr sz="2600">
              <a:solidFill>
                <a:schemeClr val="dk1"/>
              </a:solidFill>
              <a:latin typeface="Calibri"/>
              <a:ea typeface="Calibri"/>
              <a:cs typeface="Calibri"/>
              <a:sym typeface="Calibri"/>
            </a:endParaRPr>
          </a:p>
          <a:p>
            <a:pPr marL="742950" marR="0" lvl="1" indent="-285750" algn="l" rtl="0">
              <a:spcBef>
                <a:spcPts val="52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Tender Cepat</a:t>
            </a:r>
            <a:endParaRPr/>
          </a:p>
          <a:p>
            <a:pPr marL="742950" marR="0" lvl="1" indent="-285750" algn="l" rtl="0">
              <a:spcBef>
                <a:spcPts val="520"/>
              </a:spcBef>
              <a:spcAft>
                <a:spcPts val="0"/>
              </a:spcAft>
              <a:buClr>
                <a:schemeClr val="dk1"/>
              </a:buClr>
              <a:buSzPts val="2600"/>
              <a:buFont typeface="Arial"/>
              <a:buChar char="–"/>
            </a:pPr>
            <a:r>
              <a:rPr lang="en-US" sz="2600" b="0" i="1" u="none" strike="noStrike" cap="none">
                <a:solidFill>
                  <a:schemeClr val="dk1"/>
                </a:solidFill>
                <a:latin typeface="Calibri"/>
                <a:ea typeface="Calibri"/>
                <a:cs typeface="Calibri"/>
                <a:sym typeface="Calibri"/>
              </a:rPr>
              <a:t>E-purchasing</a:t>
            </a:r>
            <a:endParaRPr/>
          </a:p>
          <a:p>
            <a:pPr marL="742950" marR="0" lvl="1" indent="-285750" algn="l" rtl="0">
              <a:spcBef>
                <a:spcPts val="520"/>
              </a:spcBef>
              <a:spcAft>
                <a:spcPts val="0"/>
              </a:spcAft>
              <a:buClr>
                <a:schemeClr val="dk1"/>
              </a:buClr>
              <a:buSzPts val="2600"/>
              <a:buFont typeface="Arial"/>
              <a:buChar char="–"/>
            </a:pPr>
            <a:r>
              <a:rPr lang="en-US" sz="2600" b="0" i="0" u="none" strike="noStrike" cap="none">
                <a:solidFill>
                  <a:schemeClr val="dk1"/>
                </a:solidFill>
                <a:latin typeface="Calibri"/>
                <a:ea typeface="Calibri"/>
                <a:cs typeface="Calibri"/>
                <a:sym typeface="Calibri"/>
              </a:rPr>
              <a:t>Tindak lanjut tender yang hanya 2 penawaran</a:t>
            </a:r>
            <a:endParaRPr/>
          </a:p>
        </p:txBody>
      </p:sp>
      <p:pic>
        <p:nvPicPr>
          <p:cNvPr id="266" name="Shape 266" descr="Hasil gambar untuk repeat png"/>
          <p:cNvPicPr preferRelativeResize="0"/>
          <p:nvPr/>
        </p:nvPicPr>
        <p:blipFill rotWithShape="1">
          <a:blip r:embed="rId4">
            <a:alphaModFix/>
          </a:blip>
          <a:srcRect/>
          <a:stretch/>
        </p:blipFill>
        <p:spPr>
          <a:xfrm>
            <a:off x="4876800" y="1127480"/>
            <a:ext cx="1121532" cy="1121532"/>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sldNum" idx="4294967295"/>
          </p:nvPr>
        </p:nvSpPr>
        <p:spPr>
          <a:xfrm>
            <a:off x="6553200" y="6356351"/>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14</a:t>
            </a:fld>
            <a:endParaRPr sz="1200">
              <a:solidFill>
                <a:srgbClr val="898989"/>
              </a:solidFill>
              <a:latin typeface="Calibri"/>
              <a:ea typeface="Calibri"/>
              <a:cs typeface="Calibri"/>
              <a:sym typeface="Calibri"/>
            </a:endParaRPr>
          </a:p>
        </p:txBody>
      </p:sp>
      <p:sp>
        <p:nvSpPr>
          <p:cNvPr id="272" name="Shape 272"/>
          <p:cNvSpPr txBox="1">
            <a:spLocks noGrp="1"/>
          </p:cNvSpPr>
          <p:nvPr>
            <p:ph type="body" idx="1"/>
          </p:nvPr>
        </p:nvSpPr>
        <p:spPr>
          <a:xfrm>
            <a:off x="616490" y="1647773"/>
            <a:ext cx="7183342" cy="2061228"/>
          </a:xfrm>
          <a:prstGeom prst="rect">
            <a:avLst/>
          </a:prstGeom>
          <a:noFill/>
          <a:ln>
            <a:noFill/>
          </a:ln>
        </p:spPr>
        <p:txBody>
          <a:bodyPr spcFirstLastPara="1" wrap="square" lIns="91425" tIns="45700" rIns="91425" bIns="45700" anchor="t" anchorCtr="0">
            <a:noAutofit/>
          </a:bodyPr>
          <a:lstStyle/>
          <a:p>
            <a:pPr marL="457214" marR="0" lvl="0" indent="-457214" algn="l" rtl="0">
              <a:lnSpc>
                <a:spcPct val="150000"/>
              </a:lnSpc>
              <a:spcBef>
                <a:spcPts val="0"/>
              </a:spcBef>
              <a:spcAft>
                <a:spcPts val="0"/>
              </a:spcAft>
              <a:buClr>
                <a:schemeClr val="dk2"/>
              </a:buClr>
              <a:buSzPts val="2800"/>
              <a:buFont typeface="Calibri"/>
              <a:buChar char="⃝"/>
            </a:pPr>
            <a:r>
              <a:rPr lang="en-US" sz="2800" b="0" i="0" u="none" strike="noStrike" cap="none">
                <a:solidFill>
                  <a:srgbClr val="A5A5A5"/>
                </a:solidFill>
                <a:latin typeface="Calibri"/>
                <a:ea typeface="Calibri"/>
                <a:cs typeface="Calibri"/>
                <a:sym typeface="Calibri"/>
              </a:rPr>
              <a:t>Pelaksanaan Pemilihan Penyedia</a:t>
            </a:r>
            <a:endParaRPr/>
          </a:p>
          <a:p>
            <a:pPr marL="457214" marR="0" lvl="0" indent="-457214" algn="l" rtl="0">
              <a:lnSpc>
                <a:spcPct val="150000"/>
              </a:lnSpc>
              <a:spcBef>
                <a:spcPts val="1126"/>
              </a:spcBef>
              <a:spcAft>
                <a:spcPts val="0"/>
              </a:spcAft>
              <a:buClr>
                <a:schemeClr val="dk2"/>
              </a:buClr>
              <a:buSzPts val="3200"/>
              <a:buFont typeface="Calibri"/>
              <a:buChar char="⃝"/>
            </a:pPr>
            <a:r>
              <a:rPr lang="en-US" sz="3200" b="1" i="0" u="none" strike="noStrike" cap="none">
                <a:solidFill>
                  <a:srgbClr val="205867"/>
                </a:solidFill>
                <a:latin typeface="Calibri"/>
                <a:ea typeface="Calibri"/>
                <a:cs typeface="Calibri"/>
                <a:sym typeface="Calibri"/>
              </a:rPr>
              <a:t>Tender/Seleksi Gagal Serta Tindak Lanjutnya</a:t>
            </a:r>
            <a:endParaRPr/>
          </a:p>
          <a:p>
            <a:pPr marL="457214" marR="0" lvl="0" indent="-457214" algn="l" rtl="0">
              <a:lnSpc>
                <a:spcPct val="150000"/>
              </a:lnSpc>
              <a:spcBef>
                <a:spcPts val="1126"/>
              </a:spcBef>
              <a:spcAft>
                <a:spcPts val="0"/>
              </a:spcAft>
              <a:buClr>
                <a:schemeClr val="dk2"/>
              </a:buClr>
              <a:buSzPts val="2800"/>
              <a:buFont typeface="Calibri"/>
              <a:buChar char="⃝"/>
            </a:pPr>
            <a:r>
              <a:rPr lang="en-US" sz="2800" b="0" i="0" u="none" strike="noStrike" cap="none">
                <a:solidFill>
                  <a:srgbClr val="A5A5A5"/>
                </a:solidFill>
                <a:latin typeface="Calibri"/>
                <a:ea typeface="Calibri"/>
                <a:cs typeface="Calibri"/>
                <a:sym typeface="Calibri"/>
              </a:rPr>
              <a:t>Pelaksanaan Kontrak</a:t>
            </a:r>
            <a:endParaRPr sz="2800" b="0" i="0" u="none" strike="noStrike" cap="none">
              <a:solidFill>
                <a:srgbClr val="A5A5A5"/>
              </a:solidFill>
              <a:latin typeface="Calibri"/>
              <a:ea typeface="Calibri"/>
              <a:cs typeface="Calibri"/>
              <a:sym typeface="Calibri"/>
            </a:endParaRPr>
          </a:p>
          <a:p>
            <a:pPr marL="457214" marR="0" lvl="0" indent="-279414" algn="l" rtl="0">
              <a:lnSpc>
                <a:spcPct val="150000"/>
              </a:lnSpc>
              <a:spcBef>
                <a:spcPts val="1126"/>
              </a:spcBef>
              <a:spcAft>
                <a:spcPts val="0"/>
              </a:spcAft>
              <a:buClr>
                <a:schemeClr val="dk2"/>
              </a:buClr>
              <a:buSzPts val="2800"/>
              <a:buFont typeface="Calibri"/>
              <a:buNone/>
            </a:pPr>
            <a:endParaRPr sz="2800" b="0" i="0" u="none" strike="noStrike" cap="none">
              <a:solidFill>
                <a:srgbClr val="A5A5A5"/>
              </a:solidFill>
              <a:latin typeface="Calibri"/>
              <a:ea typeface="Calibri"/>
              <a:cs typeface="Calibri"/>
              <a:sym typeface="Calibri"/>
            </a:endParaRPr>
          </a:p>
        </p:txBody>
      </p:sp>
      <p:pic>
        <p:nvPicPr>
          <p:cNvPr id="273" name="Shape 273"/>
          <p:cNvPicPr preferRelativeResize="0"/>
          <p:nvPr/>
        </p:nvPicPr>
        <p:blipFill rotWithShape="1">
          <a:blip r:embed="rId3">
            <a:alphaModFix/>
          </a:blip>
          <a:srcRect t="8222" r="51832" b="1002"/>
          <a:stretch/>
        </p:blipFill>
        <p:spPr>
          <a:xfrm>
            <a:off x="7176120" y="0"/>
            <a:ext cx="1967880" cy="6939576"/>
          </a:xfrm>
          <a:prstGeom prst="rect">
            <a:avLst/>
          </a:prstGeom>
          <a:noFill/>
          <a:ln>
            <a:noFill/>
          </a:ln>
        </p:spPr>
      </p:pic>
      <p:pic>
        <p:nvPicPr>
          <p:cNvPr id="274" name="Shape 274"/>
          <p:cNvPicPr preferRelativeResize="0"/>
          <p:nvPr/>
        </p:nvPicPr>
        <p:blipFill rotWithShape="1">
          <a:blip r:embed="rId3">
            <a:alphaModFix/>
          </a:blip>
          <a:srcRect t="8222" r="51832" b="1002"/>
          <a:stretch/>
        </p:blipFill>
        <p:spPr>
          <a:xfrm>
            <a:off x="7328520" y="152400"/>
            <a:ext cx="1967880" cy="693957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15</a:t>
            </a:fld>
            <a:endParaRPr sz="1200">
              <a:solidFill>
                <a:srgbClr val="898989"/>
              </a:solidFill>
              <a:latin typeface="Calibri"/>
              <a:ea typeface="Calibri"/>
              <a:cs typeface="Calibri"/>
              <a:sym typeface="Calibri"/>
            </a:endParaRPr>
          </a:p>
        </p:txBody>
      </p:sp>
      <p:sp>
        <p:nvSpPr>
          <p:cNvPr id="281" name="Shape 281"/>
          <p:cNvSpPr txBox="1"/>
          <p:nvPr/>
        </p:nvSpPr>
        <p:spPr>
          <a:xfrm>
            <a:off x="325152" y="366712"/>
            <a:ext cx="8610600"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200">
                <a:solidFill>
                  <a:schemeClr val="dk1"/>
                </a:solidFill>
                <a:latin typeface="Rockwell"/>
                <a:ea typeface="Rockwell"/>
                <a:cs typeface="Rockwell"/>
                <a:sym typeface="Rockwell"/>
              </a:rPr>
              <a:t>Tender/Seleksi Gagal dan Tindak Lanjutnya</a:t>
            </a:r>
            <a:endParaRPr sz="3200">
              <a:solidFill>
                <a:schemeClr val="dk1"/>
              </a:solidFill>
              <a:latin typeface="Rockwell"/>
              <a:ea typeface="Rockwell"/>
              <a:cs typeface="Rockwell"/>
              <a:sym typeface="Rockwell"/>
            </a:endParaRPr>
          </a:p>
        </p:txBody>
      </p:sp>
      <p:sp>
        <p:nvSpPr>
          <p:cNvPr id="282" name="Shape 282"/>
          <p:cNvSpPr/>
          <p:nvPr/>
        </p:nvSpPr>
        <p:spPr>
          <a:xfrm>
            <a:off x="482069" y="1008884"/>
            <a:ext cx="7200900" cy="70788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Calibri"/>
                <a:ea typeface="Calibri"/>
                <a:cs typeface="Calibri"/>
                <a:sym typeface="Calibri"/>
              </a:rPr>
              <a:t>Jika pelaksanaan </a:t>
            </a:r>
            <a:r>
              <a:rPr lang="en-US" sz="2000" b="1">
                <a:solidFill>
                  <a:srgbClr val="000000"/>
                </a:solidFill>
                <a:latin typeface="Calibri"/>
                <a:ea typeface="Calibri"/>
                <a:cs typeface="Calibri"/>
                <a:sym typeface="Calibri"/>
              </a:rPr>
              <a:t>prakualifikasi</a:t>
            </a:r>
            <a:r>
              <a:rPr lang="en-US" sz="2000">
                <a:solidFill>
                  <a:srgbClr val="000000"/>
                </a:solidFill>
                <a:latin typeface="Calibri"/>
                <a:ea typeface="Calibri"/>
                <a:cs typeface="Calibri"/>
                <a:sym typeface="Calibri"/>
              </a:rPr>
              <a:t> gagal, maka tindak lanjutnya oleh Pokja Pemilihan sebagai berikut :</a:t>
            </a:r>
            <a:endParaRPr sz="2000">
              <a:solidFill>
                <a:schemeClr val="dk1"/>
              </a:solidFill>
              <a:latin typeface="Calibri"/>
              <a:ea typeface="Calibri"/>
              <a:cs typeface="Calibri"/>
              <a:sym typeface="Calibri"/>
            </a:endParaRPr>
          </a:p>
        </p:txBody>
      </p:sp>
      <p:sp>
        <p:nvSpPr>
          <p:cNvPr id="286" name="Shape 286"/>
          <p:cNvSpPr/>
          <p:nvPr/>
        </p:nvSpPr>
        <p:spPr>
          <a:xfrm>
            <a:off x="50800" y="3641177"/>
            <a:ext cx="1548348" cy="683264"/>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None/>
            </a:pPr>
            <a:r>
              <a:rPr lang="en-US" sz="1600">
                <a:solidFill>
                  <a:schemeClr val="dk1"/>
                </a:solidFill>
                <a:latin typeface="Calibri"/>
                <a:ea typeface="Calibri"/>
                <a:cs typeface="Calibri"/>
                <a:sym typeface="Calibri"/>
              </a:rPr>
              <a:t>Prakualifikasi Gagal</a:t>
            </a:r>
            <a:endParaRPr sz="1600">
              <a:solidFill>
                <a:schemeClr val="dk1"/>
              </a:solidFill>
              <a:latin typeface="Calibri"/>
              <a:ea typeface="Calibri"/>
              <a:cs typeface="Calibri"/>
              <a:sym typeface="Calibri"/>
            </a:endParaRPr>
          </a:p>
        </p:txBody>
      </p:sp>
      <p:pic>
        <p:nvPicPr>
          <p:cNvPr id="287" name="Shape 287"/>
          <p:cNvPicPr preferRelativeResize="0"/>
          <p:nvPr/>
        </p:nvPicPr>
        <p:blipFill rotWithShape="1">
          <a:blip r:embed="rId3">
            <a:alphaModFix/>
          </a:blip>
          <a:srcRect/>
          <a:stretch/>
        </p:blipFill>
        <p:spPr>
          <a:xfrm>
            <a:off x="438385" y="2671932"/>
            <a:ext cx="788273" cy="957902"/>
          </a:xfrm>
          <a:prstGeom prst="rect">
            <a:avLst/>
          </a:prstGeom>
          <a:noFill/>
          <a:ln>
            <a:noFill/>
          </a:ln>
        </p:spPr>
      </p:pic>
      <p:sp>
        <p:nvSpPr>
          <p:cNvPr id="288" name="Shape 288"/>
          <p:cNvSpPr/>
          <p:nvPr/>
        </p:nvSpPr>
        <p:spPr>
          <a:xfrm>
            <a:off x="1810717" y="5718246"/>
            <a:ext cx="2722640" cy="387798"/>
          </a:xfrm>
          <a:prstGeom prst="rect">
            <a:avLst/>
          </a:prstGeom>
          <a:gradFill>
            <a:gsLst>
              <a:gs pos="0">
                <a:srgbClr val="FFA09D"/>
              </a:gs>
              <a:gs pos="35000">
                <a:srgbClr val="FFBCBC"/>
              </a:gs>
              <a:gs pos="100000">
                <a:srgbClr val="FFE2E2"/>
              </a:gs>
            </a:gsLst>
            <a:lin ang="16200000" scaled="0"/>
          </a:gradFill>
          <a:ln w="9525" cap="flat" cmpd="sng">
            <a:solidFill>
              <a:srgbClr val="BD4B48"/>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ctr" rtl="0">
              <a:lnSpc>
                <a:spcPct val="120000"/>
              </a:lnSpc>
              <a:spcBef>
                <a:spcPts val="0"/>
              </a:spcBef>
              <a:spcAft>
                <a:spcPts val="0"/>
              </a:spcAft>
              <a:buNone/>
            </a:pPr>
            <a:r>
              <a:rPr lang="en-US" sz="1600" i="1">
                <a:solidFill>
                  <a:schemeClr val="dk1"/>
                </a:solidFill>
                <a:latin typeface="Calibri"/>
                <a:ea typeface="Calibri"/>
                <a:cs typeface="Calibri"/>
                <a:sym typeface="Calibri"/>
              </a:rPr>
              <a:t>evaluasi penyebab kegagalan</a:t>
            </a:r>
            <a:endParaRPr sz="1600" i="1">
              <a:solidFill>
                <a:schemeClr val="dk1"/>
              </a:solidFill>
              <a:latin typeface="Calibri"/>
              <a:ea typeface="Calibri"/>
              <a:cs typeface="Calibri"/>
              <a:sym typeface="Calibri"/>
            </a:endParaRPr>
          </a:p>
        </p:txBody>
      </p:sp>
      <p:sp>
        <p:nvSpPr>
          <p:cNvPr id="289" name="Shape 289"/>
          <p:cNvSpPr/>
          <p:nvPr/>
        </p:nvSpPr>
        <p:spPr>
          <a:xfrm>
            <a:off x="4487064" y="3584804"/>
            <a:ext cx="1477047" cy="683264"/>
          </a:xfrm>
          <a:prstGeom prst="rect">
            <a:avLst/>
          </a:prstGeom>
          <a:noFill/>
          <a:ln>
            <a:noFill/>
          </a:ln>
        </p:spPr>
        <p:txBody>
          <a:bodyPr spcFirstLastPara="1" wrap="square" lIns="91425" tIns="45700" rIns="91425" bIns="45700" anchor="t" anchorCtr="0">
            <a:noAutofit/>
          </a:bodyPr>
          <a:lstStyle/>
          <a:p>
            <a:pPr marL="0" marR="0" lvl="0" indent="0" algn="ctr" rtl="0">
              <a:lnSpc>
                <a:spcPct val="120000"/>
              </a:lnSpc>
              <a:spcBef>
                <a:spcPts val="0"/>
              </a:spcBef>
              <a:spcAft>
                <a:spcPts val="0"/>
              </a:spcAft>
              <a:buNone/>
            </a:pPr>
            <a:r>
              <a:rPr lang="en-US" sz="1600" b="1">
                <a:solidFill>
                  <a:schemeClr val="dk1"/>
                </a:solidFill>
                <a:latin typeface="Calibri"/>
                <a:ea typeface="Calibri"/>
                <a:cs typeface="Calibri"/>
                <a:sym typeface="Calibri"/>
              </a:rPr>
              <a:t>Prakualifikasi ulang</a:t>
            </a:r>
            <a:endParaRPr sz="1600" b="1">
              <a:solidFill>
                <a:schemeClr val="dk1"/>
              </a:solidFill>
              <a:latin typeface="Calibri"/>
              <a:ea typeface="Calibri"/>
              <a:cs typeface="Calibri"/>
              <a:sym typeface="Calibri"/>
            </a:endParaRPr>
          </a:p>
        </p:txBody>
      </p:sp>
      <p:pic>
        <p:nvPicPr>
          <p:cNvPr id="290" name="Shape 290"/>
          <p:cNvPicPr preferRelativeResize="0"/>
          <p:nvPr/>
        </p:nvPicPr>
        <p:blipFill rotWithShape="1">
          <a:blip r:embed="rId4">
            <a:alphaModFix/>
          </a:blip>
          <a:srcRect/>
          <a:stretch/>
        </p:blipFill>
        <p:spPr>
          <a:xfrm>
            <a:off x="4814168" y="2998507"/>
            <a:ext cx="768099" cy="530991"/>
          </a:xfrm>
          <a:prstGeom prst="rect">
            <a:avLst/>
          </a:prstGeom>
          <a:noFill/>
          <a:ln>
            <a:noFill/>
          </a:ln>
        </p:spPr>
      </p:pic>
      <p:sp>
        <p:nvSpPr>
          <p:cNvPr id="291" name="Shape 291"/>
          <p:cNvSpPr/>
          <p:nvPr/>
        </p:nvSpPr>
        <p:spPr>
          <a:xfrm>
            <a:off x="2090878" y="2040838"/>
            <a:ext cx="2170202" cy="1508105"/>
          </a:xfrm>
          <a:prstGeom prst="rect">
            <a:avLst/>
          </a:prstGeom>
          <a:noFill/>
          <a:ln>
            <a:noFill/>
          </a:ln>
        </p:spPr>
        <p:txBody>
          <a:bodyPr spcFirstLastPara="1" wrap="square" lIns="91425" tIns="45700" rIns="91425" bIns="45700" anchor="t" anchorCtr="0">
            <a:noAutofit/>
          </a:bodyPr>
          <a:lstStyle/>
          <a:p>
            <a:pPr marL="228600" marR="0" lvl="0" indent="-228600" algn="ctr" rtl="0">
              <a:lnSpc>
                <a:spcPct val="115000"/>
              </a:lnSpc>
              <a:spcBef>
                <a:spcPts val="0"/>
              </a:spcBef>
              <a:spcAft>
                <a:spcPts val="0"/>
              </a:spcAft>
              <a:buNone/>
            </a:pPr>
            <a:r>
              <a:rPr lang="en-US" sz="1600">
                <a:solidFill>
                  <a:schemeClr val="dk1"/>
                </a:solidFill>
                <a:latin typeface="Calibri"/>
                <a:ea typeface="Calibri"/>
                <a:cs typeface="Calibri"/>
                <a:sym typeface="Calibri"/>
              </a:rPr>
              <a:t>Setelah pemberian waktu perpanjangan, tidak ada peserta yang menyampaikan dokumen kualifikasi</a:t>
            </a:r>
            <a:endParaRPr sz="1600">
              <a:solidFill>
                <a:schemeClr val="dk1"/>
              </a:solidFill>
              <a:latin typeface="Bookman Old Style"/>
              <a:ea typeface="Bookman Old Style"/>
              <a:cs typeface="Bookman Old Style"/>
              <a:sym typeface="Bookman Old Style"/>
            </a:endParaRPr>
          </a:p>
        </p:txBody>
      </p:sp>
      <p:cxnSp>
        <p:nvCxnSpPr>
          <p:cNvPr id="292" name="Shape 292"/>
          <p:cNvCxnSpPr/>
          <p:nvPr/>
        </p:nvCxnSpPr>
        <p:spPr>
          <a:xfrm>
            <a:off x="1697655" y="2416296"/>
            <a:ext cx="495504" cy="1"/>
          </a:xfrm>
          <a:prstGeom prst="straightConnector1">
            <a:avLst/>
          </a:prstGeom>
          <a:noFill/>
          <a:ln w="25400" cap="flat" cmpd="sng">
            <a:solidFill>
              <a:schemeClr val="accent1"/>
            </a:solidFill>
            <a:prstDash val="solid"/>
            <a:round/>
            <a:headEnd type="none" w="sm" len="sm"/>
            <a:tailEnd type="triangle" w="med" len="med"/>
          </a:ln>
          <a:effectLst>
            <a:outerShdw blurRad="40000" dist="20000" dir="5400000" rotWithShape="0">
              <a:srgbClr val="000000">
                <a:alpha val="37647"/>
              </a:srgbClr>
            </a:outerShdw>
          </a:effectLst>
        </p:spPr>
      </p:cxnSp>
      <p:sp>
        <p:nvSpPr>
          <p:cNvPr id="293" name="Shape 293"/>
          <p:cNvSpPr txBox="1">
            <a:spLocks noGrp="1"/>
          </p:cNvSpPr>
          <p:nvPr>
            <p:ph type="body" idx="1"/>
          </p:nvPr>
        </p:nvSpPr>
        <p:spPr>
          <a:xfrm>
            <a:off x="2152239" y="4710102"/>
            <a:ext cx="1981082" cy="1305768"/>
          </a:xfrm>
          <a:prstGeom prst="rect">
            <a:avLst/>
          </a:prstGeom>
          <a:noFill/>
          <a:ln>
            <a:noFill/>
          </a:ln>
        </p:spPr>
        <p:txBody>
          <a:bodyPr spcFirstLastPara="1" wrap="square" lIns="91425" tIns="45700" rIns="91425" bIns="45700" anchor="t" anchorCtr="0">
            <a:noAutofit/>
          </a:bodyPr>
          <a:lstStyle/>
          <a:p>
            <a:pPr marL="0" marR="0" lvl="0" indent="0" algn="ctr" rtl="0">
              <a:lnSpc>
                <a:spcPct val="115000"/>
              </a:lnSpc>
              <a:spcBef>
                <a:spcPts val="0"/>
              </a:spcBef>
              <a:spcAft>
                <a:spcPts val="0"/>
              </a:spcAft>
              <a:buClr>
                <a:schemeClr val="dk1"/>
              </a:buClr>
              <a:buSzPts val="1600"/>
              <a:buFont typeface="Arial"/>
              <a:buNone/>
            </a:pPr>
            <a:r>
              <a:rPr lang="en-US" sz="1600" b="0" i="0" u="none" strike="noStrike" cap="none">
                <a:solidFill>
                  <a:schemeClr val="dk1"/>
                </a:solidFill>
                <a:latin typeface="Calibri"/>
                <a:ea typeface="Calibri"/>
                <a:cs typeface="Calibri"/>
                <a:sym typeface="Calibri"/>
              </a:rPr>
              <a:t>Jumlah peserta yang lulus prakualifikasi kurang dari 3 peserta</a:t>
            </a:r>
            <a:endParaRPr sz="1600" b="0" i="0" u="none" strike="noStrike" cap="none">
              <a:solidFill>
                <a:schemeClr val="dk1"/>
              </a:solidFill>
              <a:latin typeface="Bookman Old Style"/>
              <a:ea typeface="Bookman Old Style"/>
              <a:cs typeface="Bookman Old Style"/>
              <a:sym typeface="Bookman Old Style"/>
            </a:endParaRPr>
          </a:p>
        </p:txBody>
      </p:sp>
      <p:sp>
        <p:nvSpPr>
          <p:cNvPr id="294" name="Shape 294"/>
          <p:cNvSpPr/>
          <p:nvPr/>
        </p:nvSpPr>
        <p:spPr>
          <a:xfrm>
            <a:off x="4285241" y="2486144"/>
            <a:ext cx="201823" cy="2847678"/>
          </a:xfrm>
          <a:prstGeom prst="rightBrace">
            <a:avLst>
              <a:gd name="adj1" fmla="val 8333"/>
              <a:gd name="adj2" fmla="val 50000"/>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Calibri"/>
              <a:ea typeface="Calibri"/>
              <a:cs typeface="Calibri"/>
              <a:sym typeface="Calibri"/>
            </a:endParaRPr>
          </a:p>
        </p:txBody>
      </p:sp>
      <p:sp>
        <p:nvSpPr>
          <p:cNvPr id="295" name="Shape 295"/>
          <p:cNvSpPr/>
          <p:nvPr/>
        </p:nvSpPr>
        <p:spPr>
          <a:xfrm>
            <a:off x="5619317" y="5762199"/>
            <a:ext cx="3510215"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600" b="1">
                <a:solidFill>
                  <a:schemeClr val="dk1"/>
                </a:solidFill>
                <a:latin typeface="Calibri"/>
                <a:ea typeface="Calibri"/>
                <a:cs typeface="Calibri"/>
                <a:sym typeface="Calibri"/>
              </a:rPr>
              <a:t>2 peserta → Tender/Seleksi dilanjutkan</a:t>
            </a:r>
            <a:endParaRPr sz="1600" b="1">
              <a:solidFill>
                <a:schemeClr val="dk1"/>
              </a:solidFill>
              <a:latin typeface="Calibri"/>
              <a:ea typeface="Calibri"/>
              <a:cs typeface="Calibri"/>
              <a:sym typeface="Calibri"/>
            </a:endParaRPr>
          </a:p>
        </p:txBody>
      </p:sp>
      <p:cxnSp>
        <p:nvCxnSpPr>
          <p:cNvPr id="296" name="Shape 296"/>
          <p:cNvCxnSpPr/>
          <p:nvPr/>
        </p:nvCxnSpPr>
        <p:spPr>
          <a:xfrm>
            <a:off x="5210139" y="1732682"/>
            <a:ext cx="0" cy="1075454"/>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sp>
        <p:nvSpPr>
          <p:cNvPr id="297" name="Shape 297"/>
          <p:cNvSpPr/>
          <p:nvPr/>
        </p:nvSpPr>
        <p:spPr>
          <a:xfrm>
            <a:off x="7325736" y="3674838"/>
            <a:ext cx="1660196"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PENUNJUKAN</a:t>
            </a:r>
            <a:br>
              <a:rPr lang="en-US" sz="1600" b="1">
                <a:solidFill>
                  <a:schemeClr val="dk1"/>
                </a:solidFill>
                <a:latin typeface="Calibri"/>
                <a:ea typeface="Calibri"/>
                <a:cs typeface="Calibri"/>
                <a:sym typeface="Calibri"/>
              </a:rPr>
            </a:br>
            <a:r>
              <a:rPr lang="en-US" sz="1600" b="1">
                <a:solidFill>
                  <a:schemeClr val="dk1"/>
                </a:solidFill>
                <a:latin typeface="Calibri"/>
                <a:ea typeface="Calibri"/>
                <a:cs typeface="Calibri"/>
                <a:sym typeface="Calibri"/>
              </a:rPr>
              <a:t>LANGSUNG</a:t>
            </a:r>
            <a:endParaRPr sz="1600" b="1">
              <a:solidFill>
                <a:schemeClr val="dk1"/>
              </a:solidFill>
              <a:latin typeface="Calibri"/>
              <a:ea typeface="Calibri"/>
              <a:cs typeface="Calibri"/>
              <a:sym typeface="Calibri"/>
            </a:endParaRPr>
          </a:p>
        </p:txBody>
      </p:sp>
      <p:sp>
        <p:nvSpPr>
          <p:cNvPr id="298" name="Shape 298"/>
          <p:cNvSpPr/>
          <p:nvPr/>
        </p:nvSpPr>
        <p:spPr>
          <a:xfrm>
            <a:off x="4487064" y="1920242"/>
            <a:ext cx="3009713" cy="338554"/>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1  Peserta</a:t>
            </a:r>
            <a:endParaRPr sz="1600" b="1">
              <a:solidFill>
                <a:schemeClr val="dk1"/>
              </a:solidFill>
              <a:latin typeface="Calibri"/>
              <a:ea typeface="Calibri"/>
              <a:cs typeface="Calibri"/>
              <a:sym typeface="Calibri"/>
            </a:endParaRPr>
          </a:p>
        </p:txBody>
      </p:sp>
      <p:cxnSp>
        <p:nvCxnSpPr>
          <p:cNvPr id="299" name="Shape 299"/>
          <p:cNvCxnSpPr/>
          <p:nvPr/>
        </p:nvCxnSpPr>
        <p:spPr>
          <a:xfrm>
            <a:off x="5192670" y="1725061"/>
            <a:ext cx="326783" cy="0"/>
          </a:xfrm>
          <a:prstGeom prst="straightConnector1">
            <a:avLst/>
          </a:prstGeom>
          <a:noFill/>
          <a:ln w="25400" cap="flat" cmpd="sng">
            <a:solidFill>
              <a:schemeClr val="accent1"/>
            </a:solidFill>
            <a:prstDash val="solid"/>
            <a:round/>
            <a:headEnd type="none" w="sm" len="sm"/>
            <a:tailEnd type="triangle" w="med" len="med"/>
          </a:ln>
          <a:effectLst>
            <a:outerShdw blurRad="40000" dist="20000" dir="5400000" rotWithShape="0">
              <a:srgbClr val="000000">
                <a:alpha val="37647"/>
              </a:srgbClr>
            </a:outerShdw>
          </a:effectLst>
        </p:spPr>
      </p:cxnSp>
      <p:cxnSp>
        <p:nvCxnSpPr>
          <p:cNvPr id="300" name="Shape 300"/>
          <p:cNvCxnSpPr/>
          <p:nvPr/>
        </p:nvCxnSpPr>
        <p:spPr>
          <a:xfrm>
            <a:off x="1747261" y="2416297"/>
            <a:ext cx="17163" cy="2786021"/>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cxnSp>
        <p:nvCxnSpPr>
          <p:cNvPr id="301" name="Shape 301"/>
          <p:cNvCxnSpPr/>
          <p:nvPr/>
        </p:nvCxnSpPr>
        <p:spPr>
          <a:xfrm>
            <a:off x="1722493" y="5199101"/>
            <a:ext cx="368385" cy="3217"/>
          </a:xfrm>
          <a:prstGeom prst="straightConnector1">
            <a:avLst/>
          </a:prstGeom>
          <a:noFill/>
          <a:ln w="25400" cap="flat" cmpd="sng">
            <a:solidFill>
              <a:schemeClr val="accent1"/>
            </a:solidFill>
            <a:prstDash val="solid"/>
            <a:round/>
            <a:headEnd type="none" w="sm" len="sm"/>
            <a:tailEnd type="triangle" w="med" len="med"/>
          </a:ln>
          <a:effectLst>
            <a:outerShdw blurRad="40000" dist="20000" dir="5400000" rotWithShape="0">
              <a:srgbClr val="000000">
                <a:alpha val="37647"/>
              </a:srgbClr>
            </a:outerShdw>
          </a:effectLst>
        </p:spPr>
      </p:cxnSp>
      <p:cxnSp>
        <p:nvCxnSpPr>
          <p:cNvPr id="302" name="Shape 302"/>
          <p:cNvCxnSpPr/>
          <p:nvPr/>
        </p:nvCxnSpPr>
        <p:spPr>
          <a:xfrm rot="10800000">
            <a:off x="1362543" y="4028740"/>
            <a:ext cx="401881"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cxnSp>
        <p:nvCxnSpPr>
          <p:cNvPr id="303" name="Shape 303"/>
          <p:cNvCxnSpPr/>
          <p:nvPr/>
        </p:nvCxnSpPr>
        <p:spPr>
          <a:xfrm>
            <a:off x="5223134" y="5974301"/>
            <a:ext cx="432949" cy="0"/>
          </a:xfrm>
          <a:prstGeom prst="straightConnector1">
            <a:avLst/>
          </a:prstGeom>
          <a:noFill/>
          <a:ln w="25400" cap="flat" cmpd="sng">
            <a:solidFill>
              <a:schemeClr val="accent1"/>
            </a:solidFill>
            <a:prstDash val="solid"/>
            <a:round/>
            <a:headEnd type="none" w="sm" len="sm"/>
            <a:tailEnd type="triangle" w="med" len="med"/>
          </a:ln>
          <a:effectLst>
            <a:outerShdw blurRad="40000" dist="20000" dir="5400000" rotWithShape="0">
              <a:srgbClr val="000000">
                <a:alpha val="37647"/>
              </a:srgbClr>
            </a:outerShdw>
          </a:effectLst>
        </p:spPr>
      </p:cxnSp>
      <p:cxnSp>
        <p:nvCxnSpPr>
          <p:cNvPr id="304" name="Shape 304"/>
          <p:cNvCxnSpPr/>
          <p:nvPr/>
        </p:nvCxnSpPr>
        <p:spPr>
          <a:xfrm flipH="1">
            <a:off x="5233067" y="4418040"/>
            <a:ext cx="19050" cy="1568556"/>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cxnSp>
        <p:nvCxnSpPr>
          <p:cNvPr id="305" name="Shape 305"/>
          <p:cNvCxnSpPr/>
          <p:nvPr/>
        </p:nvCxnSpPr>
        <p:spPr>
          <a:xfrm>
            <a:off x="6903455" y="1694555"/>
            <a:ext cx="13366" cy="1847977"/>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cxnSp>
        <p:nvCxnSpPr>
          <p:cNvPr id="306" name="Shape 306"/>
          <p:cNvCxnSpPr/>
          <p:nvPr/>
        </p:nvCxnSpPr>
        <p:spPr>
          <a:xfrm>
            <a:off x="6903455" y="3523422"/>
            <a:ext cx="432949" cy="0"/>
          </a:xfrm>
          <a:prstGeom prst="straightConnector1">
            <a:avLst/>
          </a:prstGeom>
          <a:noFill/>
          <a:ln w="25400" cap="flat" cmpd="sng">
            <a:solidFill>
              <a:schemeClr val="accent1"/>
            </a:solidFill>
            <a:prstDash val="solid"/>
            <a:round/>
            <a:headEnd type="none" w="sm" len="sm"/>
            <a:tailEnd type="triangle" w="med" len="med"/>
          </a:ln>
          <a:effectLst>
            <a:outerShdw blurRad="40000" dist="20000" dir="5400000" rotWithShape="0">
              <a:srgbClr val="000000">
                <a:alpha val="37647"/>
              </a:srgbClr>
            </a:outerShdw>
          </a:effectLst>
        </p:spPr>
      </p:cxnSp>
      <p:cxnSp>
        <p:nvCxnSpPr>
          <p:cNvPr id="307" name="Shape 307"/>
          <p:cNvCxnSpPr/>
          <p:nvPr/>
        </p:nvCxnSpPr>
        <p:spPr>
          <a:xfrm rot="10800000">
            <a:off x="6640836" y="1694555"/>
            <a:ext cx="275985" cy="0"/>
          </a:xfrm>
          <a:prstGeom prst="straightConnector1">
            <a:avLst/>
          </a:prstGeom>
          <a:noFill/>
          <a:ln w="25400" cap="flat" cmpd="sng">
            <a:solidFill>
              <a:schemeClr val="accent1"/>
            </a:solidFill>
            <a:prstDash val="solid"/>
            <a:round/>
            <a:headEnd type="none" w="sm" len="sm"/>
            <a:tailEnd type="none" w="sm" len="sm"/>
          </a:ln>
          <a:effectLst>
            <a:outerShdw blurRad="40000" dist="20000" dir="5400000" rotWithShape="0">
              <a:srgbClr val="000000">
                <a:alpha val="37647"/>
              </a:srgbClr>
            </a:outerShdw>
          </a:effectLst>
        </p:spPr>
      </p:cxnSp>
      <p:pic>
        <p:nvPicPr>
          <p:cNvPr id="308" name="Shape 308"/>
          <p:cNvPicPr preferRelativeResize="0"/>
          <p:nvPr/>
        </p:nvPicPr>
        <p:blipFill rotWithShape="1">
          <a:blip r:embed="rId5">
            <a:alphaModFix/>
          </a:blip>
          <a:srcRect/>
          <a:stretch/>
        </p:blipFill>
        <p:spPr>
          <a:xfrm>
            <a:off x="5873683" y="1498388"/>
            <a:ext cx="388178" cy="427772"/>
          </a:xfrm>
          <a:prstGeom prst="rect">
            <a:avLst/>
          </a:prstGeom>
          <a:noFill/>
          <a:ln>
            <a:noFill/>
          </a:ln>
        </p:spPr>
      </p:pic>
      <p:pic>
        <p:nvPicPr>
          <p:cNvPr id="309" name="Shape 309"/>
          <p:cNvPicPr preferRelativeResize="0"/>
          <p:nvPr/>
        </p:nvPicPr>
        <p:blipFill rotWithShape="1">
          <a:blip r:embed="rId5">
            <a:alphaModFix/>
          </a:blip>
          <a:srcRect/>
          <a:stretch/>
        </p:blipFill>
        <p:spPr>
          <a:xfrm>
            <a:off x="5822791" y="5319174"/>
            <a:ext cx="388178" cy="427772"/>
          </a:xfrm>
          <a:prstGeom prst="rect">
            <a:avLst/>
          </a:prstGeom>
          <a:noFill/>
          <a:ln>
            <a:noFill/>
          </a:ln>
        </p:spPr>
      </p:pic>
      <p:pic>
        <p:nvPicPr>
          <p:cNvPr id="310" name="Shape 310"/>
          <p:cNvPicPr preferRelativeResize="0"/>
          <p:nvPr/>
        </p:nvPicPr>
        <p:blipFill rotWithShape="1">
          <a:blip r:embed="rId5">
            <a:alphaModFix/>
          </a:blip>
          <a:srcRect/>
          <a:stretch/>
        </p:blipFill>
        <p:spPr>
          <a:xfrm>
            <a:off x="6252658" y="5333822"/>
            <a:ext cx="388178" cy="427772"/>
          </a:xfrm>
          <a:prstGeom prst="rect">
            <a:avLst/>
          </a:prstGeom>
          <a:noFill/>
          <a:ln>
            <a:noFill/>
          </a:ln>
        </p:spPr>
      </p:pic>
      <p:pic>
        <p:nvPicPr>
          <p:cNvPr id="311" name="Shape 311"/>
          <p:cNvPicPr preferRelativeResize="0"/>
          <p:nvPr/>
        </p:nvPicPr>
        <p:blipFill rotWithShape="1">
          <a:blip r:embed="rId6">
            <a:alphaModFix/>
          </a:blip>
          <a:srcRect/>
          <a:stretch/>
        </p:blipFill>
        <p:spPr>
          <a:xfrm>
            <a:off x="7724274" y="2962178"/>
            <a:ext cx="451508" cy="667656"/>
          </a:xfrm>
          <a:prstGeom prst="rect">
            <a:avLst/>
          </a:prstGeom>
          <a:noFill/>
          <a:ln>
            <a:noFill/>
          </a:ln>
        </p:spPr>
      </p:pic>
      <p:pic>
        <p:nvPicPr>
          <p:cNvPr id="312" name="Shape 312"/>
          <p:cNvPicPr preferRelativeResize="0"/>
          <p:nvPr/>
        </p:nvPicPr>
        <p:blipFill rotWithShape="1">
          <a:blip r:embed="rId5">
            <a:alphaModFix/>
          </a:blip>
          <a:srcRect/>
          <a:stretch/>
        </p:blipFill>
        <p:spPr>
          <a:xfrm>
            <a:off x="7981693" y="3183929"/>
            <a:ext cx="388178" cy="427772"/>
          </a:xfrm>
          <a:prstGeom prst="rect">
            <a:avLst/>
          </a:prstGeom>
          <a:noFill/>
          <a:ln>
            <a:noFill/>
          </a:ln>
        </p:spPr>
      </p:pic>
      <p:pic>
        <p:nvPicPr>
          <p:cNvPr id="313" name="Shape 313"/>
          <p:cNvPicPr preferRelativeResize="0"/>
          <p:nvPr/>
        </p:nvPicPr>
        <p:blipFill rotWithShape="1">
          <a:blip r:embed="rId7">
            <a:alphaModFix/>
          </a:blip>
          <a:srcRect/>
          <a:stretch/>
        </p:blipFill>
        <p:spPr>
          <a:xfrm>
            <a:off x="7356798" y="5419009"/>
            <a:ext cx="400003" cy="311691"/>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Shape 3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16</a:t>
            </a:fld>
            <a:endParaRPr sz="1200">
              <a:solidFill>
                <a:srgbClr val="898989"/>
              </a:solidFill>
              <a:latin typeface="Calibri"/>
              <a:ea typeface="Calibri"/>
              <a:cs typeface="Calibri"/>
              <a:sym typeface="Calibri"/>
            </a:endParaRPr>
          </a:p>
        </p:txBody>
      </p:sp>
      <p:graphicFrame>
        <p:nvGraphicFramePr>
          <p:cNvPr id="319" name="Shape 319"/>
          <p:cNvGraphicFramePr/>
          <p:nvPr/>
        </p:nvGraphicFramePr>
        <p:xfrm>
          <a:off x="292358" y="840138"/>
          <a:ext cx="8569900" cy="4956846"/>
        </p:xfrm>
        <a:graphic>
          <a:graphicData uri="http://schemas.openxmlformats.org/drawingml/2006/table">
            <a:tbl>
              <a:tblPr firstRow="1" firstCol="1" bandRow="1">
                <a:noFill/>
                <a:tableStyleId>{C429EED0-2BF0-4A74-AFFF-DE3DF69B4B2F}</a:tableStyleId>
              </a:tblPr>
              <a:tblGrid>
                <a:gridCol w="5538225">
                  <a:extLst>
                    <a:ext uri="{9D8B030D-6E8A-4147-A177-3AD203B41FA5}">
                      <a16:colId xmlns:a16="http://schemas.microsoft.com/office/drawing/2014/main" val="20000"/>
                    </a:ext>
                  </a:extLst>
                </a:gridCol>
                <a:gridCol w="3031675">
                  <a:extLst>
                    <a:ext uri="{9D8B030D-6E8A-4147-A177-3AD203B41FA5}">
                      <a16:colId xmlns:a16="http://schemas.microsoft.com/office/drawing/2014/main" val="20001"/>
                    </a:ext>
                  </a:extLst>
                </a:gridCol>
              </a:tblGrid>
              <a:tr h="392075">
                <a:tc>
                  <a:txBody>
                    <a:bodyPr/>
                    <a:lstStyle/>
                    <a:p>
                      <a:pPr marL="228600" marR="0" lvl="0" indent="-228600" algn="ctr" rtl="0">
                        <a:lnSpc>
                          <a:spcPct val="115000"/>
                        </a:lnSpc>
                        <a:spcBef>
                          <a:spcPts val="0"/>
                        </a:spcBef>
                        <a:spcAft>
                          <a:spcPts val="0"/>
                        </a:spcAft>
                        <a:buNone/>
                      </a:pPr>
                      <a:r>
                        <a:rPr lang="en-US" sz="1600" u="none" strike="noStrike" cap="none">
                          <a:solidFill>
                            <a:schemeClr val="lt1"/>
                          </a:solidFill>
                        </a:rPr>
                        <a:t>Tender/Seleksi gagal</a:t>
                      </a:r>
                      <a:endParaRPr sz="1600" u="none" strike="noStrike" cap="none">
                        <a:solidFill>
                          <a:schemeClr val="lt1"/>
                        </a:solidFill>
                        <a:latin typeface="Bookman Old Style"/>
                        <a:ea typeface="Bookman Old Style"/>
                        <a:cs typeface="Bookman Old Style"/>
                        <a:sym typeface="Bookman Old Style"/>
                      </a:endParaRPr>
                    </a:p>
                  </a:txBody>
                  <a:tcPr marL="65825" marR="65825" marT="0" marB="0">
                    <a:solidFill>
                      <a:schemeClr val="accent5"/>
                    </a:solidFill>
                  </a:tcPr>
                </a:tc>
                <a:tc>
                  <a:txBody>
                    <a:bodyPr/>
                    <a:lstStyle/>
                    <a:p>
                      <a:pPr marL="228600" marR="0" lvl="0" indent="-228600" algn="ctr" rtl="0">
                        <a:lnSpc>
                          <a:spcPct val="115000"/>
                        </a:lnSpc>
                        <a:spcBef>
                          <a:spcPts val="0"/>
                        </a:spcBef>
                        <a:spcAft>
                          <a:spcPts val="0"/>
                        </a:spcAft>
                        <a:buNone/>
                      </a:pPr>
                      <a:r>
                        <a:rPr lang="en-US" sz="1600" u="none" strike="noStrike" cap="none">
                          <a:solidFill>
                            <a:schemeClr val="lt1"/>
                          </a:solidFill>
                        </a:rPr>
                        <a:t>Tindak lanjutnya</a:t>
                      </a:r>
                      <a:endParaRPr sz="1600" u="none" strike="noStrike" cap="none">
                        <a:solidFill>
                          <a:schemeClr val="lt1"/>
                        </a:solidFill>
                        <a:latin typeface="Bookman Old Style"/>
                        <a:ea typeface="Bookman Old Style"/>
                        <a:cs typeface="Bookman Old Style"/>
                        <a:sym typeface="Bookman Old Style"/>
                      </a:endParaRPr>
                    </a:p>
                  </a:txBody>
                  <a:tcPr marL="65825" marR="65825" marT="0" marB="0">
                    <a:solidFill>
                      <a:schemeClr val="accent5"/>
                    </a:solidFill>
                  </a:tcPr>
                </a:tc>
                <a:extLst>
                  <a:ext uri="{0D108BD9-81ED-4DB2-BD59-A6C34878D82A}">
                    <a16:rowId xmlns:a16="http://schemas.microsoft.com/office/drawing/2014/main" val="10000"/>
                  </a:ext>
                </a:extLst>
              </a:tr>
              <a:tr h="385575">
                <a:tc gridSpan="2">
                  <a:txBody>
                    <a:bodyPr/>
                    <a:lstStyle/>
                    <a:p>
                      <a:pPr marL="228600" marR="0" lvl="0" indent="-228600" algn="l" rtl="0">
                        <a:lnSpc>
                          <a:spcPct val="115000"/>
                        </a:lnSpc>
                        <a:spcBef>
                          <a:spcPts val="0"/>
                        </a:spcBef>
                        <a:spcAft>
                          <a:spcPts val="0"/>
                        </a:spcAft>
                        <a:buNone/>
                      </a:pPr>
                      <a:r>
                        <a:rPr lang="en-US" sz="1600" b="1" u="none" strike="noStrike" cap="none"/>
                        <a:t>Dinyatakan oleh Pokja Pemilihan</a:t>
                      </a:r>
                      <a:endParaRPr sz="1600" b="1" u="none" strike="noStrike" cap="none">
                        <a:latin typeface="Bookman Old Style"/>
                        <a:ea typeface="Bookman Old Style"/>
                        <a:cs typeface="Bookman Old Style"/>
                        <a:sym typeface="Bookman Old Style"/>
                      </a:endParaRPr>
                    </a:p>
                  </a:txBody>
                  <a:tcPr marL="65825" marR="65825" marT="0" marB="0" anchor="ctr"/>
                </a:tc>
                <a:tc hMerge="1">
                  <a:txBody>
                    <a:bodyPr/>
                    <a:lstStyle/>
                    <a:p>
                      <a:endParaRPr lang="en-US"/>
                    </a:p>
                  </a:txBody>
                  <a:tcPr/>
                </a:tc>
                <a:extLst>
                  <a:ext uri="{0D108BD9-81ED-4DB2-BD59-A6C34878D82A}">
                    <a16:rowId xmlns:a16="http://schemas.microsoft.com/office/drawing/2014/main" val="10001"/>
                  </a:ext>
                </a:extLst>
              </a:tr>
              <a:tr h="396025">
                <a:tc>
                  <a:txBody>
                    <a:bodyPr/>
                    <a:lstStyle/>
                    <a:p>
                      <a:pPr marL="228600" marR="0" lvl="0" indent="-228600" algn="l" rtl="0">
                        <a:lnSpc>
                          <a:spcPct val="115000"/>
                        </a:lnSpc>
                        <a:spcBef>
                          <a:spcPts val="0"/>
                        </a:spcBef>
                        <a:spcAft>
                          <a:spcPts val="0"/>
                        </a:spcAft>
                        <a:buNone/>
                      </a:pPr>
                      <a:r>
                        <a:rPr lang="en-US" sz="1600" b="0" u="none" strike="noStrike" cap="none"/>
                        <a:t>Terdapat kesalahan dalam proses evaluasi penawaran</a:t>
                      </a:r>
                      <a:endParaRPr sz="1600" b="0" u="none" strike="noStrike" cap="none">
                        <a:latin typeface="Bookman Old Style"/>
                        <a:ea typeface="Bookman Old Style"/>
                        <a:cs typeface="Bookman Old Style"/>
                        <a:sym typeface="Bookman Old Style"/>
                      </a:endParaRPr>
                    </a:p>
                  </a:txBody>
                  <a:tcPr marL="65825" marR="65825" marT="0" marB="0" anchor="ctr">
                    <a:solidFill>
                      <a:srgbClr val="EAF1DD"/>
                    </a:solidFill>
                  </a:tcPr>
                </a:tc>
                <a:tc>
                  <a:txBody>
                    <a:bodyPr/>
                    <a:lstStyle/>
                    <a:p>
                      <a:pPr marL="228600" marR="0" lvl="0" indent="-228600" algn="l" rtl="0">
                        <a:lnSpc>
                          <a:spcPct val="115000"/>
                        </a:lnSpc>
                        <a:spcBef>
                          <a:spcPts val="0"/>
                        </a:spcBef>
                        <a:spcAft>
                          <a:spcPts val="0"/>
                        </a:spcAft>
                        <a:buNone/>
                      </a:pPr>
                      <a:r>
                        <a:rPr lang="en-US" sz="1600" u="none" strike="noStrike" cap="none"/>
                        <a:t>Evaluasi penawaran ulang</a:t>
                      </a:r>
                      <a:endParaRPr sz="1600" u="none" strike="noStrike" cap="none">
                        <a:latin typeface="Bookman Old Style"/>
                        <a:ea typeface="Bookman Old Style"/>
                        <a:cs typeface="Bookman Old Style"/>
                        <a:sym typeface="Bookman Old Style"/>
                      </a:endParaRPr>
                    </a:p>
                  </a:txBody>
                  <a:tcPr marL="65825" marR="65825" marT="0" marB="0" anchor="ctr">
                    <a:solidFill>
                      <a:srgbClr val="EAF1DD"/>
                    </a:solidFill>
                  </a:tcPr>
                </a:tc>
                <a:extLst>
                  <a:ext uri="{0D108BD9-81ED-4DB2-BD59-A6C34878D82A}">
                    <a16:rowId xmlns:a16="http://schemas.microsoft.com/office/drawing/2014/main" val="10002"/>
                  </a:ext>
                </a:extLst>
              </a:tr>
              <a:tr h="531150">
                <a:tc>
                  <a:txBody>
                    <a:bodyPr/>
                    <a:lstStyle/>
                    <a:p>
                      <a:pPr marL="228600" marR="0" lvl="0" indent="-228600" algn="l" rtl="0">
                        <a:lnSpc>
                          <a:spcPct val="115000"/>
                        </a:lnSpc>
                        <a:spcBef>
                          <a:spcPts val="0"/>
                        </a:spcBef>
                        <a:spcAft>
                          <a:spcPts val="0"/>
                        </a:spcAft>
                        <a:buNone/>
                      </a:pPr>
                      <a:r>
                        <a:rPr lang="en-US" sz="1600" b="0" u="none" strike="noStrike" cap="none"/>
                        <a:t>Ditemukan kesalahan dalam dokumen pemilihan atau tidak sesuai dengan ketentuan dalam Perpres ini</a:t>
                      </a:r>
                      <a:endParaRPr sz="1600" b="0" u="none" strike="noStrike" cap="none">
                        <a:latin typeface="Bookman Old Style"/>
                        <a:ea typeface="Bookman Old Style"/>
                        <a:cs typeface="Bookman Old Style"/>
                        <a:sym typeface="Bookman Old Style"/>
                      </a:endParaRPr>
                    </a:p>
                  </a:txBody>
                  <a:tcPr marL="65825" marR="65825" marT="0" marB="0" anchor="ctr">
                    <a:solidFill>
                      <a:schemeClr val="lt1"/>
                    </a:solidFill>
                  </a:tcPr>
                </a:tc>
                <a:tc rowSpan="2">
                  <a:txBody>
                    <a:bodyPr/>
                    <a:lstStyle/>
                    <a:p>
                      <a:pPr marL="228600" marR="0" lvl="0" indent="-228600" algn="l" rtl="0">
                        <a:lnSpc>
                          <a:spcPct val="115000"/>
                        </a:lnSpc>
                        <a:spcBef>
                          <a:spcPts val="0"/>
                        </a:spcBef>
                        <a:spcAft>
                          <a:spcPts val="0"/>
                        </a:spcAft>
                        <a:buClr>
                          <a:schemeClr val="dk1"/>
                        </a:buClr>
                        <a:buSzPts val="1600"/>
                        <a:buFont typeface="Calibri"/>
                        <a:buNone/>
                      </a:pPr>
                      <a:r>
                        <a:rPr lang="en-US" sz="1600" u="none" strike="noStrike" cap="none"/>
                        <a:t>Penyampaian penawaran ulang</a:t>
                      </a:r>
                      <a:endParaRPr sz="1600" u="none" strike="noStrike" cap="none">
                        <a:latin typeface="Bookman Old Style"/>
                        <a:ea typeface="Bookman Old Style"/>
                        <a:cs typeface="Bookman Old Style"/>
                        <a:sym typeface="Bookman Old Style"/>
                      </a:endParaRPr>
                    </a:p>
                  </a:txBody>
                  <a:tcPr marL="65825" marR="65825" marT="0" marB="0" anchor="ctr">
                    <a:solidFill>
                      <a:schemeClr val="lt1"/>
                    </a:solidFill>
                  </a:tcPr>
                </a:tc>
                <a:extLst>
                  <a:ext uri="{0D108BD9-81ED-4DB2-BD59-A6C34878D82A}">
                    <a16:rowId xmlns:a16="http://schemas.microsoft.com/office/drawing/2014/main" val="10003"/>
                  </a:ext>
                </a:extLst>
              </a:tr>
              <a:tr h="265575">
                <a:tc>
                  <a:txBody>
                    <a:bodyPr/>
                    <a:lstStyle/>
                    <a:p>
                      <a:pPr marL="228600" marR="0" lvl="0" indent="-228600" algn="l" rtl="0">
                        <a:lnSpc>
                          <a:spcPct val="115000"/>
                        </a:lnSpc>
                        <a:spcBef>
                          <a:spcPts val="0"/>
                        </a:spcBef>
                        <a:spcAft>
                          <a:spcPts val="0"/>
                        </a:spcAft>
                        <a:buNone/>
                      </a:pPr>
                      <a:r>
                        <a:rPr lang="en-US" sz="1600" b="0" u="none" strike="noStrike" cap="none"/>
                        <a:t>Negosiasi biaya pada seleksi tidak tercapai </a:t>
                      </a:r>
                      <a:endParaRPr sz="1600" b="0" u="none" strike="noStrike" cap="none">
                        <a:solidFill>
                          <a:schemeClr val="dk1"/>
                        </a:solidFill>
                        <a:latin typeface="Calibri"/>
                        <a:ea typeface="Calibri"/>
                        <a:cs typeface="Calibri"/>
                        <a:sym typeface="Calibri"/>
                      </a:endParaRPr>
                    </a:p>
                  </a:txBody>
                  <a:tcPr marL="65825" marR="65825" marT="0" marB="0" anchor="ctr">
                    <a:solidFill>
                      <a:schemeClr val="lt1"/>
                    </a:solidFill>
                  </a:tcPr>
                </a:tc>
                <a:tc vMerge="1">
                  <a:txBody>
                    <a:bodyPr/>
                    <a:lstStyle/>
                    <a:p>
                      <a:endParaRPr lang="en-US"/>
                    </a:p>
                  </a:txBody>
                  <a:tcPr/>
                </a:tc>
                <a:extLst>
                  <a:ext uri="{0D108BD9-81ED-4DB2-BD59-A6C34878D82A}">
                    <a16:rowId xmlns:a16="http://schemas.microsoft.com/office/drawing/2014/main" val="10004"/>
                  </a:ext>
                </a:extLst>
              </a:tr>
              <a:tr h="780800">
                <a:tc>
                  <a:txBody>
                    <a:bodyPr/>
                    <a:lstStyle/>
                    <a:p>
                      <a:pPr marL="228600" marR="0" lvl="0" indent="-228600" algn="l" rtl="0">
                        <a:lnSpc>
                          <a:spcPct val="115000"/>
                        </a:lnSpc>
                        <a:spcBef>
                          <a:spcPts val="0"/>
                        </a:spcBef>
                        <a:spcAft>
                          <a:spcPts val="0"/>
                        </a:spcAft>
                        <a:buNone/>
                      </a:pPr>
                      <a:r>
                        <a:rPr lang="en-US" sz="1600" b="0" u="none" strike="noStrike" cap="none"/>
                        <a:t>Tidak ada peserta yang menyampaikan dokumen penawaran  setelah ada pemberian waktu perpanjangan</a:t>
                      </a:r>
                      <a:endParaRPr sz="1600" b="0" u="none" strike="noStrike" cap="none">
                        <a:latin typeface="Bookman Old Style"/>
                        <a:ea typeface="Bookman Old Style"/>
                        <a:cs typeface="Bookman Old Style"/>
                        <a:sym typeface="Bookman Old Style"/>
                      </a:endParaRPr>
                    </a:p>
                  </a:txBody>
                  <a:tcPr marL="65825" marR="65825" marT="0" marB="0" anchor="ctr">
                    <a:solidFill>
                      <a:srgbClr val="FDE9D8"/>
                    </a:solidFill>
                  </a:tcPr>
                </a:tc>
                <a:tc rowSpan="5">
                  <a:txBody>
                    <a:bodyPr/>
                    <a:lstStyle/>
                    <a:p>
                      <a:pPr marL="228600" marR="0" lvl="0" indent="-228600" algn="l" rtl="0">
                        <a:lnSpc>
                          <a:spcPct val="115000"/>
                        </a:lnSpc>
                        <a:spcBef>
                          <a:spcPts val="0"/>
                        </a:spcBef>
                        <a:spcAft>
                          <a:spcPts val="0"/>
                        </a:spcAft>
                        <a:buNone/>
                      </a:pPr>
                      <a:r>
                        <a:rPr lang="en-US" sz="1600" u="none" strike="noStrike" cap="none"/>
                        <a:t>Tender/Seleksi ulang</a:t>
                      </a:r>
                      <a:endParaRPr sz="1600" u="none" strike="noStrike" cap="none"/>
                    </a:p>
                  </a:txBody>
                  <a:tcPr marL="65825" marR="65825" marT="0" marB="0" anchor="ctr">
                    <a:solidFill>
                      <a:srgbClr val="FDE9D8"/>
                    </a:solidFill>
                  </a:tcPr>
                </a:tc>
                <a:extLst>
                  <a:ext uri="{0D108BD9-81ED-4DB2-BD59-A6C34878D82A}">
                    <a16:rowId xmlns:a16="http://schemas.microsoft.com/office/drawing/2014/main" val="10005"/>
                  </a:ext>
                </a:extLst>
              </a:tr>
              <a:tr h="265575">
                <a:tc>
                  <a:txBody>
                    <a:bodyPr/>
                    <a:lstStyle/>
                    <a:p>
                      <a:pPr marL="228600" marR="0" lvl="0" indent="-228600" algn="l" rtl="0">
                        <a:lnSpc>
                          <a:spcPct val="115000"/>
                        </a:lnSpc>
                        <a:spcBef>
                          <a:spcPts val="0"/>
                        </a:spcBef>
                        <a:spcAft>
                          <a:spcPts val="0"/>
                        </a:spcAft>
                        <a:buNone/>
                      </a:pPr>
                      <a:r>
                        <a:rPr lang="en-US" sz="1600" b="0" u="none" strike="noStrike" cap="none"/>
                        <a:t>Tidak ada peserta yang lulus evaluasi penawaran</a:t>
                      </a:r>
                      <a:endParaRPr sz="1600" b="0" u="none" strike="noStrike" cap="none">
                        <a:latin typeface="Bookman Old Style"/>
                        <a:ea typeface="Bookman Old Style"/>
                        <a:cs typeface="Bookman Old Style"/>
                        <a:sym typeface="Bookman Old Style"/>
                      </a:endParaRPr>
                    </a:p>
                  </a:txBody>
                  <a:tcPr marL="65825" marR="65825" marT="0" marB="0" anchor="ctr">
                    <a:solidFill>
                      <a:srgbClr val="FDE9D8"/>
                    </a:solidFill>
                  </a:tcPr>
                </a:tc>
                <a:tc vMerge="1">
                  <a:txBody>
                    <a:bodyPr/>
                    <a:lstStyle/>
                    <a:p>
                      <a:endParaRPr lang="en-US"/>
                    </a:p>
                  </a:txBody>
                  <a:tcPr/>
                </a:tc>
                <a:extLst>
                  <a:ext uri="{0D108BD9-81ED-4DB2-BD59-A6C34878D82A}">
                    <a16:rowId xmlns:a16="http://schemas.microsoft.com/office/drawing/2014/main" val="10006"/>
                  </a:ext>
                </a:extLst>
              </a:tr>
              <a:tr h="265575">
                <a:tc>
                  <a:txBody>
                    <a:bodyPr/>
                    <a:lstStyle/>
                    <a:p>
                      <a:pPr marL="228600" marR="0" lvl="0" indent="-228600" algn="l" rtl="0">
                        <a:lnSpc>
                          <a:spcPct val="115000"/>
                        </a:lnSpc>
                        <a:spcBef>
                          <a:spcPts val="0"/>
                        </a:spcBef>
                        <a:spcAft>
                          <a:spcPts val="0"/>
                        </a:spcAft>
                        <a:buNone/>
                      </a:pPr>
                      <a:r>
                        <a:rPr lang="en-US" sz="1600" b="0" u="none" strike="noStrike" cap="none"/>
                        <a:t>Seluruh peserta terlibat KKN</a:t>
                      </a:r>
                      <a:endParaRPr sz="1600" b="0" u="none" strike="noStrike" cap="none">
                        <a:latin typeface="Bookman Old Style"/>
                        <a:ea typeface="Bookman Old Style"/>
                        <a:cs typeface="Bookman Old Style"/>
                        <a:sym typeface="Bookman Old Style"/>
                      </a:endParaRPr>
                    </a:p>
                  </a:txBody>
                  <a:tcPr marL="65825" marR="65825" marT="0" marB="0" anchor="ctr">
                    <a:solidFill>
                      <a:srgbClr val="FDE9D8"/>
                    </a:solidFill>
                  </a:tcPr>
                </a:tc>
                <a:tc vMerge="1">
                  <a:txBody>
                    <a:bodyPr/>
                    <a:lstStyle/>
                    <a:p>
                      <a:endParaRPr lang="en-US"/>
                    </a:p>
                  </a:txBody>
                  <a:tcPr/>
                </a:tc>
                <a:extLst>
                  <a:ext uri="{0D108BD9-81ED-4DB2-BD59-A6C34878D82A}">
                    <a16:rowId xmlns:a16="http://schemas.microsoft.com/office/drawing/2014/main" val="10007"/>
                  </a:ext>
                </a:extLst>
              </a:tr>
              <a:tr h="265575">
                <a:tc>
                  <a:txBody>
                    <a:bodyPr/>
                    <a:lstStyle/>
                    <a:p>
                      <a:pPr marL="228600" marR="0" lvl="0" indent="-228600" algn="l" rtl="0">
                        <a:lnSpc>
                          <a:spcPct val="115000"/>
                        </a:lnSpc>
                        <a:spcBef>
                          <a:spcPts val="0"/>
                        </a:spcBef>
                        <a:spcAft>
                          <a:spcPts val="0"/>
                        </a:spcAft>
                        <a:buNone/>
                      </a:pPr>
                      <a:r>
                        <a:rPr lang="en-US" sz="1600" b="0" u="none" strike="noStrike" cap="none"/>
                        <a:t>Seluruh peserta terlibat persaingan usaha tidak sehat</a:t>
                      </a:r>
                      <a:endParaRPr sz="1600" b="0" u="none" strike="noStrike" cap="none">
                        <a:latin typeface="Bookman Old Style"/>
                        <a:ea typeface="Bookman Old Style"/>
                        <a:cs typeface="Bookman Old Style"/>
                        <a:sym typeface="Bookman Old Style"/>
                      </a:endParaRPr>
                    </a:p>
                  </a:txBody>
                  <a:tcPr marL="65825" marR="65825" marT="0" marB="0" anchor="ctr">
                    <a:solidFill>
                      <a:srgbClr val="FDE9D8"/>
                    </a:solidFill>
                  </a:tcPr>
                </a:tc>
                <a:tc vMerge="1">
                  <a:txBody>
                    <a:bodyPr/>
                    <a:lstStyle/>
                    <a:p>
                      <a:endParaRPr lang="en-US"/>
                    </a:p>
                  </a:txBody>
                  <a:tcPr/>
                </a:tc>
                <a:extLst>
                  <a:ext uri="{0D108BD9-81ED-4DB2-BD59-A6C34878D82A}">
                    <a16:rowId xmlns:a16="http://schemas.microsoft.com/office/drawing/2014/main" val="10008"/>
                  </a:ext>
                </a:extLst>
              </a:tr>
              <a:tr h="484825">
                <a:tc>
                  <a:txBody>
                    <a:bodyPr/>
                    <a:lstStyle/>
                    <a:p>
                      <a:pPr marL="228600" marR="0" lvl="0" indent="-228600" algn="l" rtl="0">
                        <a:lnSpc>
                          <a:spcPct val="115000"/>
                        </a:lnSpc>
                        <a:spcBef>
                          <a:spcPts val="0"/>
                        </a:spcBef>
                        <a:spcAft>
                          <a:spcPts val="0"/>
                        </a:spcAft>
                        <a:buNone/>
                      </a:pPr>
                      <a:r>
                        <a:rPr lang="en-US" sz="1600" b="0" u="none" strike="noStrike" cap="none"/>
                        <a:t>Seluruh penawaran harga tender B/PK/JL diatas HPS</a:t>
                      </a:r>
                      <a:endParaRPr sz="1600" b="0" u="none" strike="noStrike" cap="none">
                        <a:latin typeface="Bookman Old Style"/>
                        <a:ea typeface="Bookman Old Style"/>
                        <a:cs typeface="Bookman Old Style"/>
                        <a:sym typeface="Bookman Old Style"/>
                      </a:endParaRPr>
                    </a:p>
                  </a:txBody>
                  <a:tcPr marL="65825" marR="65825" marT="0" marB="0" anchor="ctr">
                    <a:solidFill>
                      <a:srgbClr val="FDE9D8"/>
                    </a:solidFill>
                  </a:tcPr>
                </a:tc>
                <a:tc vMerge="1">
                  <a:txBody>
                    <a:bodyPr/>
                    <a:lstStyle/>
                    <a:p>
                      <a:endParaRPr lang="en-US"/>
                    </a:p>
                  </a:txBody>
                  <a:tcPr/>
                </a:tc>
                <a:extLst>
                  <a:ext uri="{0D108BD9-81ED-4DB2-BD59-A6C34878D82A}">
                    <a16:rowId xmlns:a16="http://schemas.microsoft.com/office/drawing/2014/main" val="10009"/>
                  </a:ext>
                </a:extLst>
              </a:tr>
              <a:tr h="314525">
                <a:tc gridSpan="2">
                  <a:txBody>
                    <a:bodyPr/>
                    <a:lstStyle/>
                    <a:p>
                      <a:pPr marL="228600" marR="0" lvl="0" indent="-228600" algn="l" rtl="0">
                        <a:lnSpc>
                          <a:spcPct val="115000"/>
                        </a:lnSpc>
                        <a:spcBef>
                          <a:spcPts val="0"/>
                        </a:spcBef>
                        <a:spcAft>
                          <a:spcPts val="0"/>
                        </a:spcAft>
                        <a:buNone/>
                      </a:pPr>
                      <a:r>
                        <a:rPr lang="en-US" sz="1600" b="1" u="none" strike="noStrike" cap="none">
                          <a:solidFill>
                            <a:schemeClr val="dk1"/>
                          </a:solidFill>
                          <a:latin typeface="Calibri"/>
                          <a:ea typeface="Calibri"/>
                          <a:cs typeface="Calibri"/>
                          <a:sym typeface="Calibri"/>
                        </a:rPr>
                        <a:t>Dinyatakan oleh PA/KPA</a:t>
                      </a:r>
                      <a:endParaRPr sz="1600" b="1" u="none" strike="noStrike" cap="none">
                        <a:solidFill>
                          <a:schemeClr val="dk1"/>
                        </a:solidFill>
                        <a:latin typeface="Calibri"/>
                        <a:ea typeface="Calibri"/>
                        <a:cs typeface="Calibri"/>
                        <a:sym typeface="Calibri"/>
                      </a:endParaRPr>
                    </a:p>
                  </a:txBody>
                  <a:tcPr marL="65825" marR="65825" marT="0" marB="0" anchor="ctr">
                    <a:solidFill>
                      <a:srgbClr val="DAEEF3"/>
                    </a:solidFill>
                  </a:tcPr>
                </a:tc>
                <a:tc hMerge="1">
                  <a:txBody>
                    <a:bodyPr/>
                    <a:lstStyle/>
                    <a:p>
                      <a:endParaRPr lang="en-US"/>
                    </a:p>
                  </a:txBody>
                  <a:tcPr/>
                </a:tc>
                <a:extLst>
                  <a:ext uri="{0D108BD9-81ED-4DB2-BD59-A6C34878D82A}">
                    <a16:rowId xmlns:a16="http://schemas.microsoft.com/office/drawing/2014/main" val="10010"/>
                  </a:ext>
                </a:extLst>
              </a:tr>
              <a:tr h="520525">
                <a:tc>
                  <a:txBody>
                    <a:bodyPr/>
                    <a:lstStyle/>
                    <a:p>
                      <a:pPr marL="228600" marR="0" lvl="0" indent="-228600" algn="l" rtl="0">
                        <a:lnSpc>
                          <a:spcPct val="115000"/>
                        </a:lnSpc>
                        <a:spcBef>
                          <a:spcPts val="0"/>
                        </a:spcBef>
                        <a:spcAft>
                          <a:spcPts val="0"/>
                        </a:spcAft>
                        <a:buNone/>
                      </a:pPr>
                      <a:r>
                        <a:rPr lang="en-US" sz="1600" b="0" u="none" strike="noStrike" cap="none"/>
                        <a:t>KKN melibatkan pokja pemilihan/PPK</a:t>
                      </a:r>
                      <a:endParaRPr sz="1600" b="0" u="none" strike="noStrike" cap="none">
                        <a:latin typeface="Bookman Old Style"/>
                        <a:ea typeface="Bookman Old Style"/>
                        <a:cs typeface="Bookman Old Style"/>
                        <a:sym typeface="Bookman Old Style"/>
                      </a:endParaRPr>
                    </a:p>
                  </a:txBody>
                  <a:tcPr marL="65825" marR="65825" marT="0" marB="0" anchor="ctr">
                    <a:solidFill>
                      <a:schemeClr val="lt1"/>
                    </a:solidFill>
                  </a:tcPr>
                </a:tc>
                <a:tc>
                  <a:txBody>
                    <a:bodyPr/>
                    <a:lstStyle/>
                    <a:p>
                      <a:pPr marL="228600" marR="0" lvl="0" indent="-228600" algn="l" rtl="0">
                        <a:lnSpc>
                          <a:spcPct val="115000"/>
                        </a:lnSpc>
                        <a:spcBef>
                          <a:spcPts val="0"/>
                        </a:spcBef>
                        <a:spcAft>
                          <a:spcPts val="0"/>
                        </a:spcAft>
                        <a:buNone/>
                      </a:pPr>
                      <a:r>
                        <a:rPr lang="en-US" sz="1600" u="none" strike="noStrike" cap="none"/>
                        <a:t>Tender/Seleksi ulang</a:t>
                      </a:r>
                      <a:endParaRPr sz="1600" u="none" strike="noStrike" cap="none">
                        <a:latin typeface="Bookman Old Style"/>
                        <a:ea typeface="Bookman Old Style"/>
                        <a:cs typeface="Bookman Old Style"/>
                        <a:sym typeface="Bookman Old Style"/>
                      </a:endParaRPr>
                    </a:p>
                  </a:txBody>
                  <a:tcPr marL="65825" marR="65825" marT="0" marB="0" anchor="ctr">
                    <a:solidFill>
                      <a:schemeClr val="lt1"/>
                    </a:solidFill>
                  </a:tcPr>
                </a:tc>
                <a:extLst>
                  <a:ext uri="{0D108BD9-81ED-4DB2-BD59-A6C34878D82A}">
                    <a16:rowId xmlns:a16="http://schemas.microsoft.com/office/drawing/2014/main" val="10011"/>
                  </a:ext>
                </a:extLst>
              </a:tr>
            </a:tbl>
          </a:graphicData>
        </a:graphic>
      </p:graphicFrame>
      <p:sp>
        <p:nvSpPr>
          <p:cNvPr id="320" name="Shape 320"/>
          <p:cNvSpPr txBox="1"/>
          <p:nvPr/>
        </p:nvSpPr>
        <p:spPr>
          <a:xfrm>
            <a:off x="308755" y="76200"/>
            <a:ext cx="8610600"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200">
                <a:solidFill>
                  <a:schemeClr val="dk1"/>
                </a:solidFill>
                <a:latin typeface="Rockwell"/>
                <a:ea typeface="Rockwell"/>
                <a:cs typeface="Rockwell"/>
                <a:sym typeface="Rockwell"/>
              </a:rPr>
              <a:t>Tender/Seleksi Gagal dan Tindak Lanjutnya</a:t>
            </a:r>
            <a:endParaRPr sz="3200">
              <a:solidFill>
                <a:schemeClr val="dk1"/>
              </a:solidFill>
              <a:latin typeface="Rockwell"/>
              <a:ea typeface="Rockwell"/>
              <a:cs typeface="Rockwell"/>
              <a:sym typeface="Rockwell"/>
            </a:endParaRPr>
          </a:p>
        </p:txBody>
      </p:sp>
      <p:sp>
        <p:nvSpPr>
          <p:cNvPr id="324" name="Shape 324"/>
          <p:cNvSpPr/>
          <p:nvPr/>
        </p:nvSpPr>
        <p:spPr>
          <a:xfrm>
            <a:off x="283393" y="5903870"/>
            <a:ext cx="5986511" cy="358303"/>
          </a:xfrm>
          <a:prstGeom prst="rect">
            <a:avLst/>
          </a:prstGeom>
          <a:solidFill>
            <a:schemeClr val="lt1"/>
          </a:solidFill>
          <a:ln w="25400" cap="flat" cmpd="sng">
            <a:solidFill>
              <a:schemeClr val="accent2"/>
            </a:solidFill>
            <a:prstDash val="dot"/>
            <a:round/>
            <a:headEnd type="none" w="sm" len="sm"/>
            <a:tailEnd type="none" w="sm" len="sm"/>
          </a:ln>
        </p:spPr>
        <p:txBody>
          <a:bodyPr spcFirstLastPara="1" wrap="square" lIns="91425" tIns="45700" rIns="91425" bIns="45700" anchor="t" anchorCtr="0">
            <a:noAutofit/>
          </a:bodyPr>
          <a:lstStyle/>
          <a:p>
            <a:pPr marL="228600" marR="0" lvl="0" indent="-228600" algn="l" rtl="0">
              <a:lnSpc>
                <a:spcPct val="115000"/>
              </a:lnSpc>
              <a:spcBef>
                <a:spcPts val="0"/>
              </a:spcBef>
              <a:spcAft>
                <a:spcPts val="0"/>
              </a:spcAft>
              <a:buNone/>
            </a:pPr>
            <a:r>
              <a:rPr lang="en-US" sz="1600" i="1">
                <a:solidFill>
                  <a:schemeClr val="dk1"/>
                </a:solidFill>
                <a:latin typeface="Calibri"/>
                <a:ea typeface="Calibri"/>
                <a:cs typeface="Calibri"/>
                <a:sym typeface="Calibri"/>
              </a:rPr>
              <a:t>Jika tender/seleksi ulang gagal dapat dilakukan penunjukan langsung </a:t>
            </a:r>
            <a:endParaRPr sz="1600" i="1">
              <a:solidFill>
                <a:schemeClr val="dk1"/>
              </a:solidFill>
              <a:latin typeface="Bookman Old Style"/>
              <a:ea typeface="Bookman Old Style"/>
              <a:cs typeface="Bookman Old Style"/>
              <a:sym typeface="Bookman Old Style"/>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Shape 32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17</a:t>
            </a:fld>
            <a:endParaRPr sz="1200">
              <a:solidFill>
                <a:srgbClr val="898989"/>
              </a:solidFill>
              <a:latin typeface="Calibri"/>
              <a:ea typeface="Calibri"/>
              <a:cs typeface="Calibri"/>
              <a:sym typeface="Calibri"/>
            </a:endParaRPr>
          </a:p>
        </p:txBody>
      </p:sp>
      <p:sp>
        <p:nvSpPr>
          <p:cNvPr id="330" name="Shape 330"/>
          <p:cNvSpPr txBox="1"/>
          <p:nvPr/>
        </p:nvSpPr>
        <p:spPr>
          <a:xfrm>
            <a:off x="287205" y="593080"/>
            <a:ext cx="8610600"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200">
                <a:solidFill>
                  <a:schemeClr val="dk1"/>
                </a:solidFill>
                <a:latin typeface="Rockwell"/>
                <a:ea typeface="Rockwell"/>
                <a:cs typeface="Rockwell"/>
                <a:sym typeface="Rockwell"/>
              </a:rPr>
              <a:t>Tender/Seleksi Ulang Gagal dan</a:t>
            </a:r>
            <a:br>
              <a:rPr lang="en-US" sz="3200">
                <a:solidFill>
                  <a:schemeClr val="dk1"/>
                </a:solidFill>
                <a:latin typeface="Rockwell"/>
                <a:ea typeface="Rockwell"/>
                <a:cs typeface="Rockwell"/>
                <a:sym typeface="Rockwell"/>
              </a:rPr>
            </a:br>
            <a:r>
              <a:rPr lang="en-US" sz="3200">
                <a:solidFill>
                  <a:schemeClr val="dk1"/>
                </a:solidFill>
                <a:latin typeface="Rockwell"/>
                <a:ea typeface="Rockwell"/>
                <a:cs typeface="Rockwell"/>
                <a:sym typeface="Rockwell"/>
              </a:rPr>
              <a:t>Tindak Lanjutnya</a:t>
            </a:r>
            <a:endParaRPr sz="3200">
              <a:solidFill>
                <a:schemeClr val="dk1"/>
              </a:solidFill>
              <a:latin typeface="Rockwell"/>
              <a:ea typeface="Rockwell"/>
              <a:cs typeface="Rockwell"/>
              <a:sym typeface="Rockwell"/>
            </a:endParaRPr>
          </a:p>
        </p:txBody>
      </p:sp>
      <p:sp>
        <p:nvSpPr>
          <p:cNvPr id="334" name="Shape 334"/>
          <p:cNvSpPr/>
          <p:nvPr/>
        </p:nvSpPr>
        <p:spPr>
          <a:xfrm>
            <a:off x="703395" y="1944727"/>
            <a:ext cx="7983405" cy="310854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rgbClr val="000000"/>
                </a:solidFill>
                <a:latin typeface="Calibri"/>
                <a:ea typeface="Calibri"/>
                <a:cs typeface="Calibri"/>
                <a:sym typeface="Calibri"/>
              </a:rPr>
              <a:t>Dalam hal Tender/ Seleksi ulang gagal, Pokja Pemilihan dengan persetujuan PA/ KPA melakukan Penunjukan Langsung dengan kriteria: </a:t>
            </a:r>
            <a:endParaRPr sz="2800">
              <a:solidFill>
                <a:srgbClr val="000000"/>
              </a:solidFill>
              <a:latin typeface="Calibri"/>
              <a:ea typeface="Calibri"/>
              <a:cs typeface="Calibri"/>
              <a:sym typeface="Calibri"/>
            </a:endParaRPr>
          </a:p>
          <a:p>
            <a:pPr marL="0" marR="0" lvl="0" indent="0" algn="l" rtl="0">
              <a:spcBef>
                <a:spcPts val="0"/>
              </a:spcBef>
              <a:spcAft>
                <a:spcPts val="0"/>
              </a:spcAft>
              <a:buNone/>
            </a:pPr>
            <a:endParaRPr sz="2800">
              <a:solidFill>
                <a:srgbClr val="000000"/>
              </a:solidFill>
              <a:latin typeface="Calibri"/>
              <a:ea typeface="Calibri"/>
              <a:cs typeface="Calibri"/>
              <a:sym typeface="Calibri"/>
            </a:endParaRPr>
          </a:p>
          <a:p>
            <a:pPr marL="342900" marR="0" lvl="0" indent="-342900" algn="l" rtl="0">
              <a:spcBef>
                <a:spcPts val="0"/>
              </a:spcBef>
              <a:spcAft>
                <a:spcPts val="0"/>
              </a:spcAft>
              <a:buClr>
                <a:srgbClr val="000000"/>
              </a:buClr>
              <a:buSzPts val="2800"/>
              <a:buFont typeface="Calibri"/>
              <a:buAutoNum type="alphaLcPeriod"/>
            </a:pPr>
            <a:r>
              <a:rPr lang="en-US" sz="2800">
                <a:solidFill>
                  <a:srgbClr val="000000"/>
                </a:solidFill>
                <a:latin typeface="Calibri"/>
                <a:ea typeface="Calibri"/>
                <a:cs typeface="Calibri"/>
                <a:sym typeface="Calibri"/>
              </a:rPr>
              <a:t>kebutuhan tidak dapat ditunda; dan </a:t>
            </a:r>
            <a:endParaRPr/>
          </a:p>
          <a:p>
            <a:pPr marL="342900" marR="0" lvl="0" indent="-342900" algn="l" rtl="0">
              <a:spcBef>
                <a:spcPts val="0"/>
              </a:spcBef>
              <a:spcAft>
                <a:spcPts val="0"/>
              </a:spcAft>
              <a:buClr>
                <a:srgbClr val="000000"/>
              </a:buClr>
              <a:buSzPts val="2800"/>
              <a:buFont typeface="Calibri"/>
              <a:buAutoNum type="alphaLcPeriod"/>
            </a:pPr>
            <a:r>
              <a:rPr lang="en-US" sz="2800">
                <a:solidFill>
                  <a:srgbClr val="000000"/>
                </a:solidFill>
                <a:latin typeface="Calibri"/>
                <a:ea typeface="Calibri"/>
                <a:cs typeface="Calibri"/>
                <a:sym typeface="Calibri"/>
              </a:rPr>
              <a:t>tidak cukup waktu untuk melaksanakan Tender/ Seleksi</a:t>
            </a:r>
            <a:endParaRPr sz="2800">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txBox="1">
            <a:spLocks noGrp="1"/>
          </p:cNvSpPr>
          <p:nvPr>
            <p:ph type="sldNum" idx="4294967295"/>
          </p:nvPr>
        </p:nvSpPr>
        <p:spPr>
          <a:xfrm>
            <a:off x="6553200" y="6356351"/>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18</a:t>
            </a:fld>
            <a:endParaRPr sz="1200">
              <a:solidFill>
                <a:srgbClr val="898989"/>
              </a:solidFill>
              <a:latin typeface="Calibri"/>
              <a:ea typeface="Calibri"/>
              <a:cs typeface="Calibri"/>
              <a:sym typeface="Calibri"/>
            </a:endParaRPr>
          </a:p>
        </p:txBody>
      </p:sp>
      <p:sp>
        <p:nvSpPr>
          <p:cNvPr id="340" name="Shape 340"/>
          <p:cNvSpPr txBox="1">
            <a:spLocks noGrp="1"/>
          </p:cNvSpPr>
          <p:nvPr>
            <p:ph type="body" idx="1"/>
          </p:nvPr>
        </p:nvSpPr>
        <p:spPr>
          <a:xfrm>
            <a:off x="589058" y="2281373"/>
            <a:ext cx="7183342" cy="2061228"/>
          </a:xfrm>
          <a:prstGeom prst="rect">
            <a:avLst/>
          </a:prstGeom>
          <a:noFill/>
          <a:ln>
            <a:noFill/>
          </a:ln>
        </p:spPr>
        <p:txBody>
          <a:bodyPr spcFirstLastPara="1" wrap="square" lIns="91425" tIns="45700" rIns="91425" bIns="45700" anchor="t" anchorCtr="0">
            <a:noAutofit/>
          </a:bodyPr>
          <a:lstStyle/>
          <a:p>
            <a:pPr marL="457214" marR="0" lvl="0" indent="-457214" algn="l" rtl="0">
              <a:lnSpc>
                <a:spcPct val="150000"/>
              </a:lnSpc>
              <a:spcBef>
                <a:spcPts val="0"/>
              </a:spcBef>
              <a:spcAft>
                <a:spcPts val="0"/>
              </a:spcAft>
              <a:buClr>
                <a:schemeClr val="dk2"/>
              </a:buClr>
              <a:buSzPts val="2800"/>
              <a:buFont typeface="Calibri"/>
              <a:buChar char="⃝"/>
            </a:pPr>
            <a:r>
              <a:rPr lang="en-US" sz="2800" b="0" i="0" u="none" strike="noStrike" cap="none">
                <a:solidFill>
                  <a:srgbClr val="A5A5A5"/>
                </a:solidFill>
                <a:latin typeface="Calibri"/>
                <a:ea typeface="Calibri"/>
                <a:cs typeface="Calibri"/>
                <a:sym typeface="Calibri"/>
              </a:rPr>
              <a:t>Pelaksanaan Pemilihan Penyedia</a:t>
            </a:r>
            <a:endParaRPr/>
          </a:p>
          <a:p>
            <a:pPr marL="457214" marR="0" lvl="0" indent="-457214" algn="l" rtl="0">
              <a:lnSpc>
                <a:spcPct val="150000"/>
              </a:lnSpc>
              <a:spcBef>
                <a:spcPts val="1126"/>
              </a:spcBef>
              <a:spcAft>
                <a:spcPts val="0"/>
              </a:spcAft>
              <a:buClr>
                <a:schemeClr val="dk2"/>
              </a:buClr>
              <a:buSzPts val="2800"/>
              <a:buFont typeface="Calibri"/>
              <a:buChar char="⃝"/>
            </a:pPr>
            <a:r>
              <a:rPr lang="en-US" sz="2800" b="0" i="0" u="none" strike="noStrike" cap="none">
                <a:solidFill>
                  <a:srgbClr val="A5A5A5"/>
                </a:solidFill>
                <a:latin typeface="Calibri"/>
                <a:ea typeface="Calibri"/>
                <a:cs typeface="Calibri"/>
                <a:sym typeface="Calibri"/>
              </a:rPr>
              <a:t>Tender/Seleksi Gagal Serta Tindak Lanjutnya</a:t>
            </a:r>
            <a:endParaRPr/>
          </a:p>
          <a:p>
            <a:pPr marL="457214" marR="0" lvl="0" indent="-457214" algn="l" rtl="0">
              <a:lnSpc>
                <a:spcPct val="150000"/>
              </a:lnSpc>
              <a:spcBef>
                <a:spcPts val="1126"/>
              </a:spcBef>
              <a:spcAft>
                <a:spcPts val="0"/>
              </a:spcAft>
              <a:buClr>
                <a:schemeClr val="dk2"/>
              </a:buClr>
              <a:buSzPts val="3200"/>
              <a:buFont typeface="Calibri"/>
              <a:buChar char="⃝"/>
            </a:pPr>
            <a:r>
              <a:rPr lang="en-US" sz="3200" b="1" i="0" u="none" strike="noStrike" cap="none">
                <a:solidFill>
                  <a:srgbClr val="205867"/>
                </a:solidFill>
                <a:latin typeface="Calibri"/>
                <a:ea typeface="Calibri"/>
                <a:cs typeface="Calibri"/>
                <a:sym typeface="Calibri"/>
              </a:rPr>
              <a:t>Pelaksanaan Kontrak</a:t>
            </a:r>
            <a:endParaRPr sz="3200" b="1" i="0" u="none" strike="noStrike" cap="none">
              <a:solidFill>
                <a:srgbClr val="205867"/>
              </a:solidFill>
              <a:latin typeface="Calibri"/>
              <a:ea typeface="Calibri"/>
              <a:cs typeface="Calibri"/>
              <a:sym typeface="Calibri"/>
            </a:endParaRPr>
          </a:p>
          <a:p>
            <a:pPr marL="457214" marR="0" lvl="0" indent="-279414" algn="l" rtl="0">
              <a:lnSpc>
                <a:spcPct val="150000"/>
              </a:lnSpc>
              <a:spcBef>
                <a:spcPts val="1126"/>
              </a:spcBef>
              <a:spcAft>
                <a:spcPts val="0"/>
              </a:spcAft>
              <a:buClr>
                <a:schemeClr val="dk2"/>
              </a:buClr>
              <a:buSzPts val="2800"/>
              <a:buFont typeface="Calibri"/>
              <a:buNone/>
            </a:pPr>
            <a:endParaRPr sz="2800" b="0" i="0" u="none" strike="noStrike" cap="none">
              <a:solidFill>
                <a:srgbClr val="A5A5A5"/>
              </a:solidFill>
              <a:latin typeface="Calibri"/>
              <a:ea typeface="Calibri"/>
              <a:cs typeface="Calibri"/>
              <a:sym typeface="Calibri"/>
            </a:endParaRPr>
          </a:p>
        </p:txBody>
      </p:sp>
      <p:pic>
        <p:nvPicPr>
          <p:cNvPr id="341" name="Shape 341"/>
          <p:cNvPicPr preferRelativeResize="0"/>
          <p:nvPr/>
        </p:nvPicPr>
        <p:blipFill rotWithShape="1">
          <a:blip r:embed="rId3">
            <a:alphaModFix/>
          </a:blip>
          <a:srcRect t="8222" r="51832" b="1002"/>
          <a:stretch/>
        </p:blipFill>
        <p:spPr>
          <a:xfrm>
            <a:off x="7176120" y="0"/>
            <a:ext cx="1967880" cy="6939576"/>
          </a:xfrm>
          <a:prstGeom prst="rect">
            <a:avLst/>
          </a:prstGeom>
          <a:noFill/>
          <a:ln>
            <a:noFill/>
          </a:ln>
        </p:spPr>
      </p:pic>
      <p:pic>
        <p:nvPicPr>
          <p:cNvPr id="342" name="Shape 342"/>
          <p:cNvPicPr preferRelativeResize="0"/>
          <p:nvPr/>
        </p:nvPicPr>
        <p:blipFill rotWithShape="1">
          <a:blip r:embed="rId3">
            <a:alphaModFix/>
          </a:blip>
          <a:srcRect t="8222" r="51832" b="1002"/>
          <a:stretch/>
        </p:blipFill>
        <p:spPr>
          <a:xfrm>
            <a:off x="7328520" y="152400"/>
            <a:ext cx="1967880" cy="693957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Shape 3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19</a:t>
            </a:fld>
            <a:endParaRPr sz="1200">
              <a:solidFill>
                <a:srgbClr val="898989"/>
              </a:solidFill>
              <a:latin typeface="Calibri"/>
              <a:ea typeface="Calibri"/>
              <a:cs typeface="Calibri"/>
              <a:sym typeface="Calibri"/>
            </a:endParaRPr>
          </a:p>
        </p:txBody>
      </p:sp>
      <p:sp>
        <p:nvSpPr>
          <p:cNvPr id="349" name="Shape 349"/>
          <p:cNvSpPr txBox="1"/>
          <p:nvPr/>
        </p:nvSpPr>
        <p:spPr>
          <a:xfrm>
            <a:off x="915035" y="338932"/>
            <a:ext cx="7451725"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Pelaksanaan Kontrak</a:t>
            </a:r>
            <a:endParaRPr sz="3200">
              <a:solidFill>
                <a:schemeClr val="dk1"/>
              </a:solidFill>
              <a:latin typeface="Rockwell"/>
              <a:ea typeface="Rockwell"/>
              <a:cs typeface="Rockwell"/>
              <a:sym typeface="Rockwell"/>
            </a:endParaRPr>
          </a:p>
        </p:txBody>
      </p:sp>
      <p:sp>
        <p:nvSpPr>
          <p:cNvPr id="350" name="Shape 350"/>
          <p:cNvSpPr/>
          <p:nvPr/>
        </p:nvSpPr>
        <p:spPr>
          <a:xfrm>
            <a:off x="737616" y="1431925"/>
            <a:ext cx="8382000" cy="4924425"/>
          </a:xfrm>
          <a:prstGeom prst="rect">
            <a:avLst/>
          </a:prstGeom>
          <a:noFill/>
          <a:ln>
            <a:noFill/>
          </a:ln>
        </p:spPr>
        <p:txBody>
          <a:bodyPr spcFirstLastPara="1" wrap="square" lIns="91425" tIns="45700" rIns="91425" bIns="45700" anchor="t" anchorCtr="0">
            <a:noAutofit/>
          </a:bodyPr>
          <a:lstStyle/>
          <a:p>
            <a:pPr marL="342900" marR="0" lvl="0" indent="-342900" algn="just"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Penetapan SPPBJ</a:t>
            </a:r>
            <a:endParaRPr sz="2400">
              <a:solidFill>
                <a:schemeClr val="dk1"/>
              </a:solidFill>
              <a:latin typeface="Calibri"/>
              <a:ea typeface="Calibri"/>
              <a:cs typeface="Calibri"/>
              <a:sym typeface="Calibri"/>
            </a:endParaRPr>
          </a:p>
          <a:p>
            <a:pPr marL="342900" marR="0" lvl="0" indent="-342900" algn="just"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Penandatanganan Kontrak;</a:t>
            </a:r>
            <a:endParaRPr sz="2400">
              <a:solidFill>
                <a:schemeClr val="dk1"/>
              </a:solidFill>
              <a:latin typeface="Calibri"/>
              <a:ea typeface="Calibri"/>
              <a:cs typeface="Calibri"/>
              <a:sym typeface="Calibri"/>
            </a:endParaRPr>
          </a:p>
          <a:p>
            <a:pPr marL="342900" marR="0" lvl="0" indent="-342900" algn="just"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Pemberian Uang Muka;</a:t>
            </a:r>
            <a:endParaRPr sz="2400">
              <a:solidFill>
                <a:schemeClr val="dk1"/>
              </a:solidFill>
              <a:latin typeface="Calibri"/>
              <a:ea typeface="Calibri"/>
              <a:cs typeface="Calibri"/>
              <a:sym typeface="Calibri"/>
            </a:endParaRPr>
          </a:p>
          <a:p>
            <a:pPr marL="342900" marR="0" lvl="0" indent="-342900" algn="just"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Pembayaran Prestasi Pekerjaan;</a:t>
            </a:r>
            <a:endParaRPr sz="2400">
              <a:solidFill>
                <a:schemeClr val="dk1"/>
              </a:solidFill>
              <a:latin typeface="Calibri"/>
              <a:ea typeface="Calibri"/>
              <a:cs typeface="Calibri"/>
              <a:sym typeface="Calibri"/>
            </a:endParaRPr>
          </a:p>
          <a:p>
            <a:pPr marL="342900" marR="0" lvl="0" indent="-342900" algn="just"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Perubahan Kontrak;</a:t>
            </a:r>
            <a:endParaRPr sz="2400">
              <a:solidFill>
                <a:schemeClr val="dk1"/>
              </a:solidFill>
              <a:latin typeface="Calibri"/>
              <a:ea typeface="Calibri"/>
              <a:cs typeface="Calibri"/>
              <a:sym typeface="Calibri"/>
            </a:endParaRPr>
          </a:p>
          <a:p>
            <a:pPr marL="342900" marR="0" lvl="0" indent="-342900" algn="just"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Penyesuaian Harga;</a:t>
            </a:r>
            <a:endParaRPr sz="2400">
              <a:solidFill>
                <a:schemeClr val="dk1"/>
              </a:solidFill>
              <a:latin typeface="Calibri"/>
              <a:ea typeface="Calibri"/>
              <a:cs typeface="Calibri"/>
              <a:sym typeface="Calibri"/>
            </a:endParaRPr>
          </a:p>
          <a:p>
            <a:pPr marL="285750" marR="0" lvl="0" indent="-285750" algn="l"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Penghentian Kontrak atau berakhirnya Kontrak</a:t>
            </a:r>
            <a:endParaRPr sz="2400">
              <a:solidFill>
                <a:schemeClr val="dk1"/>
              </a:solidFill>
              <a:latin typeface="Calibri"/>
              <a:ea typeface="Calibri"/>
              <a:cs typeface="Calibri"/>
              <a:sym typeface="Calibri"/>
            </a:endParaRPr>
          </a:p>
          <a:p>
            <a:pPr marL="285750" marR="0" lvl="0" indent="-285750" algn="l"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Pemutusan Kontrak; </a:t>
            </a:r>
            <a:endParaRPr sz="2400">
              <a:solidFill>
                <a:schemeClr val="dk1"/>
              </a:solidFill>
              <a:latin typeface="Calibri"/>
              <a:ea typeface="Calibri"/>
              <a:cs typeface="Calibri"/>
              <a:sym typeface="Calibri"/>
            </a:endParaRPr>
          </a:p>
          <a:p>
            <a:pPr marL="285750" marR="0" lvl="0" indent="-285750" algn="l"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Serah Terima Hasil Pekerjaan; dan/atau</a:t>
            </a:r>
            <a:endParaRPr sz="2400">
              <a:solidFill>
                <a:schemeClr val="dk1"/>
              </a:solidFill>
              <a:latin typeface="Calibri"/>
              <a:ea typeface="Calibri"/>
              <a:cs typeface="Calibri"/>
              <a:sym typeface="Calibri"/>
            </a:endParaRPr>
          </a:p>
          <a:p>
            <a:pPr marL="285750" marR="0" lvl="0" indent="-285750" algn="l"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 Penanganan Keadaan Kahar.</a:t>
            </a:r>
            <a:endParaRPr sz="2400">
              <a:solidFill>
                <a:schemeClr val="dk1"/>
              </a:solidFill>
              <a:latin typeface="Calibri"/>
              <a:ea typeface="Calibri"/>
              <a:cs typeface="Calibri"/>
              <a:sym typeface="Calibri"/>
            </a:endParaRPr>
          </a:p>
          <a:p>
            <a:pPr marL="285750" marR="0" lvl="0" indent="-133350" algn="l" rtl="0">
              <a:spcBef>
                <a:spcPts val="600"/>
              </a:spcBef>
              <a:spcAft>
                <a:spcPts val="0"/>
              </a:spcAft>
              <a:buClr>
                <a:schemeClr val="dk1"/>
              </a:buClr>
              <a:buSzPts val="2400"/>
              <a:buFont typeface="Arial"/>
              <a:buNone/>
            </a:pPr>
            <a:endParaRPr sz="2400">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Shape 99"/>
          <p:cNvPicPr preferRelativeResize="0"/>
          <p:nvPr/>
        </p:nvPicPr>
        <p:blipFill rotWithShape="1">
          <a:blip r:embed="rId3">
            <a:alphaModFix/>
          </a:blip>
          <a:srcRect t="8222" r="51832" b="1002"/>
          <a:stretch/>
        </p:blipFill>
        <p:spPr>
          <a:xfrm>
            <a:off x="7176120" y="0"/>
            <a:ext cx="1967880" cy="6939576"/>
          </a:xfrm>
          <a:prstGeom prst="rect">
            <a:avLst/>
          </a:prstGeom>
          <a:noFill/>
          <a:ln>
            <a:noFill/>
          </a:ln>
        </p:spPr>
      </p:pic>
      <p:sp>
        <p:nvSpPr>
          <p:cNvPr id="100" name="Shape 100"/>
          <p:cNvSpPr txBox="1"/>
          <p:nvPr/>
        </p:nvSpPr>
        <p:spPr>
          <a:xfrm>
            <a:off x="410395" y="3416115"/>
            <a:ext cx="7656650" cy="2592288"/>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Memahami pelaksanaan pemilihan penyedia </a:t>
            </a:r>
            <a:endParaRPr/>
          </a:p>
          <a:p>
            <a:pPr marL="342900" marR="0" lvl="0" indent="-342900" algn="l" rtl="0">
              <a:spcBef>
                <a:spcPts val="56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Memahami tender/seleksi gagal serta tindak lanjutnya </a:t>
            </a:r>
            <a:endParaRPr/>
          </a:p>
          <a:p>
            <a:pPr marL="342900" marR="0" lvl="0" indent="-342900" algn="l" rtl="0">
              <a:spcBef>
                <a:spcPts val="560"/>
              </a:spcBef>
              <a:spcAft>
                <a:spcPts val="0"/>
              </a:spcAft>
              <a:buClr>
                <a:schemeClr val="dk1"/>
              </a:buClr>
              <a:buSzPts val="2800"/>
              <a:buFont typeface="Arial"/>
              <a:buChar char="•"/>
            </a:pPr>
            <a:r>
              <a:rPr lang="en-US" sz="2800">
                <a:solidFill>
                  <a:schemeClr val="dk1"/>
                </a:solidFill>
                <a:latin typeface="Calibri"/>
                <a:ea typeface="Calibri"/>
                <a:cs typeface="Calibri"/>
                <a:sym typeface="Calibri"/>
              </a:rPr>
              <a:t>Memahami pelaksanaan Kontrak</a:t>
            </a:r>
            <a:endParaRPr sz="2800">
              <a:solidFill>
                <a:schemeClr val="dk1"/>
              </a:solidFill>
              <a:latin typeface="Calibri"/>
              <a:ea typeface="Calibri"/>
              <a:cs typeface="Calibri"/>
              <a:sym typeface="Calibri"/>
            </a:endParaRPr>
          </a:p>
        </p:txBody>
      </p:sp>
      <p:sp>
        <p:nvSpPr>
          <p:cNvPr id="101" name="Shape 101"/>
          <p:cNvSpPr txBox="1">
            <a:spLocks noGrp="1"/>
          </p:cNvSpPr>
          <p:nvPr>
            <p:ph type="title"/>
          </p:nvPr>
        </p:nvSpPr>
        <p:spPr>
          <a:xfrm>
            <a:off x="0" y="69388"/>
            <a:ext cx="9144000"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0" i="0" u="none" strike="noStrike" cap="none">
                <a:solidFill>
                  <a:schemeClr val="dk1"/>
                </a:solidFill>
                <a:latin typeface="Rockwell"/>
                <a:ea typeface="Rockwell"/>
                <a:cs typeface="Rockwell"/>
                <a:sym typeface="Rockwell"/>
              </a:rPr>
              <a:t>Tujuan Pelatihan</a:t>
            </a:r>
            <a:endParaRPr sz="4000" b="0" i="0" u="none" strike="noStrike" cap="none">
              <a:solidFill>
                <a:schemeClr val="dk1"/>
              </a:solidFill>
              <a:latin typeface="Rockwell"/>
              <a:ea typeface="Rockwell"/>
              <a:cs typeface="Rockwell"/>
              <a:sym typeface="Rockwell"/>
            </a:endParaRPr>
          </a:p>
        </p:txBody>
      </p:sp>
      <p:sp>
        <p:nvSpPr>
          <p:cNvPr id="102" name="Shape 10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a:t>
            </a:fld>
            <a:endParaRPr sz="1200">
              <a:solidFill>
                <a:srgbClr val="898989"/>
              </a:solidFill>
              <a:latin typeface="Calibri"/>
              <a:ea typeface="Calibri"/>
              <a:cs typeface="Calibri"/>
              <a:sym typeface="Calibri"/>
            </a:endParaRPr>
          </a:p>
        </p:txBody>
      </p:sp>
      <p:sp>
        <p:nvSpPr>
          <p:cNvPr id="103" name="Shape 103"/>
          <p:cNvSpPr/>
          <p:nvPr/>
        </p:nvSpPr>
        <p:spPr>
          <a:xfrm>
            <a:off x="531060" y="1333146"/>
            <a:ext cx="6755729"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1">
                <a:solidFill>
                  <a:srgbClr val="000000"/>
                </a:solidFill>
                <a:latin typeface="Calibri"/>
                <a:ea typeface="Calibri"/>
                <a:cs typeface="Calibri"/>
                <a:sym typeface="Calibri"/>
              </a:rPr>
              <a:t>Tujuan Umum</a:t>
            </a:r>
            <a:endParaRPr sz="2800">
              <a:solidFill>
                <a:srgbClr val="000000"/>
              </a:solidFill>
              <a:latin typeface="Calibri"/>
              <a:ea typeface="Calibri"/>
              <a:cs typeface="Calibri"/>
              <a:sym typeface="Calibri"/>
            </a:endParaRPr>
          </a:p>
        </p:txBody>
      </p:sp>
      <p:sp>
        <p:nvSpPr>
          <p:cNvPr id="104" name="Shape 104"/>
          <p:cNvSpPr/>
          <p:nvPr/>
        </p:nvSpPr>
        <p:spPr>
          <a:xfrm>
            <a:off x="531060" y="3019536"/>
            <a:ext cx="6755729" cy="52322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b="1">
                <a:solidFill>
                  <a:srgbClr val="000000"/>
                </a:solidFill>
                <a:latin typeface="Calibri"/>
                <a:ea typeface="Calibri"/>
                <a:cs typeface="Calibri"/>
                <a:sym typeface="Calibri"/>
              </a:rPr>
              <a:t>Tujuan Khusus</a:t>
            </a:r>
            <a:endParaRPr sz="2800">
              <a:solidFill>
                <a:srgbClr val="000000"/>
              </a:solidFill>
              <a:latin typeface="Calibri"/>
              <a:ea typeface="Calibri"/>
              <a:cs typeface="Calibri"/>
              <a:sym typeface="Calibri"/>
            </a:endParaRPr>
          </a:p>
        </p:txBody>
      </p:sp>
      <p:sp>
        <p:nvSpPr>
          <p:cNvPr id="105" name="Shape 105"/>
          <p:cNvSpPr/>
          <p:nvPr/>
        </p:nvSpPr>
        <p:spPr>
          <a:xfrm>
            <a:off x="542529" y="1693358"/>
            <a:ext cx="6349940" cy="95410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Calibri"/>
                <a:ea typeface="Calibri"/>
                <a:cs typeface="Calibri"/>
                <a:sym typeface="Calibri"/>
              </a:rPr>
              <a:t>Memahami</a:t>
            </a:r>
            <a:r>
              <a:rPr lang="en-US" sz="2800">
                <a:solidFill>
                  <a:srgbClr val="000000"/>
                </a:solidFill>
                <a:latin typeface="Calibri"/>
                <a:ea typeface="Calibri"/>
                <a:cs typeface="Calibri"/>
                <a:sym typeface="Calibri"/>
              </a:rPr>
              <a:t> pelaksanaan pengadaan barang/jasa melalui Penyedia</a:t>
            </a:r>
            <a:endParaRPr sz="2800">
              <a:solidFill>
                <a:srgbClr val="0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Shape 35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20</a:t>
            </a:fld>
            <a:endParaRPr sz="1200">
              <a:solidFill>
                <a:srgbClr val="898989"/>
              </a:solidFill>
              <a:latin typeface="Calibri"/>
              <a:ea typeface="Calibri"/>
              <a:cs typeface="Calibri"/>
              <a:sym typeface="Calibri"/>
            </a:endParaRPr>
          </a:p>
        </p:txBody>
      </p:sp>
      <p:sp>
        <p:nvSpPr>
          <p:cNvPr id="360" name="Shape 360"/>
          <p:cNvSpPr/>
          <p:nvPr/>
        </p:nvSpPr>
        <p:spPr>
          <a:xfrm>
            <a:off x="240505" y="3725678"/>
            <a:ext cx="8755063" cy="193899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400"/>
              <a:buFont typeface="Arial"/>
              <a:buNone/>
            </a:pPr>
            <a:r>
              <a:rPr lang="en-US" sz="2400">
                <a:solidFill>
                  <a:schemeClr val="dk1"/>
                </a:solidFill>
                <a:latin typeface="Calibri"/>
                <a:ea typeface="Calibri"/>
                <a:cs typeface="Calibri"/>
                <a:sym typeface="Calibri"/>
              </a:rPr>
              <a:t>PPK dilarang mengadakan ikatan perjanjian atau menandatangani Kontrak dengan Penyedia, dalam hal belum tersedia anggaran belanja atau tidak cukup tersedia anggaran belanja yang dapat mengakibatkan dilampauinya batas anggaran belanja yang tersedia untuk kegiatan yang dibiayai APBN/APBD.</a:t>
            </a:r>
            <a:endParaRPr/>
          </a:p>
        </p:txBody>
      </p:sp>
      <p:sp>
        <p:nvSpPr>
          <p:cNvPr id="361" name="Shape 361"/>
          <p:cNvSpPr txBox="1"/>
          <p:nvPr/>
        </p:nvSpPr>
        <p:spPr>
          <a:xfrm>
            <a:off x="1227137" y="331857"/>
            <a:ext cx="6781800"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000">
                <a:solidFill>
                  <a:schemeClr val="dk1"/>
                </a:solidFill>
                <a:latin typeface="Rockwell"/>
                <a:ea typeface="Rockwell"/>
                <a:cs typeface="Rockwell"/>
                <a:sym typeface="Rockwell"/>
              </a:rPr>
              <a:t>Ikatan Perjanjian</a:t>
            </a:r>
            <a:endParaRPr sz="4000">
              <a:solidFill>
                <a:schemeClr val="dk1"/>
              </a:solidFill>
              <a:latin typeface="Rockwell"/>
              <a:ea typeface="Rockwell"/>
              <a:cs typeface="Rockwell"/>
              <a:sym typeface="Rockwell"/>
            </a:endParaRPr>
          </a:p>
        </p:txBody>
      </p:sp>
      <p:pic>
        <p:nvPicPr>
          <p:cNvPr id="365" name="Shape 365"/>
          <p:cNvPicPr preferRelativeResize="0"/>
          <p:nvPr/>
        </p:nvPicPr>
        <p:blipFill rotWithShape="1">
          <a:blip r:embed="rId3">
            <a:alphaModFix/>
          </a:blip>
          <a:srcRect/>
          <a:stretch/>
        </p:blipFill>
        <p:spPr>
          <a:xfrm>
            <a:off x="2410167" y="1336017"/>
            <a:ext cx="4415737" cy="209338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Shape 3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21</a:t>
            </a:fld>
            <a:endParaRPr sz="1200">
              <a:solidFill>
                <a:srgbClr val="898989"/>
              </a:solidFill>
              <a:latin typeface="Calibri"/>
              <a:ea typeface="Calibri"/>
              <a:cs typeface="Calibri"/>
              <a:sym typeface="Calibri"/>
            </a:endParaRPr>
          </a:p>
        </p:txBody>
      </p:sp>
      <p:pic>
        <p:nvPicPr>
          <p:cNvPr id="372" name="Shape 372"/>
          <p:cNvPicPr preferRelativeResize="0"/>
          <p:nvPr/>
        </p:nvPicPr>
        <p:blipFill rotWithShape="1">
          <a:blip r:embed="rId3">
            <a:alphaModFix/>
          </a:blip>
          <a:srcRect b="35656"/>
          <a:stretch/>
        </p:blipFill>
        <p:spPr>
          <a:xfrm>
            <a:off x="8549721" y="6180187"/>
            <a:ext cx="623311" cy="294780"/>
          </a:xfrm>
          <a:prstGeom prst="rect">
            <a:avLst/>
          </a:prstGeom>
          <a:noFill/>
          <a:ln>
            <a:noFill/>
          </a:ln>
        </p:spPr>
      </p:pic>
      <p:sp>
        <p:nvSpPr>
          <p:cNvPr id="373" name="Shape 373"/>
          <p:cNvSpPr/>
          <p:nvPr/>
        </p:nvSpPr>
        <p:spPr>
          <a:xfrm>
            <a:off x="136221" y="1788812"/>
            <a:ext cx="8550579" cy="3724096"/>
          </a:xfrm>
          <a:prstGeom prst="rect">
            <a:avLst/>
          </a:prstGeom>
          <a:noFill/>
          <a:ln>
            <a:noFill/>
          </a:ln>
        </p:spPr>
        <p:txBody>
          <a:bodyPr spcFirstLastPara="1" wrap="square" lIns="91425" tIns="45700" rIns="91425" bIns="45700" anchor="t" anchorCtr="0">
            <a:noAutofit/>
          </a:bodyPr>
          <a:lstStyle/>
          <a:p>
            <a:pPr marL="742950" marR="0" lvl="0" indent="-285750" algn="just" rtl="0">
              <a:spcBef>
                <a:spcPts val="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Diberikan kepada Penyedia setelah dikurangi angsuran pengembalian uang muka, retensi, dan denda</a:t>
            </a:r>
            <a:endParaRPr sz="2400">
              <a:solidFill>
                <a:schemeClr val="dk1"/>
              </a:solidFill>
              <a:latin typeface="Calibri"/>
              <a:ea typeface="Calibri"/>
              <a:cs typeface="Calibri"/>
              <a:sym typeface="Calibri"/>
            </a:endParaRPr>
          </a:p>
          <a:p>
            <a:pPr marL="742950" marR="0" lvl="0" indent="-285750" algn="just" rtl="0">
              <a:spcBef>
                <a:spcPts val="120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Retensi sebesar 5% digunakan sebagai Jaminan Pemeliharaan Pekerjaan Konstruksi atau Jaminan Pemeliharaan Jasa Lainnya yang membutuhkan masa pemeliharaan</a:t>
            </a:r>
            <a:endParaRPr/>
          </a:p>
          <a:p>
            <a:pPr marL="742950" marR="0" lvl="0" indent="-285750" algn="just" rtl="0">
              <a:spcBef>
                <a:spcPts val="120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Dalam hal Penyedia menyerahkan sebagian pekerjaan kepada subkontraktor, permintaan pembayaran harus dilengkapi bukti pembayaran kepada subkontraktor sesuai dengan realisasi pekerjaannya</a:t>
            </a:r>
            <a:endParaRPr sz="2400">
              <a:solidFill>
                <a:schemeClr val="dk1"/>
              </a:solidFill>
              <a:latin typeface="Calibri"/>
              <a:ea typeface="Calibri"/>
              <a:cs typeface="Calibri"/>
              <a:sym typeface="Calibri"/>
            </a:endParaRPr>
          </a:p>
        </p:txBody>
      </p:sp>
      <p:sp>
        <p:nvSpPr>
          <p:cNvPr id="374" name="Shape 374"/>
          <p:cNvSpPr txBox="1"/>
          <p:nvPr/>
        </p:nvSpPr>
        <p:spPr>
          <a:xfrm>
            <a:off x="915035" y="338932"/>
            <a:ext cx="7451725"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Pembayaran Prestasi Pekerjaan</a:t>
            </a:r>
            <a:endParaRPr sz="3200">
              <a:solidFill>
                <a:schemeClr val="dk1"/>
              </a:solidFill>
              <a:latin typeface="Rockwell"/>
              <a:ea typeface="Rockwell"/>
              <a:cs typeface="Rockwell"/>
              <a:sym typeface="Rockwell"/>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grpSp>
        <p:nvGrpSpPr>
          <p:cNvPr id="383" name="Shape 383"/>
          <p:cNvGrpSpPr/>
          <p:nvPr/>
        </p:nvGrpSpPr>
        <p:grpSpPr>
          <a:xfrm>
            <a:off x="609738" y="2331121"/>
            <a:ext cx="8168444" cy="2881556"/>
            <a:chOff x="138" y="349921"/>
            <a:chExt cx="8168444" cy="2881556"/>
          </a:xfrm>
        </p:grpSpPr>
        <p:sp>
          <p:nvSpPr>
            <p:cNvPr id="384" name="Shape 384"/>
            <p:cNvSpPr/>
            <p:nvPr/>
          </p:nvSpPr>
          <p:spPr>
            <a:xfrm>
              <a:off x="160002" y="523108"/>
              <a:ext cx="3836746" cy="1198983"/>
            </a:xfrm>
            <a:prstGeom prst="rect">
              <a:avLst/>
            </a:prstGeom>
            <a:solidFill>
              <a:schemeClr val="lt1">
                <a:alpha val="40000"/>
              </a:schemeClr>
            </a:solidFill>
            <a:ln w="9525" cap="flat" cmpd="sng">
              <a:solidFill>
                <a:srgbClr val="BF504D"/>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5" name="Shape 385"/>
            <p:cNvSpPr txBox="1"/>
            <p:nvPr/>
          </p:nvSpPr>
          <p:spPr>
            <a:xfrm>
              <a:off x="160002" y="523108"/>
              <a:ext cx="3836746" cy="1198983"/>
            </a:xfrm>
            <a:prstGeom prst="rect">
              <a:avLst/>
            </a:prstGeom>
            <a:noFill/>
            <a:ln>
              <a:noFill/>
            </a:ln>
          </p:spPr>
          <p:txBody>
            <a:bodyPr spcFirstLastPara="1" wrap="square" lIns="812100" tIns="106675" rIns="106675" bIns="106675" anchor="ctr" anchorCtr="0">
              <a:noAutofit/>
            </a:bodyPr>
            <a:lstStyle/>
            <a:p>
              <a:pPr marL="0" marR="0" lvl="0" indent="0" algn="l" rtl="0">
                <a:lnSpc>
                  <a:spcPct val="90000"/>
                </a:lnSpc>
                <a:spcBef>
                  <a:spcPts val="0"/>
                </a:spcBef>
                <a:spcAft>
                  <a:spcPts val="0"/>
                </a:spcAft>
                <a:buNone/>
              </a:pPr>
              <a:r>
                <a:rPr lang="en-US" sz="2800" b="0">
                  <a:solidFill>
                    <a:schemeClr val="dk1"/>
                  </a:solidFill>
                  <a:latin typeface="Calibri"/>
                  <a:ea typeface="Calibri"/>
                  <a:cs typeface="Calibri"/>
                  <a:sym typeface="Calibri"/>
                </a:rPr>
                <a:t>Bulanan</a:t>
              </a:r>
              <a:endParaRPr sz="2800" b="0">
                <a:solidFill>
                  <a:schemeClr val="dk1"/>
                </a:solidFill>
                <a:latin typeface="Calibri"/>
                <a:ea typeface="Calibri"/>
                <a:cs typeface="Calibri"/>
                <a:sym typeface="Calibri"/>
              </a:endParaRPr>
            </a:p>
          </p:txBody>
        </p:sp>
        <p:sp>
          <p:nvSpPr>
            <p:cNvPr id="386" name="Shape 386"/>
            <p:cNvSpPr/>
            <p:nvPr/>
          </p:nvSpPr>
          <p:spPr>
            <a:xfrm>
              <a:off x="138" y="349921"/>
              <a:ext cx="839288" cy="1258932"/>
            </a:xfrm>
            <a:prstGeom prst="rect">
              <a:avLst/>
            </a:prstGeom>
            <a:solidFill>
              <a:srgbClr val="E1C1C0"/>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7" name="Shape 387"/>
            <p:cNvSpPr/>
            <p:nvPr/>
          </p:nvSpPr>
          <p:spPr>
            <a:xfrm>
              <a:off x="4331836" y="523108"/>
              <a:ext cx="3836746" cy="1198983"/>
            </a:xfrm>
            <a:prstGeom prst="rect">
              <a:avLst/>
            </a:prstGeom>
            <a:solidFill>
              <a:schemeClr val="lt1">
                <a:alpha val="40000"/>
              </a:schemeClr>
            </a:solidFill>
            <a:ln w="9525" cap="flat" cmpd="sng">
              <a:solidFill>
                <a:srgbClr val="BF504D"/>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88" name="Shape 388"/>
            <p:cNvSpPr txBox="1"/>
            <p:nvPr/>
          </p:nvSpPr>
          <p:spPr>
            <a:xfrm>
              <a:off x="4331836" y="523108"/>
              <a:ext cx="3836746" cy="1198983"/>
            </a:xfrm>
            <a:prstGeom prst="rect">
              <a:avLst/>
            </a:prstGeom>
            <a:noFill/>
            <a:ln>
              <a:noFill/>
            </a:ln>
          </p:spPr>
          <p:txBody>
            <a:bodyPr spcFirstLastPara="1" wrap="square" lIns="812100" tIns="106675" rIns="106675" bIns="106675" anchor="ctr" anchorCtr="0">
              <a:noAutofit/>
            </a:bodyPr>
            <a:lstStyle/>
            <a:p>
              <a:pPr marL="0" marR="0" lvl="0" indent="0" algn="l" rtl="0">
                <a:lnSpc>
                  <a:spcPct val="90000"/>
                </a:lnSpc>
                <a:spcBef>
                  <a:spcPts val="0"/>
                </a:spcBef>
                <a:spcAft>
                  <a:spcPts val="0"/>
                </a:spcAft>
                <a:buNone/>
              </a:pPr>
              <a:r>
                <a:rPr lang="en-US" sz="2800" b="0">
                  <a:solidFill>
                    <a:schemeClr val="dk1"/>
                  </a:solidFill>
                  <a:latin typeface="Calibri"/>
                  <a:ea typeface="Calibri"/>
                  <a:cs typeface="Calibri"/>
                  <a:sym typeface="Calibri"/>
                </a:rPr>
                <a:t>Termin</a:t>
              </a:r>
              <a:endParaRPr sz="2800" b="0">
                <a:solidFill>
                  <a:schemeClr val="dk1"/>
                </a:solidFill>
                <a:latin typeface="Calibri"/>
                <a:ea typeface="Calibri"/>
                <a:cs typeface="Calibri"/>
                <a:sym typeface="Calibri"/>
              </a:endParaRPr>
            </a:p>
          </p:txBody>
        </p:sp>
        <p:sp>
          <p:nvSpPr>
            <p:cNvPr id="389" name="Shape 389"/>
            <p:cNvSpPr/>
            <p:nvPr/>
          </p:nvSpPr>
          <p:spPr>
            <a:xfrm>
              <a:off x="4171971" y="349921"/>
              <a:ext cx="839288" cy="1258932"/>
            </a:xfrm>
            <a:prstGeom prst="rect">
              <a:avLst/>
            </a:prstGeom>
            <a:solidFill>
              <a:srgbClr val="DFD7C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0" name="Shape 390"/>
            <p:cNvSpPr/>
            <p:nvPr/>
          </p:nvSpPr>
          <p:spPr>
            <a:xfrm>
              <a:off x="2245919" y="2032494"/>
              <a:ext cx="3836746" cy="1198983"/>
            </a:xfrm>
            <a:prstGeom prst="rect">
              <a:avLst/>
            </a:prstGeom>
            <a:solidFill>
              <a:schemeClr val="lt1">
                <a:alpha val="40000"/>
              </a:schemeClr>
            </a:solidFill>
            <a:ln w="9525" cap="flat" cmpd="sng">
              <a:solidFill>
                <a:srgbClr val="BF504D"/>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1" name="Shape 391"/>
            <p:cNvSpPr txBox="1"/>
            <p:nvPr/>
          </p:nvSpPr>
          <p:spPr>
            <a:xfrm>
              <a:off x="2245919" y="2032494"/>
              <a:ext cx="3836746" cy="1198983"/>
            </a:xfrm>
            <a:prstGeom prst="rect">
              <a:avLst/>
            </a:prstGeom>
            <a:noFill/>
            <a:ln>
              <a:noFill/>
            </a:ln>
          </p:spPr>
          <p:txBody>
            <a:bodyPr spcFirstLastPara="1" wrap="square" lIns="812100" tIns="106675" rIns="106675" bIns="106675" anchor="ctr" anchorCtr="0">
              <a:noAutofit/>
            </a:bodyPr>
            <a:lstStyle/>
            <a:p>
              <a:pPr marL="0" marR="0" lvl="0" indent="0" algn="l" rtl="0">
                <a:lnSpc>
                  <a:spcPct val="90000"/>
                </a:lnSpc>
                <a:spcBef>
                  <a:spcPts val="0"/>
                </a:spcBef>
                <a:spcAft>
                  <a:spcPts val="0"/>
                </a:spcAft>
                <a:buNone/>
              </a:pPr>
              <a:r>
                <a:rPr lang="en-US" sz="2800" b="0">
                  <a:solidFill>
                    <a:schemeClr val="dk1"/>
                  </a:solidFill>
                  <a:latin typeface="Calibri"/>
                  <a:ea typeface="Calibri"/>
                  <a:cs typeface="Calibri"/>
                  <a:sym typeface="Calibri"/>
                </a:rPr>
                <a:t>Sekaligus setelah pekerjaan selesai</a:t>
              </a:r>
              <a:endParaRPr sz="2800" b="0">
                <a:solidFill>
                  <a:schemeClr val="dk1"/>
                </a:solidFill>
                <a:latin typeface="Calibri"/>
                <a:ea typeface="Calibri"/>
                <a:cs typeface="Calibri"/>
                <a:sym typeface="Calibri"/>
              </a:endParaRPr>
            </a:p>
          </p:txBody>
        </p:sp>
        <p:sp>
          <p:nvSpPr>
            <p:cNvPr id="392" name="Shape 392"/>
            <p:cNvSpPr/>
            <p:nvPr/>
          </p:nvSpPr>
          <p:spPr>
            <a:xfrm>
              <a:off x="2086055" y="1859308"/>
              <a:ext cx="839288" cy="1258932"/>
            </a:xfrm>
            <a:prstGeom prst="rect">
              <a:avLst/>
            </a:prstGeom>
            <a:solidFill>
              <a:srgbClr val="D2DEC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grpSp>
      <p:sp>
        <p:nvSpPr>
          <p:cNvPr id="393" name="Shape 39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22</a:t>
            </a:fld>
            <a:endParaRPr sz="1200">
              <a:solidFill>
                <a:srgbClr val="898989"/>
              </a:solidFill>
              <a:latin typeface="Calibri"/>
              <a:ea typeface="Calibri"/>
              <a:cs typeface="Calibri"/>
              <a:sym typeface="Calibri"/>
            </a:endParaRPr>
          </a:p>
        </p:txBody>
      </p:sp>
      <p:pic>
        <p:nvPicPr>
          <p:cNvPr id="394" name="Shape 394"/>
          <p:cNvPicPr preferRelativeResize="0"/>
          <p:nvPr/>
        </p:nvPicPr>
        <p:blipFill rotWithShape="1">
          <a:blip r:embed="rId3">
            <a:alphaModFix/>
          </a:blip>
          <a:srcRect b="35656"/>
          <a:stretch/>
        </p:blipFill>
        <p:spPr>
          <a:xfrm>
            <a:off x="8549721" y="6180187"/>
            <a:ext cx="623311" cy="294780"/>
          </a:xfrm>
          <a:prstGeom prst="rect">
            <a:avLst/>
          </a:prstGeom>
          <a:noFill/>
          <a:ln>
            <a:noFill/>
          </a:ln>
        </p:spPr>
      </p:pic>
      <p:sp>
        <p:nvSpPr>
          <p:cNvPr id="395" name="Shape 395"/>
          <p:cNvSpPr txBox="1"/>
          <p:nvPr/>
        </p:nvSpPr>
        <p:spPr>
          <a:xfrm>
            <a:off x="915035" y="338932"/>
            <a:ext cx="7451725"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Pembayaran Prestasi Pekerjaan</a:t>
            </a:r>
            <a:endParaRPr sz="3200">
              <a:solidFill>
                <a:schemeClr val="dk1"/>
              </a:solidFill>
              <a:latin typeface="Rockwell"/>
              <a:ea typeface="Rockwell"/>
              <a:cs typeface="Rockwell"/>
              <a:sym typeface="Rockwell"/>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Shape 40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23</a:t>
            </a:fld>
            <a:endParaRPr sz="1200">
              <a:solidFill>
                <a:srgbClr val="898989"/>
              </a:solidFill>
              <a:latin typeface="Calibri"/>
              <a:ea typeface="Calibri"/>
              <a:cs typeface="Calibri"/>
              <a:sym typeface="Calibri"/>
            </a:endParaRPr>
          </a:p>
        </p:txBody>
      </p:sp>
      <p:pic>
        <p:nvPicPr>
          <p:cNvPr id="405" name="Shape 405"/>
          <p:cNvPicPr preferRelativeResize="0"/>
          <p:nvPr/>
        </p:nvPicPr>
        <p:blipFill rotWithShape="1">
          <a:blip r:embed="rId3">
            <a:alphaModFix/>
          </a:blip>
          <a:srcRect b="35656"/>
          <a:stretch/>
        </p:blipFill>
        <p:spPr>
          <a:xfrm>
            <a:off x="8549721" y="6180187"/>
            <a:ext cx="623311" cy="294780"/>
          </a:xfrm>
          <a:prstGeom prst="rect">
            <a:avLst/>
          </a:prstGeom>
          <a:noFill/>
          <a:ln>
            <a:noFill/>
          </a:ln>
        </p:spPr>
      </p:pic>
      <p:sp>
        <p:nvSpPr>
          <p:cNvPr id="406" name="Shape 406"/>
          <p:cNvSpPr/>
          <p:nvPr/>
        </p:nvSpPr>
        <p:spPr>
          <a:xfrm>
            <a:off x="3434691" y="2027739"/>
            <a:ext cx="5419428" cy="304698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rgbClr val="000000"/>
                </a:solidFill>
                <a:latin typeface="Calibri"/>
                <a:ea typeface="Calibri"/>
                <a:cs typeface="Calibri"/>
                <a:sym typeface="Calibri"/>
              </a:rPr>
              <a:t>Pembayaran dapat dilakukan sebelum prestasi pekerjaan untuk PBJ yang karena sifatnya dilakukan </a:t>
            </a:r>
            <a:r>
              <a:rPr lang="en-US" sz="2400" b="1">
                <a:solidFill>
                  <a:srgbClr val="000000"/>
                </a:solidFill>
                <a:latin typeface="Calibri"/>
                <a:ea typeface="Calibri"/>
                <a:cs typeface="Calibri"/>
                <a:sym typeface="Calibri"/>
              </a:rPr>
              <a:t>pembayaran terlebih dahulu sebelum</a:t>
            </a:r>
            <a:r>
              <a:rPr lang="en-US" sz="2400" b="1">
                <a:solidFill>
                  <a:schemeClr val="dk1"/>
                </a:solidFill>
                <a:latin typeface="Calibri"/>
                <a:ea typeface="Calibri"/>
                <a:cs typeface="Calibri"/>
                <a:sym typeface="Calibri"/>
              </a:rPr>
              <a:t> </a:t>
            </a:r>
            <a:r>
              <a:rPr lang="en-US" sz="2400" b="1">
                <a:solidFill>
                  <a:srgbClr val="000000"/>
                </a:solidFill>
                <a:latin typeface="Calibri"/>
                <a:ea typeface="Calibri"/>
                <a:cs typeface="Calibri"/>
                <a:sym typeface="Calibri"/>
              </a:rPr>
              <a:t>barang/jasa diterima</a:t>
            </a:r>
            <a:r>
              <a:rPr lang="en-US" sz="2400">
                <a:solidFill>
                  <a:srgbClr val="000000"/>
                </a:solidFill>
                <a:latin typeface="Calibri"/>
                <a:ea typeface="Calibri"/>
                <a:cs typeface="Calibri"/>
                <a:sym typeface="Calibri"/>
              </a:rPr>
              <a:t>, setelah Penyedia menyampaikan jaminan atas pembayaran yang akan dilakukan sesuai dengan ketentuan peraturan perundang-undangan. </a:t>
            </a:r>
            <a:endParaRPr sz="2400">
              <a:solidFill>
                <a:schemeClr val="dk1"/>
              </a:solidFill>
              <a:latin typeface="Calibri"/>
              <a:ea typeface="Calibri"/>
              <a:cs typeface="Calibri"/>
              <a:sym typeface="Calibri"/>
            </a:endParaRPr>
          </a:p>
        </p:txBody>
      </p:sp>
      <p:sp>
        <p:nvSpPr>
          <p:cNvPr id="407" name="Shape 407"/>
          <p:cNvSpPr txBox="1"/>
          <p:nvPr/>
        </p:nvSpPr>
        <p:spPr>
          <a:xfrm>
            <a:off x="915035" y="338932"/>
            <a:ext cx="7451725"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Pembayaran Prestasi Pekerjaan</a:t>
            </a:r>
            <a:endParaRPr sz="3200">
              <a:solidFill>
                <a:schemeClr val="dk1"/>
              </a:solidFill>
              <a:latin typeface="Rockwell"/>
              <a:ea typeface="Rockwell"/>
              <a:cs typeface="Rockwell"/>
              <a:sym typeface="Rockwell"/>
            </a:endParaRPr>
          </a:p>
        </p:txBody>
      </p:sp>
      <p:pic>
        <p:nvPicPr>
          <p:cNvPr id="411" name="Shape 411"/>
          <p:cNvPicPr preferRelativeResize="0"/>
          <p:nvPr/>
        </p:nvPicPr>
        <p:blipFill rotWithShape="1">
          <a:blip r:embed="rId4">
            <a:alphaModFix/>
          </a:blip>
          <a:srcRect/>
          <a:stretch/>
        </p:blipFill>
        <p:spPr>
          <a:xfrm flipH="1">
            <a:off x="564724" y="2351039"/>
            <a:ext cx="2788076" cy="223680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Shape 417"/>
          <p:cNvSpPr/>
          <p:nvPr/>
        </p:nvSpPr>
        <p:spPr>
          <a:xfrm>
            <a:off x="3463113" y="2222946"/>
            <a:ext cx="5093208" cy="2492990"/>
          </a:xfrm>
          <a:prstGeom prst="rect">
            <a:avLst/>
          </a:prstGeom>
          <a:noFill/>
          <a:ln>
            <a:noFill/>
          </a:ln>
        </p:spPr>
        <p:txBody>
          <a:bodyPr spcFirstLastPara="1" wrap="square" lIns="91425" tIns="45700" rIns="91425" bIns="45700" anchor="t" anchorCtr="0">
            <a:noAutofit/>
          </a:bodyPr>
          <a:lstStyle/>
          <a:p>
            <a:pPr marL="114300" marR="0" lvl="0" indent="0" algn="ctr" rtl="0">
              <a:spcBef>
                <a:spcPts val="0"/>
              </a:spcBef>
              <a:spcAft>
                <a:spcPts val="0"/>
              </a:spcAft>
              <a:buClr>
                <a:schemeClr val="dk1"/>
              </a:buClr>
              <a:buSzPts val="2600"/>
              <a:buFont typeface="Arial"/>
              <a:buNone/>
            </a:pPr>
            <a:r>
              <a:rPr lang="en-US" sz="2600">
                <a:solidFill>
                  <a:schemeClr val="dk1"/>
                </a:solidFill>
                <a:latin typeface="Calibri"/>
                <a:ea typeface="Calibri"/>
                <a:cs typeface="Calibri"/>
                <a:sym typeface="Calibri"/>
              </a:rPr>
              <a:t>Pembayaran dapat dilakukan untuk peralatan dan/atau bahan yang belum terpasang yang menjadi bagian dari hasil pekerjaan yang berada di lokasi pekerjaan dan telah dicantumkan dalam Kontrak. </a:t>
            </a:r>
            <a:endParaRPr sz="2600">
              <a:solidFill>
                <a:schemeClr val="dk1"/>
              </a:solidFill>
              <a:latin typeface="Calibri"/>
              <a:ea typeface="Calibri"/>
              <a:cs typeface="Calibri"/>
              <a:sym typeface="Calibri"/>
            </a:endParaRPr>
          </a:p>
        </p:txBody>
      </p:sp>
      <p:pic>
        <p:nvPicPr>
          <p:cNvPr id="418" name="Shape 418"/>
          <p:cNvPicPr preferRelativeResize="0"/>
          <p:nvPr/>
        </p:nvPicPr>
        <p:blipFill rotWithShape="1">
          <a:blip r:embed="rId3">
            <a:alphaModFix/>
          </a:blip>
          <a:srcRect b="35656"/>
          <a:stretch/>
        </p:blipFill>
        <p:spPr>
          <a:xfrm>
            <a:off x="8565465" y="6256524"/>
            <a:ext cx="623311" cy="294780"/>
          </a:xfrm>
          <a:prstGeom prst="rect">
            <a:avLst/>
          </a:prstGeom>
          <a:noFill/>
          <a:ln>
            <a:noFill/>
          </a:ln>
        </p:spPr>
      </p:pic>
      <p:sp>
        <p:nvSpPr>
          <p:cNvPr id="419" name="Shape 41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24</a:t>
            </a:fld>
            <a:endParaRPr sz="1200">
              <a:solidFill>
                <a:srgbClr val="898989"/>
              </a:solidFill>
              <a:latin typeface="Calibri"/>
              <a:ea typeface="Calibri"/>
              <a:cs typeface="Calibri"/>
              <a:sym typeface="Calibri"/>
            </a:endParaRPr>
          </a:p>
        </p:txBody>
      </p:sp>
      <p:sp>
        <p:nvSpPr>
          <p:cNvPr id="423" name="Shape 423"/>
          <p:cNvSpPr txBox="1"/>
          <p:nvPr/>
        </p:nvSpPr>
        <p:spPr>
          <a:xfrm>
            <a:off x="915035" y="338932"/>
            <a:ext cx="7451725"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Pembayaran Prestasi Pekerjaan</a:t>
            </a:r>
            <a:endParaRPr sz="3200">
              <a:solidFill>
                <a:schemeClr val="dk1"/>
              </a:solidFill>
              <a:latin typeface="Rockwell"/>
              <a:ea typeface="Rockwell"/>
              <a:cs typeface="Rockwell"/>
              <a:sym typeface="Rockwell"/>
            </a:endParaRPr>
          </a:p>
        </p:txBody>
      </p:sp>
      <p:pic>
        <p:nvPicPr>
          <p:cNvPr id="424" name="Shape 424"/>
          <p:cNvPicPr preferRelativeResize="0"/>
          <p:nvPr/>
        </p:nvPicPr>
        <p:blipFill rotWithShape="1">
          <a:blip r:embed="rId4">
            <a:alphaModFix/>
          </a:blip>
          <a:srcRect/>
          <a:stretch/>
        </p:blipFill>
        <p:spPr>
          <a:xfrm flipH="1">
            <a:off x="564724" y="2351039"/>
            <a:ext cx="2788076" cy="223680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pic>
        <p:nvPicPr>
          <p:cNvPr id="430" name="Shape 430"/>
          <p:cNvPicPr preferRelativeResize="0"/>
          <p:nvPr/>
        </p:nvPicPr>
        <p:blipFill rotWithShape="1">
          <a:blip r:embed="rId3">
            <a:alphaModFix/>
          </a:blip>
          <a:srcRect b="35656"/>
          <a:stretch/>
        </p:blipFill>
        <p:spPr>
          <a:xfrm>
            <a:off x="8565465" y="6256524"/>
            <a:ext cx="623311" cy="294780"/>
          </a:xfrm>
          <a:prstGeom prst="rect">
            <a:avLst/>
          </a:prstGeom>
          <a:noFill/>
          <a:ln>
            <a:noFill/>
          </a:ln>
        </p:spPr>
      </p:pic>
      <p:sp>
        <p:nvSpPr>
          <p:cNvPr id="431" name="Shape 43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25</a:t>
            </a:fld>
            <a:endParaRPr sz="1200">
              <a:solidFill>
                <a:srgbClr val="898989"/>
              </a:solidFill>
              <a:latin typeface="Calibri"/>
              <a:ea typeface="Calibri"/>
              <a:cs typeface="Calibri"/>
              <a:sym typeface="Calibri"/>
            </a:endParaRPr>
          </a:p>
        </p:txBody>
      </p:sp>
      <p:sp>
        <p:nvSpPr>
          <p:cNvPr id="432" name="Shape 432"/>
          <p:cNvSpPr txBox="1"/>
          <p:nvPr/>
        </p:nvSpPr>
        <p:spPr>
          <a:xfrm>
            <a:off x="895932" y="332297"/>
            <a:ext cx="7451725"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Perubahan Kontrak</a:t>
            </a:r>
            <a:endParaRPr sz="3200">
              <a:solidFill>
                <a:schemeClr val="dk1"/>
              </a:solidFill>
              <a:latin typeface="Rockwell"/>
              <a:ea typeface="Rockwell"/>
              <a:cs typeface="Rockwell"/>
              <a:sym typeface="Rockwell"/>
            </a:endParaRPr>
          </a:p>
        </p:txBody>
      </p:sp>
      <p:sp>
        <p:nvSpPr>
          <p:cNvPr id="433" name="Shape 433"/>
          <p:cNvSpPr/>
          <p:nvPr/>
        </p:nvSpPr>
        <p:spPr>
          <a:xfrm>
            <a:off x="697494" y="3534368"/>
            <a:ext cx="7848600" cy="224676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800">
                <a:solidFill>
                  <a:srgbClr val="000000"/>
                </a:solidFill>
                <a:latin typeface="Calibri"/>
                <a:ea typeface="Calibri"/>
                <a:cs typeface="Calibri"/>
                <a:sym typeface="Calibri"/>
              </a:rPr>
              <a:t>Dalam hal terdapat perbedaan antara kondisi lapangan pada saat pelaksanaan dengan gambar dan/atau spesifikasi teknis/KAK yang ditentukan dalam dokumen Kontrak, PPK bersama Penyedia dapat melakukan perubahan kontrak</a:t>
            </a:r>
            <a:endParaRPr sz="2800">
              <a:solidFill>
                <a:schemeClr val="dk1"/>
              </a:solidFill>
              <a:latin typeface="Calibri"/>
              <a:ea typeface="Calibri"/>
              <a:cs typeface="Calibri"/>
              <a:sym typeface="Calibri"/>
            </a:endParaRPr>
          </a:p>
        </p:txBody>
      </p:sp>
      <p:pic>
        <p:nvPicPr>
          <p:cNvPr id="434" name="Shape 434"/>
          <p:cNvPicPr preferRelativeResize="0"/>
          <p:nvPr/>
        </p:nvPicPr>
        <p:blipFill rotWithShape="1">
          <a:blip r:embed="rId4">
            <a:alphaModFix/>
          </a:blip>
          <a:srcRect/>
          <a:stretch/>
        </p:blipFill>
        <p:spPr>
          <a:xfrm>
            <a:off x="3079023" y="1207948"/>
            <a:ext cx="3085542" cy="204262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Shape 4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26</a:t>
            </a:fld>
            <a:endParaRPr sz="1200">
              <a:solidFill>
                <a:srgbClr val="898989"/>
              </a:solidFill>
              <a:latin typeface="Calibri"/>
              <a:ea typeface="Calibri"/>
              <a:cs typeface="Calibri"/>
              <a:sym typeface="Calibri"/>
            </a:endParaRPr>
          </a:p>
        </p:txBody>
      </p:sp>
      <p:pic>
        <p:nvPicPr>
          <p:cNvPr id="444" name="Shape 444"/>
          <p:cNvPicPr preferRelativeResize="0"/>
          <p:nvPr/>
        </p:nvPicPr>
        <p:blipFill rotWithShape="1">
          <a:blip r:embed="rId3">
            <a:alphaModFix/>
          </a:blip>
          <a:srcRect b="35656"/>
          <a:stretch/>
        </p:blipFill>
        <p:spPr>
          <a:xfrm>
            <a:off x="8549721" y="6180187"/>
            <a:ext cx="623311" cy="294780"/>
          </a:xfrm>
          <a:prstGeom prst="rect">
            <a:avLst/>
          </a:prstGeom>
          <a:noFill/>
          <a:ln>
            <a:noFill/>
          </a:ln>
        </p:spPr>
      </p:pic>
      <p:sp>
        <p:nvSpPr>
          <p:cNvPr id="448" name="Shape 448"/>
          <p:cNvSpPr txBox="1"/>
          <p:nvPr/>
        </p:nvSpPr>
        <p:spPr>
          <a:xfrm>
            <a:off x="353543" y="374969"/>
            <a:ext cx="8273700" cy="7335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rgbClr val="000000"/>
                </a:solidFill>
                <a:latin typeface="Rockwell"/>
                <a:ea typeface="Rockwell"/>
                <a:cs typeface="Rockwell"/>
                <a:sym typeface="Rockwell"/>
              </a:rPr>
              <a:t>Perubahan Kontrak</a:t>
            </a:r>
            <a:endParaRPr sz="3200">
              <a:solidFill>
                <a:srgbClr val="000000"/>
              </a:solidFill>
              <a:latin typeface="Rockwell"/>
              <a:ea typeface="Rockwell"/>
              <a:cs typeface="Rockwell"/>
              <a:sym typeface="Rockwell"/>
            </a:endParaRPr>
          </a:p>
        </p:txBody>
      </p:sp>
      <p:grpSp>
        <p:nvGrpSpPr>
          <p:cNvPr id="449" name="Shape 449"/>
          <p:cNvGrpSpPr/>
          <p:nvPr/>
        </p:nvGrpSpPr>
        <p:grpSpPr>
          <a:xfrm>
            <a:off x="490981" y="1288842"/>
            <a:ext cx="8158800" cy="4165624"/>
            <a:chOff x="0" y="3036"/>
            <a:chExt cx="8158800" cy="4165624"/>
          </a:xfrm>
        </p:grpSpPr>
        <p:sp>
          <p:nvSpPr>
            <p:cNvPr id="450" name="Shape 450"/>
            <p:cNvSpPr/>
            <p:nvPr/>
          </p:nvSpPr>
          <p:spPr>
            <a:xfrm>
              <a:off x="0" y="3036"/>
              <a:ext cx="8158800" cy="483300"/>
            </a:xfrm>
            <a:prstGeom prst="roundRect">
              <a:avLst>
                <a:gd name="adj" fmla="val 16667"/>
              </a:avLst>
            </a:prstGeom>
            <a:solidFill>
              <a:srgbClr val="4F81BD"/>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51" name="Shape 451"/>
            <p:cNvSpPr txBox="1"/>
            <p:nvPr/>
          </p:nvSpPr>
          <p:spPr>
            <a:xfrm>
              <a:off x="23598" y="26634"/>
              <a:ext cx="8111700" cy="43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b="1">
                  <a:solidFill>
                    <a:srgbClr val="FFFFFF"/>
                  </a:solidFill>
                  <a:latin typeface="Calibri"/>
                  <a:ea typeface="Calibri"/>
                  <a:cs typeface="Calibri"/>
                  <a:sym typeface="Calibri"/>
                </a:rPr>
                <a:t>Dapat dilakukan</a:t>
              </a:r>
              <a:endParaRPr sz="2400" b="1">
                <a:solidFill>
                  <a:srgbClr val="FFFFFF"/>
                </a:solidFill>
                <a:latin typeface="Calibri"/>
                <a:ea typeface="Calibri"/>
                <a:cs typeface="Calibri"/>
                <a:sym typeface="Calibri"/>
              </a:endParaRPr>
            </a:p>
          </p:txBody>
        </p:sp>
        <p:sp>
          <p:nvSpPr>
            <p:cNvPr id="452" name="Shape 452"/>
            <p:cNvSpPr/>
            <p:nvPr/>
          </p:nvSpPr>
          <p:spPr>
            <a:xfrm>
              <a:off x="0" y="486445"/>
              <a:ext cx="8158800" cy="6672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53" name="Shape 453"/>
            <p:cNvSpPr txBox="1"/>
            <p:nvPr/>
          </p:nvSpPr>
          <p:spPr>
            <a:xfrm>
              <a:off x="0" y="486445"/>
              <a:ext cx="8158800" cy="667200"/>
            </a:xfrm>
            <a:prstGeom prst="rect">
              <a:avLst/>
            </a:prstGeom>
            <a:noFill/>
            <a:ln>
              <a:noFill/>
            </a:ln>
          </p:spPr>
          <p:txBody>
            <a:bodyPr spcFirstLastPara="1" wrap="square" lIns="259025" tIns="30475" rIns="170675" bIns="30475" anchor="t" anchorCtr="0">
              <a:noAutofit/>
            </a:bodyPr>
            <a:lstStyle/>
            <a:p>
              <a:pPr marL="228600" marR="0" lvl="1" indent="-228600" algn="l" rtl="0">
                <a:lnSpc>
                  <a:spcPct val="90000"/>
                </a:lnSpc>
                <a:spcBef>
                  <a:spcPts val="0"/>
                </a:spcBef>
                <a:spcAft>
                  <a:spcPts val="0"/>
                </a:spcAft>
                <a:buClr>
                  <a:srgbClr val="000000"/>
                </a:buClr>
                <a:buSzPts val="2400"/>
                <a:buFont typeface="Calibri"/>
                <a:buChar char="•"/>
              </a:pPr>
              <a:r>
                <a:rPr lang="en-US" sz="2400" b="0" i="0" u="none" strike="noStrike" cap="none">
                  <a:solidFill>
                    <a:srgbClr val="000000"/>
                  </a:solidFill>
                  <a:latin typeface="Calibri"/>
                  <a:ea typeface="Calibri"/>
                  <a:cs typeface="Calibri"/>
                  <a:sym typeface="Calibri"/>
                </a:rPr>
                <a:t>Semua Jenis Kontrak</a:t>
              </a:r>
              <a:endParaRPr sz="2400" b="0" i="0" u="none" strike="noStrike" cap="none">
                <a:solidFill>
                  <a:srgbClr val="000000"/>
                </a:solidFill>
                <a:latin typeface="Calibri"/>
                <a:ea typeface="Calibri"/>
                <a:cs typeface="Calibri"/>
                <a:sym typeface="Calibri"/>
              </a:endParaRPr>
            </a:p>
            <a:p>
              <a:pPr marL="228600" marR="0" lvl="1" indent="-76200" algn="l" rtl="0">
                <a:lnSpc>
                  <a:spcPct val="90000"/>
                </a:lnSpc>
                <a:spcBef>
                  <a:spcPts val="480"/>
                </a:spcBef>
                <a:spcAft>
                  <a:spcPts val="0"/>
                </a:spcAft>
                <a:buClr>
                  <a:srgbClr val="000000"/>
                </a:buClr>
                <a:buSzPts val="2400"/>
                <a:buFont typeface="Calibri"/>
                <a:buNone/>
              </a:pPr>
              <a:endParaRPr sz="2400" b="0" i="0" u="none" strike="noStrike" cap="none">
                <a:solidFill>
                  <a:srgbClr val="000000"/>
                </a:solidFill>
                <a:latin typeface="Calibri"/>
                <a:ea typeface="Calibri"/>
                <a:cs typeface="Calibri"/>
                <a:sym typeface="Calibri"/>
              </a:endParaRPr>
            </a:p>
          </p:txBody>
        </p:sp>
        <p:sp>
          <p:nvSpPr>
            <p:cNvPr id="454" name="Shape 454"/>
            <p:cNvSpPr/>
            <p:nvPr/>
          </p:nvSpPr>
          <p:spPr>
            <a:xfrm>
              <a:off x="0" y="1153550"/>
              <a:ext cx="8158800" cy="483300"/>
            </a:xfrm>
            <a:prstGeom prst="roundRect">
              <a:avLst>
                <a:gd name="adj" fmla="val 16667"/>
              </a:avLst>
            </a:prstGeom>
            <a:solidFill>
              <a:srgbClr val="4F81BD"/>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55" name="Shape 455"/>
            <p:cNvSpPr txBox="1"/>
            <p:nvPr/>
          </p:nvSpPr>
          <p:spPr>
            <a:xfrm>
              <a:off x="23598" y="1177148"/>
              <a:ext cx="8111700" cy="43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b="1">
                  <a:solidFill>
                    <a:srgbClr val="FFFFFF"/>
                  </a:solidFill>
                  <a:latin typeface="Calibri"/>
                  <a:ea typeface="Calibri"/>
                  <a:cs typeface="Calibri"/>
                  <a:sym typeface="Calibri"/>
                </a:rPr>
                <a:t>Ketentuan</a:t>
              </a:r>
              <a:endParaRPr sz="2400" b="1">
                <a:solidFill>
                  <a:srgbClr val="FFFFFF"/>
                </a:solidFill>
                <a:latin typeface="Calibri"/>
                <a:ea typeface="Calibri"/>
                <a:cs typeface="Calibri"/>
                <a:sym typeface="Calibri"/>
              </a:endParaRPr>
            </a:p>
          </p:txBody>
        </p:sp>
        <p:sp>
          <p:nvSpPr>
            <p:cNvPr id="456" name="Shape 456"/>
            <p:cNvSpPr/>
            <p:nvPr/>
          </p:nvSpPr>
          <p:spPr>
            <a:xfrm>
              <a:off x="0" y="1636960"/>
              <a:ext cx="8158800" cy="25317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57" name="Shape 457"/>
            <p:cNvSpPr txBox="1"/>
            <p:nvPr/>
          </p:nvSpPr>
          <p:spPr>
            <a:xfrm>
              <a:off x="0" y="1636960"/>
              <a:ext cx="8158800" cy="2531700"/>
            </a:xfrm>
            <a:prstGeom prst="rect">
              <a:avLst/>
            </a:prstGeom>
            <a:noFill/>
            <a:ln>
              <a:noFill/>
            </a:ln>
          </p:spPr>
          <p:txBody>
            <a:bodyPr spcFirstLastPara="1" wrap="square" lIns="259025" tIns="30475" rIns="170675" bIns="30475" anchor="t" anchorCtr="0">
              <a:noAutofit/>
            </a:bodyPr>
            <a:lstStyle/>
            <a:p>
              <a:pPr marL="228600" marR="0" lvl="1" indent="-228600" algn="l" rtl="0">
                <a:lnSpc>
                  <a:spcPct val="90000"/>
                </a:lnSpc>
                <a:spcBef>
                  <a:spcPts val="0"/>
                </a:spcBef>
                <a:spcAft>
                  <a:spcPts val="0"/>
                </a:spcAft>
                <a:buClr>
                  <a:srgbClr val="000000"/>
                </a:buClr>
                <a:buSzPts val="2400"/>
                <a:buFont typeface="Calibri"/>
                <a:buChar char="•"/>
              </a:pPr>
              <a:r>
                <a:rPr lang="en-US" sz="2400" b="0" i="0" u="none" strike="noStrike" cap="none">
                  <a:solidFill>
                    <a:srgbClr val="000000"/>
                  </a:solidFill>
                  <a:latin typeface="Calibri"/>
                  <a:ea typeface="Calibri"/>
                  <a:cs typeface="Calibri"/>
                  <a:sym typeface="Calibri"/>
                </a:rPr>
                <a:t>Menambah atau mengurangi volume pekerjaan yang tercantum dalam Kontrak</a:t>
              </a:r>
              <a:endParaRPr sz="2400" b="0" i="0" u="none" strike="noStrike" cap="none">
                <a:solidFill>
                  <a:srgbClr val="000000"/>
                </a:solidFill>
                <a:latin typeface="Calibri"/>
                <a:ea typeface="Calibri"/>
                <a:cs typeface="Calibri"/>
                <a:sym typeface="Calibri"/>
              </a:endParaRPr>
            </a:p>
            <a:p>
              <a:pPr marL="228600" marR="0" lvl="1" indent="-228600" algn="l" rtl="0">
                <a:lnSpc>
                  <a:spcPct val="90000"/>
                </a:lnSpc>
                <a:spcBef>
                  <a:spcPts val="480"/>
                </a:spcBef>
                <a:spcAft>
                  <a:spcPts val="0"/>
                </a:spcAft>
                <a:buClr>
                  <a:srgbClr val="000000"/>
                </a:buClr>
                <a:buSzPts val="2400"/>
                <a:buFont typeface="Calibri"/>
                <a:buChar char="•"/>
              </a:pPr>
              <a:r>
                <a:rPr lang="en-US" sz="2400" b="0" i="0" u="none" strike="noStrike" cap="none">
                  <a:solidFill>
                    <a:srgbClr val="000000"/>
                  </a:solidFill>
                  <a:latin typeface="Calibri"/>
                  <a:ea typeface="Calibri"/>
                  <a:cs typeface="Calibri"/>
                  <a:sym typeface="Calibri"/>
                </a:rPr>
                <a:t>Menambah dan/atau mengurangi jenis kegiatan</a:t>
              </a:r>
              <a:endParaRPr sz="2400" b="0" i="0" u="none" strike="noStrike" cap="none">
                <a:solidFill>
                  <a:srgbClr val="000000"/>
                </a:solidFill>
                <a:latin typeface="Calibri"/>
                <a:ea typeface="Calibri"/>
                <a:cs typeface="Calibri"/>
                <a:sym typeface="Calibri"/>
              </a:endParaRPr>
            </a:p>
            <a:p>
              <a:pPr marL="228600" marR="0" lvl="1" indent="-228600" algn="l" rtl="0">
                <a:lnSpc>
                  <a:spcPct val="90000"/>
                </a:lnSpc>
                <a:spcBef>
                  <a:spcPts val="480"/>
                </a:spcBef>
                <a:spcAft>
                  <a:spcPts val="0"/>
                </a:spcAft>
                <a:buClr>
                  <a:srgbClr val="000000"/>
                </a:buClr>
                <a:buSzPts val="2400"/>
                <a:buFont typeface="Calibri"/>
                <a:buChar char="•"/>
              </a:pPr>
              <a:r>
                <a:rPr lang="en-US" sz="2400" b="0" i="0" u="none" strike="noStrike" cap="none">
                  <a:solidFill>
                    <a:srgbClr val="000000"/>
                  </a:solidFill>
                  <a:latin typeface="Calibri"/>
                  <a:ea typeface="Calibri"/>
                  <a:cs typeface="Calibri"/>
                  <a:sym typeface="Calibri"/>
                </a:rPr>
                <a:t>Mengubah spesifikasi teknis pekerjaan sesuai dengan kondisi lapangan atau</a:t>
              </a:r>
              <a:endParaRPr sz="2400" b="0" i="0" u="none" strike="noStrike" cap="none">
                <a:solidFill>
                  <a:srgbClr val="000000"/>
                </a:solidFill>
                <a:latin typeface="Calibri"/>
                <a:ea typeface="Calibri"/>
                <a:cs typeface="Calibri"/>
                <a:sym typeface="Calibri"/>
              </a:endParaRPr>
            </a:p>
            <a:p>
              <a:pPr marL="228600" marR="0" lvl="1" indent="-228600" algn="l" rtl="0">
                <a:lnSpc>
                  <a:spcPct val="90000"/>
                </a:lnSpc>
                <a:spcBef>
                  <a:spcPts val="480"/>
                </a:spcBef>
                <a:spcAft>
                  <a:spcPts val="0"/>
                </a:spcAft>
                <a:buClr>
                  <a:srgbClr val="000000"/>
                </a:buClr>
                <a:buSzPts val="2400"/>
                <a:buFont typeface="Calibri"/>
                <a:buChar char="•"/>
              </a:pPr>
              <a:r>
                <a:rPr lang="en-US" sz="2400" b="0" i="0" u="none" strike="noStrike" cap="none">
                  <a:solidFill>
                    <a:srgbClr val="000000"/>
                  </a:solidFill>
                  <a:latin typeface="Calibri"/>
                  <a:ea typeface="Calibri"/>
                  <a:cs typeface="Calibri"/>
                  <a:sym typeface="Calibri"/>
                </a:rPr>
                <a:t>Mengubah jadwal pelaksanaan</a:t>
              </a:r>
              <a:endParaRPr sz="2400" b="0" i="0" u="none" strike="noStrike" cap="none">
                <a:solidFill>
                  <a:srgbClr val="000000"/>
                </a:solidFill>
                <a:latin typeface="Calibri"/>
                <a:ea typeface="Calibri"/>
                <a:cs typeface="Calibri"/>
                <a:sym typeface="Calibri"/>
              </a:endParaRPr>
            </a:p>
            <a:p>
              <a:pPr marL="228600" marR="0" lvl="1" indent="-228600" algn="l" rtl="0">
                <a:lnSpc>
                  <a:spcPct val="90000"/>
                </a:lnSpc>
                <a:spcBef>
                  <a:spcPts val="480"/>
                </a:spcBef>
                <a:spcAft>
                  <a:spcPts val="0"/>
                </a:spcAft>
                <a:buClr>
                  <a:srgbClr val="000000"/>
                </a:buClr>
                <a:buSzPts val="2400"/>
                <a:buFont typeface="Calibri"/>
                <a:buChar char="•"/>
              </a:pPr>
              <a:r>
                <a:rPr lang="en-US" sz="2400" b="1" i="0" u="none" strike="noStrike" cap="none">
                  <a:solidFill>
                    <a:srgbClr val="000000"/>
                  </a:solidFill>
                  <a:latin typeface="Calibri"/>
                  <a:ea typeface="Calibri"/>
                  <a:cs typeface="Calibri"/>
                  <a:sym typeface="Calibri"/>
                </a:rPr>
                <a:t>Penambahan nilai Kontrak akhir tidak melebihi </a:t>
              </a:r>
              <a:r>
                <a:rPr lang="en-US" sz="2400" b="1" i="0" u="sng" strike="noStrike" cap="none">
                  <a:solidFill>
                    <a:srgbClr val="000000"/>
                  </a:solidFill>
                  <a:latin typeface="Calibri"/>
                  <a:ea typeface="Calibri"/>
                  <a:cs typeface="Calibri"/>
                  <a:sym typeface="Calibri"/>
                </a:rPr>
                <a:t>10%</a:t>
              </a:r>
              <a:r>
                <a:rPr lang="en-US" sz="2400" b="1" i="0" u="none" strike="noStrike" cap="none">
                  <a:solidFill>
                    <a:srgbClr val="000000"/>
                  </a:solidFill>
                  <a:latin typeface="Calibri"/>
                  <a:ea typeface="Calibri"/>
                  <a:cs typeface="Calibri"/>
                  <a:sym typeface="Calibri"/>
                </a:rPr>
                <a:t> </a:t>
              </a:r>
              <a:r>
                <a:rPr lang="en-US" sz="2400" b="0" i="0" u="none" strike="noStrike" cap="none">
                  <a:solidFill>
                    <a:srgbClr val="000000"/>
                  </a:solidFill>
                  <a:latin typeface="Calibri"/>
                  <a:ea typeface="Calibri"/>
                  <a:cs typeface="Calibri"/>
                  <a:sym typeface="Calibri"/>
                </a:rPr>
                <a:t>dari nilai kontrak awal</a:t>
              </a:r>
              <a:endParaRPr sz="2400" b="0" i="0" u="none" strike="noStrike" cap="none">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Shape 46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27</a:t>
            </a:fld>
            <a:endParaRPr sz="1200">
              <a:solidFill>
                <a:srgbClr val="898989"/>
              </a:solidFill>
              <a:latin typeface="Calibri"/>
              <a:ea typeface="Calibri"/>
              <a:cs typeface="Calibri"/>
              <a:sym typeface="Calibri"/>
            </a:endParaRPr>
          </a:p>
        </p:txBody>
      </p:sp>
      <p:sp>
        <p:nvSpPr>
          <p:cNvPr id="464" name="Shape 464"/>
          <p:cNvSpPr txBox="1"/>
          <p:nvPr/>
        </p:nvSpPr>
        <p:spPr>
          <a:xfrm>
            <a:off x="353543" y="1591725"/>
            <a:ext cx="8543930" cy="3785652"/>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Calibri"/>
              <a:buAutoNum type="alphaLcPeriod"/>
            </a:pPr>
            <a:r>
              <a:rPr lang="en-US" sz="2400">
                <a:solidFill>
                  <a:schemeClr val="dk1"/>
                </a:solidFill>
                <a:latin typeface="Calibri"/>
                <a:ea typeface="Calibri"/>
                <a:cs typeface="Calibri"/>
                <a:sym typeface="Calibri"/>
              </a:rPr>
              <a:t>Jika kontrak berakhir dan pekerjaan belum selesai 100 %, maka PPK melakukan penilaian terhadap kemampuan penyedia</a:t>
            </a:r>
            <a:endParaRPr sz="240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400"/>
              <a:buFont typeface="Calibri"/>
              <a:buAutoNum type="alphaLcPeriod"/>
            </a:pPr>
            <a:r>
              <a:rPr lang="en-US" sz="2400">
                <a:solidFill>
                  <a:schemeClr val="dk1"/>
                </a:solidFill>
                <a:latin typeface="Calibri"/>
                <a:ea typeface="Calibri"/>
                <a:cs typeface="Calibri"/>
                <a:sym typeface="Calibri"/>
              </a:rPr>
              <a:t>Jika dinilai mampu PPK dapat memberikan kesempatan dengan pengenaan sanksi denda keterlambatan</a:t>
            </a:r>
            <a:endParaRPr sz="2400">
              <a:solidFill>
                <a:schemeClr val="dk1"/>
              </a:solidFill>
              <a:latin typeface="Calibri"/>
              <a:ea typeface="Calibri"/>
              <a:cs typeface="Calibri"/>
              <a:sym typeface="Calibri"/>
            </a:endParaRPr>
          </a:p>
          <a:p>
            <a:pPr marL="342900" marR="0" lvl="0" indent="-342900" algn="just" rtl="0">
              <a:spcBef>
                <a:spcPts val="0"/>
              </a:spcBef>
              <a:spcAft>
                <a:spcPts val="0"/>
              </a:spcAft>
              <a:buClr>
                <a:schemeClr val="dk1"/>
              </a:buClr>
              <a:buSzPts val="2400"/>
              <a:buFont typeface="Calibri"/>
              <a:buAutoNum type="alphaLcPeriod"/>
            </a:pPr>
            <a:r>
              <a:rPr lang="en-US" sz="2400">
                <a:solidFill>
                  <a:schemeClr val="dk1"/>
                </a:solidFill>
                <a:latin typeface="Calibri"/>
                <a:ea typeface="Calibri"/>
                <a:cs typeface="Calibri"/>
                <a:sym typeface="Calibri"/>
              </a:rPr>
              <a:t>dituangkan dalam adendum kontrak yang didalamnya mengatur waktu penyelesaian pekerjaan, pengenaan sanksi denda keterlambatan kepada penyedia dan perpanjangan jaminan pelaksanaan</a:t>
            </a:r>
            <a:endParaRPr sz="2400">
              <a:solidFill>
                <a:schemeClr val="dk1"/>
              </a:solidFill>
              <a:latin typeface="Calibri"/>
              <a:ea typeface="Calibri"/>
              <a:cs typeface="Calibri"/>
              <a:sym typeface="Calibri"/>
            </a:endParaRPr>
          </a:p>
          <a:p>
            <a:pPr marL="342900" marR="0" lvl="0" indent="-342900" algn="just" rtl="0">
              <a:spcBef>
                <a:spcPts val="0"/>
              </a:spcBef>
              <a:spcAft>
                <a:spcPts val="0"/>
              </a:spcAft>
              <a:buClr>
                <a:schemeClr val="dk1"/>
              </a:buClr>
              <a:buSzPts val="2400"/>
              <a:buFont typeface="Calibri"/>
              <a:buAutoNum type="alphaLcPeriod"/>
            </a:pPr>
            <a:r>
              <a:rPr lang="en-US" sz="2400">
                <a:solidFill>
                  <a:schemeClr val="dk1"/>
                </a:solidFill>
                <a:latin typeface="Calibri"/>
                <a:ea typeface="Calibri"/>
                <a:cs typeface="Calibri"/>
                <a:sym typeface="Calibri"/>
              </a:rPr>
              <a:t>Pemberian kesempatan kepada Penyedia untuk menyelesaikan pekerjaan dapat melampaui Tahun Anggaran</a:t>
            </a:r>
            <a:endParaRPr sz="2400">
              <a:solidFill>
                <a:schemeClr val="dk1"/>
              </a:solidFill>
              <a:latin typeface="Calibri"/>
              <a:ea typeface="Calibri"/>
              <a:cs typeface="Calibri"/>
              <a:sym typeface="Calibri"/>
            </a:endParaRPr>
          </a:p>
        </p:txBody>
      </p:sp>
      <p:sp>
        <p:nvSpPr>
          <p:cNvPr id="465" name="Shape 465"/>
          <p:cNvSpPr txBox="1"/>
          <p:nvPr/>
        </p:nvSpPr>
        <p:spPr>
          <a:xfrm>
            <a:off x="353543" y="374969"/>
            <a:ext cx="8273741"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Penyelesaian Kontrak</a:t>
            </a:r>
            <a:endParaRPr sz="3200">
              <a:solidFill>
                <a:schemeClr val="dk1"/>
              </a:solidFill>
              <a:latin typeface="Rockwell"/>
              <a:ea typeface="Rockwell"/>
              <a:cs typeface="Rockwell"/>
              <a:sym typeface="Rockwell"/>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Shape 4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28</a:t>
            </a:fld>
            <a:endParaRPr sz="1200">
              <a:solidFill>
                <a:srgbClr val="898989"/>
              </a:solidFill>
              <a:latin typeface="Calibri"/>
              <a:ea typeface="Calibri"/>
              <a:cs typeface="Calibri"/>
              <a:sym typeface="Calibri"/>
            </a:endParaRPr>
          </a:p>
        </p:txBody>
      </p:sp>
      <p:sp>
        <p:nvSpPr>
          <p:cNvPr id="475" name="Shape 475"/>
          <p:cNvSpPr txBox="1"/>
          <p:nvPr/>
        </p:nvSpPr>
        <p:spPr>
          <a:xfrm>
            <a:off x="914401" y="2209800"/>
            <a:ext cx="7404100" cy="3693319"/>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rgbClr val="000000"/>
              </a:buClr>
              <a:buSzPts val="2600"/>
              <a:buFont typeface="Arial"/>
              <a:buAutoNum type="arabicPeriod"/>
            </a:pPr>
            <a:r>
              <a:rPr lang="en-US" sz="2600">
                <a:solidFill>
                  <a:srgbClr val="000000"/>
                </a:solidFill>
                <a:latin typeface="Calibri"/>
                <a:ea typeface="Calibri"/>
                <a:cs typeface="Calibri"/>
                <a:sym typeface="Calibri"/>
              </a:rPr>
              <a:t>Setelah barang/jasa hasil pekerjaan selesai 100% sesuai dengan ketentuan yang tertuang dalam Kontrak, Penyedia mengajukan permintaan secara tertulis kepada PPK untuk serah terima barang/jasa</a:t>
            </a:r>
            <a:endParaRPr sz="2600">
              <a:solidFill>
                <a:srgbClr val="000000"/>
              </a:solidFill>
              <a:latin typeface="Calibri"/>
              <a:ea typeface="Calibri"/>
              <a:cs typeface="Calibri"/>
              <a:sym typeface="Calibri"/>
            </a:endParaRPr>
          </a:p>
          <a:p>
            <a:pPr marL="342900" marR="0" lvl="0" indent="-342900" algn="l" rtl="0">
              <a:spcBef>
                <a:spcPts val="0"/>
              </a:spcBef>
              <a:spcAft>
                <a:spcPts val="0"/>
              </a:spcAft>
              <a:buClr>
                <a:schemeClr val="dk1"/>
              </a:buClr>
              <a:buSzPts val="2600"/>
              <a:buFont typeface="Arial"/>
              <a:buAutoNum type="arabicPeriod"/>
            </a:pPr>
            <a:r>
              <a:rPr lang="en-US" sz="2600">
                <a:solidFill>
                  <a:schemeClr val="dk1"/>
                </a:solidFill>
                <a:latin typeface="Calibri"/>
                <a:ea typeface="Calibri"/>
                <a:cs typeface="Calibri"/>
                <a:sym typeface="Calibri"/>
              </a:rPr>
              <a:t>PPK melakukan </a:t>
            </a:r>
            <a:r>
              <a:rPr lang="en-US" sz="2600" u="sng">
                <a:solidFill>
                  <a:schemeClr val="dk1"/>
                </a:solidFill>
                <a:latin typeface="Calibri"/>
                <a:ea typeface="Calibri"/>
                <a:cs typeface="Calibri"/>
                <a:sym typeface="Calibri"/>
              </a:rPr>
              <a:t>pemeriksaan terhadap barang/jasa</a:t>
            </a:r>
            <a:endParaRPr sz="2600" u="sng">
              <a:solidFill>
                <a:srgbClr val="000000"/>
              </a:solidFill>
              <a:latin typeface="Calibri"/>
              <a:ea typeface="Calibri"/>
              <a:cs typeface="Calibri"/>
              <a:sym typeface="Calibri"/>
            </a:endParaRPr>
          </a:p>
          <a:p>
            <a:pPr marL="342900" marR="0" lvl="0" indent="-342900" algn="l" rtl="0">
              <a:spcBef>
                <a:spcPts val="0"/>
              </a:spcBef>
              <a:spcAft>
                <a:spcPts val="0"/>
              </a:spcAft>
              <a:buClr>
                <a:srgbClr val="000000"/>
              </a:buClr>
              <a:buSzPts val="2600"/>
              <a:buFont typeface="Arial"/>
              <a:buAutoNum type="arabicPeriod"/>
            </a:pPr>
            <a:r>
              <a:rPr lang="en-US" sz="2600">
                <a:solidFill>
                  <a:srgbClr val="000000"/>
                </a:solidFill>
                <a:latin typeface="Calibri"/>
                <a:ea typeface="Calibri"/>
                <a:cs typeface="Calibri"/>
                <a:sym typeface="Calibri"/>
              </a:rPr>
              <a:t>PPK dan Penyedia menandatangani Berita Acara Serah Terima.</a:t>
            </a:r>
            <a:endParaRPr sz="2600">
              <a:solidFill>
                <a:srgbClr val="000000"/>
              </a:solidFill>
              <a:latin typeface="Calibri"/>
              <a:ea typeface="Calibri"/>
              <a:cs typeface="Calibri"/>
              <a:sym typeface="Calibri"/>
            </a:endParaRPr>
          </a:p>
          <a:p>
            <a:pPr marL="0" marR="0" lvl="0" indent="0" algn="l" rtl="0">
              <a:spcBef>
                <a:spcPts val="0"/>
              </a:spcBef>
              <a:spcAft>
                <a:spcPts val="0"/>
              </a:spcAft>
              <a:buClr>
                <a:schemeClr val="dk1"/>
              </a:buClr>
              <a:buSzPts val="2600"/>
              <a:buFont typeface="Arial"/>
              <a:buNone/>
            </a:pPr>
            <a:endParaRPr sz="2600">
              <a:solidFill>
                <a:srgbClr val="000000"/>
              </a:solidFill>
              <a:latin typeface="Calibri"/>
              <a:ea typeface="Calibri"/>
              <a:cs typeface="Calibri"/>
              <a:sym typeface="Calibri"/>
            </a:endParaRPr>
          </a:p>
          <a:p>
            <a:pPr marL="342900" marR="0" lvl="0" indent="-177800" algn="l" rtl="0">
              <a:spcBef>
                <a:spcPts val="0"/>
              </a:spcBef>
              <a:spcAft>
                <a:spcPts val="0"/>
              </a:spcAft>
              <a:buClr>
                <a:schemeClr val="dk1"/>
              </a:buClr>
              <a:buSzPts val="2600"/>
              <a:buFont typeface="Arial"/>
              <a:buNone/>
            </a:pPr>
            <a:endParaRPr sz="2600">
              <a:solidFill>
                <a:schemeClr val="dk1"/>
              </a:solidFill>
              <a:latin typeface="Calibri"/>
              <a:ea typeface="Calibri"/>
              <a:cs typeface="Calibri"/>
              <a:sym typeface="Calibri"/>
            </a:endParaRPr>
          </a:p>
        </p:txBody>
      </p:sp>
      <p:sp>
        <p:nvSpPr>
          <p:cNvPr id="476" name="Shape 476"/>
          <p:cNvSpPr txBox="1"/>
          <p:nvPr/>
        </p:nvSpPr>
        <p:spPr>
          <a:xfrm>
            <a:off x="685800" y="457200"/>
            <a:ext cx="7632700" cy="107721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Serah Terima Hasil Pekerjaan</a:t>
            </a:r>
            <a:br>
              <a:rPr lang="en-US" sz="3200">
                <a:solidFill>
                  <a:schemeClr val="dk1"/>
                </a:solidFill>
                <a:latin typeface="Rockwell"/>
                <a:ea typeface="Rockwell"/>
                <a:cs typeface="Rockwell"/>
                <a:sym typeface="Rockwell"/>
              </a:rPr>
            </a:br>
            <a:r>
              <a:rPr lang="en-US" sz="3200">
                <a:solidFill>
                  <a:schemeClr val="dk1"/>
                </a:solidFill>
                <a:latin typeface="Rockwell"/>
                <a:ea typeface="Rockwell"/>
                <a:cs typeface="Rockwell"/>
                <a:sym typeface="Rockwell"/>
              </a:rPr>
              <a:t>Penyedia ke PPK</a:t>
            </a:r>
            <a:endParaRPr sz="3200">
              <a:solidFill>
                <a:schemeClr val="dk1"/>
              </a:solidFill>
              <a:latin typeface="Rockwell"/>
              <a:ea typeface="Rockwell"/>
              <a:cs typeface="Rockwell"/>
              <a:sym typeface="Rockwell"/>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Shape 48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29</a:t>
            </a:fld>
            <a:endParaRPr sz="1200">
              <a:solidFill>
                <a:srgbClr val="898989"/>
              </a:solidFill>
              <a:latin typeface="Calibri"/>
              <a:ea typeface="Calibri"/>
              <a:cs typeface="Calibri"/>
              <a:sym typeface="Calibri"/>
            </a:endParaRPr>
          </a:p>
        </p:txBody>
      </p:sp>
      <p:sp>
        <p:nvSpPr>
          <p:cNvPr id="486" name="Shape 486"/>
          <p:cNvSpPr txBox="1"/>
          <p:nvPr/>
        </p:nvSpPr>
        <p:spPr>
          <a:xfrm>
            <a:off x="685800" y="2303351"/>
            <a:ext cx="8318500" cy="2893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2600"/>
              <a:buFont typeface="Arial"/>
              <a:buNone/>
            </a:pPr>
            <a:r>
              <a:rPr lang="en-US" sz="2600">
                <a:solidFill>
                  <a:srgbClr val="000000"/>
                </a:solidFill>
                <a:latin typeface="Calibri"/>
                <a:ea typeface="Calibri"/>
                <a:cs typeface="Calibri"/>
                <a:sym typeface="Calibri"/>
              </a:rPr>
              <a:t>Serah terima hasil pekerjaan dari PPK ke PA/KPA dengan ketentuan :</a:t>
            </a:r>
            <a:endParaRPr sz="2600">
              <a:solidFill>
                <a:srgbClr val="000000"/>
              </a:solidFill>
              <a:latin typeface="Calibri"/>
              <a:ea typeface="Calibri"/>
              <a:cs typeface="Calibri"/>
              <a:sym typeface="Calibri"/>
            </a:endParaRPr>
          </a:p>
          <a:p>
            <a:pPr marL="342900" marR="0" lvl="0" indent="-342900" algn="l" rtl="0">
              <a:spcBef>
                <a:spcPts val="0"/>
              </a:spcBef>
              <a:spcAft>
                <a:spcPts val="0"/>
              </a:spcAft>
              <a:buClr>
                <a:srgbClr val="000000"/>
              </a:buClr>
              <a:buSzPts val="2600"/>
              <a:buFont typeface="Arial"/>
              <a:buAutoNum type="arabicPeriod"/>
            </a:pPr>
            <a:r>
              <a:rPr lang="en-US" sz="2600">
                <a:solidFill>
                  <a:srgbClr val="000000"/>
                </a:solidFill>
                <a:latin typeface="Calibri"/>
                <a:ea typeface="Calibri"/>
                <a:cs typeface="Calibri"/>
                <a:sym typeface="Calibri"/>
              </a:rPr>
              <a:t>PPK menyerahkan barang/hasil pekerjaan kepada PA/KPA.</a:t>
            </a:r>
            <a:endParaRPr sz="2600">
              <a:solidFill>
                <a:srgbClr val="000000"/>
              </a:solidFill>
              <a:latin typeface="Calibri"/>
              <a:ea typeface="Calibri"/>
              <a:cs typeface="Calibri"/>
              <a:sym typeface="Calibri"/>
            </a:endParaRPr>
          </a:p>
          <a:p>
            <a:pPr marL="342900" marR="0" lvl="0" indent="-342900" algn="l" rtl="0">
              <a:spcBef>
                <a:spcPts val="0"/>
              </a:spcBef>
              <a:spcAft>
                <a:spcPts val="0"/>
              </a:spcAft>
              <a:buClr>
                <a:srgbClr val="000000"/>
              </a:buClr>
              <a:buSzPts val="2600"/>
              <a:buFont typeface="Arial"/>
              <a:buAutoNum type="arabicPeriod"/>
            </a:pPr>
            <a:r>
              <a:rPr lang="en-US" sz="2600">
                <a:solidFill>
                  <a:srgbClr val="000000"/>
                </a:solidFill>
                <a:latin typeface="Calibri"/>
                <a:ea typeface="Calibri"/>
                <a:cs typeface="Calibri"/>
                <a:sym typeface="Calibri"/>
              </a:rPr>
              <a:t>PA/KPA meminta PjPHP/PPHP untuk melakukan </a:t>
            </a:r>
            <a:r>
              <a:rPr lang="en-US" sz="2600" u="sng">
                <a:solidFill>
                  <a:srgbClr val="000000"/>
                </a:solidFill>
                <a:latin typeface="Calibri"/>
                <a:ea typeface="Calibri"/>
                <a:cs typeface="Calibri"/>
                <a:sym typeface="Calibri"/>
              </a:rPr>
              <a:t>pemeriksaan administratif </a:t>
            </a:r>
            <a:r>
              <a:rPr lang="en-US" sz="2600">
                <a:solidFill>
                  <a:srgbClr val="000000"/>
                </a:solidFill>
                <a:latin typeface="Calibri"/>
                <a:ea typeface="Calibri"/>
                <a:cs typeface="Calibri"/>
                <a:sym typeface="Calibri"/>
              </a:rPr>
              <a:t>terhadap barang/jasa.</a:t>
            </a:r>
            <a:endParaRPr sz="2600">
              <a:solidFill>
                <a:schemeClr val="dk1"/>
              </a:solidFill>
              <a:latin typeface="Calibri"/>
              <a:ea typeface="Calibri"/>
              <a:cs typeface="Calibri"/>
              <a:sym typeface="Calibri"/>
            </a:endParaRPr>
          </a:p>
          <a:p>
            <a:pPr marL="342900" marR="0" lvl="0" indent="-342900" algn="l" rtl="0">
              <a:spcBef>
                <a:spcPts val="0"/>
              </a:spcBef>
              <a:spcAft>
                <a:spcPts val="0"/>
              </a:spcAft>
              <a:buClr>
                <a:srgbClr val="000000"/>
              </a:buClr>
              <a:buSzPts val="2600"/>
              <a:buFont typeface="Arial"/>
              <a:buAutoNum type="arabicPeriod"/>
            </a:pPr>
            <a:r>
              <a:rPr lang="en-US" sz="2600">
                <a:solidFill>
                  <a:srgbClr val="000000"/>
                </a:solidFill>
                <a:latin typeface="Calibri"/>
                <a:ea typeface="Calibri"/>
                <a:cs typeface="Calibri"/>
                <a:sym typeface="Calibri"/>
              </a:rPr>
              <a:t>Hasil pemeriksaan dituangkan dalam Berita Acara.</a:t>
            </a:r>
            <a:endParaRPr sz="2600">
              <a:solidFill>
                <a:srgbClr val="000000"/>
              </a:solidFill>
              <a:latin typeface="Calibri"/>
              <a:ea typeface="Calibri"/>
              <a:cs typeface="Calibri"/>
              <a:sym typeface="Calibri"/>
            </a:endParaRPr>
          </a:p>
          <a:p>
            <a:pPr marL="342900" marR="0" lvl="0" indent="-177800" algn="l" rtl="0">
              <a:spcBef>
                <a:spcPts val="0"/>
              </a:spcBef>
              <a:spcAft>
                <a:spcPts val="0"/>
              </a:spcAft>
              <a:buClr>
                <a:schemeClr val="dk1"/>
              </a:buClr>
              <a:buSzPts val="2600"/>
              <a:buFont typeface="Arial"/>
              <a:buNone/>
            </a:pPr>
            <a:endParaRPr sz="2600">
              <a:solidFill>
                <a:schemeClr val="dk1"/>
              </a:solidFill>
              <a:latin typeface="Calibri"/>
              <a:ea typeface="Calibri"/>
              <a:cs typeface="Calibri"/>
              <a:sym typeface="Calibri"/>
            </a:endParaRPr>
          </a:p>
        </p:txBody>
      </p:sp>
      <p:sp>
        <p:nvSpPr>
          <p:cNvPr id="487" name="Shape 487"/>
          <p:cNvSpPr txBox="1"/>
          <p:nvPr/>
        </p:nvSpPr>
        <p:spPr>
          <a:xfrm>
            <a:off x="685800" y="457200"/>
            <a:ext cx="7632700" cy="107721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200">
                <a:solidFill>
                  <a:schemeClr val="dk1"/>
                </a:solidFill>
                <a:latin typeface="Rockwell"/>
                <a:ea typeface="Rockwell"/>
                <a:cs typeface="Rockwell"/>
                <a:sym typeface="Rockwell"/>
              </a:rPr>
              <a:t>Serah Terima Hasil Pekerjaan</a:t>
            </a:r>
            <a:endParaRPr/>
          </a:p>
          <a:p>
            <a:pPr marL="0" marR="0" lvl="0" indent="0" algn="ctr" rtl="0">
              <a:spcBef>
                <a:spcPts val="0"/>
              </a:spcBef>
              <a:spcAft>
                <a:spcPts val="0"/>
              </a:spcAft>
              <a:buNone/>
            </a:pPr>
            <a:r>
              <a:rPr lang="en-US" sz="3200">
                <a:solidFill>
                  <a:schemeClr val="dk1"/>
                </a:solidFill>
                <a:latin typeface="Rockwell"/>
                <a:ea typeface="Rockwell"/>
                <a:cs typeface="Rockwell"/>
                <a:sym typeface="Rockwell"/>
              </a:rPr>
              <a:t>PPK ke PA/KPA</a:t>
            </a:r>
            <a:endParaRPr sz="3200">
              <a:solidFill>
                <a:schemeClr val="dk1"/>
              </a:solidFill>
              <a:latin typeface="Rockwell"/>
              <a:ea typeface="Rockwell"/>
              <a:cs typeface="Rockwell"/>
              <a:sym typeface="Rockwell"/>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Shape 110"/>
          <p:cNvSpPr txBox="1">
            <a:spLocks noGrp="1"/>
          </p:cNvSpPr>
          <p:nvPr>
            <p:ph type="sldNum" idx="4294967295"/>
          </p:nvPr>
        </p:nvSpPr>
        <p:spPr>
          <a:xfrm>
            <a:off x="6553200" y="6356351"/>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3</a:t>
            </a:fld>
            <a:endParaRPr sz="1200">
              <a:solidFill>
                <a:srgbClr val="898989"/>
              </a:solidFill>
              <a:latin typeface="Calibri"/>
              <a:ea typeface="Calibri"/>
              <a:cs typeface="Calibri"/>
              <a:sym typeface="Calibri"/>
            </a:endParaRPr>
          </a:p>
        </p:txBody>
      </p:sp>
      <p:sp>
        <p:nvSpPr>
          <p:cNvPr id="111" name="Shape 111"/>
          <p:cNvSpPr txBox="1">
            <a:spLocks noGrp="1"/>
          </p:cNvSpPr>
          <p:nvPr>
            <p:ph type="body" idx="1"/>
          </p:nvPr>
        </p:nvSpPr>
        <p:spPr>
          <a:xfrm>
            <a:off x="589058" y="2281373"/>
            <a:ext cx="8229600" cy="2061228"/>
          </a:xfrm>
          <a:prstGeom prst="rect">
            <a:avLst/>
          </a:prstGeom>
          <a:noFill/>
          <a:ln>
            <a:noFill/>
          </a:ln>
        </p:spPr>
        <p:txBody>
          <a:bodyPr spcFirstLastPara="1" wrap="square" lIns="91425" tIns="45700" rIns="91425" bIns="45700" anchor="t" anchorCtr="0">
            <a:noAutofit/>
          </a:bodyPr>
          <a:lstStyle/>
          <a:p>
            <a:pPr marL="457214" marR="0" lvl="0" indent="-457214" algn="l" rtl="0">
              <a:lnSpc>
                <a:spcPct val="150000"/>
              </a:lnSpc>
              <a:spcBef>
                <a:spcPts val="0"/>
              </a:spcBef>
              <a:spcAft>
                <a:spcPts val="0"/>
              </a:spcAft>
              <a:buClr>
                <a:schemeClr val="dk2"/>
              </a:buClr>
              <a:buSzPts val="3200"/>
              <a:buFont typeface="Calibri"/>
              <a:buChar char="⃝"/>
            </a:pPr>
            <a:r>
              <a:rPr lang="en-US" sz="3200" b="1" i="0" u="none" strike="noStrike" cap="none">
                <a:solidFill>
                  <a:srgbClr val="205867"/>
                </a:solidFill>
                <a:latin typeface="Calibri"/>
                <a:ea typeface="Calibri"/>
                <a:cs typeface="Calibri"/>
                <a:sym typeface="Calibri"/>
              </a:rPr>
              <a:t>Pelaksanaan Pemilihan Penyedia</a:t>
            </a:r>
            <a:endParaRPr sz="3200" b="1" i="0" u="none" strike="noStrike" cap="none">
              <a:solidFill>
                <a:srgbClr val="205867"/>
              </a:solidFill>
              <a:latin typeface="Calibri"/>
              <a:ea typeface="Calibri"/>
              <a:cs typeface="Calibri"/>
              <a:sym typeface="Calibri"/>
            </a:endParaRPr>
          </a:p>
          <a:p>
            <a:pPr marL="457214" marR="0" lvl="0" indent="-457214" algn="l" rtl="0">
              <a:lnSpc>
                <a:spcPct val="150000"/>
              </a:lnSpc>
              <a:spcBef>
                <a:spcPts val="1126"/>
              </a:spcBef>
              <a:spcAft>
                <a:spcPts val="0"/>
              </a:spcAft>
              <a:buClr>
                <a:schemeClr val="dk2"/>
              </a:buClr>
              <a:buSzPts val="2800"/>
              <a:buFont typeface="Calibri"/>
              <a:buChar char="⃝"/>
            </a:pPr>
            <a:r>
              <a:rPr lang="en-US" sz="2800" b="0" i="0" u="none" strike="noStrike" cap="none">
                <a:solidFill>
                  <a:srgbClr val="A5A5A5"/>
                </a:solidFill>
                <a:latin typeface="Calibri"/>
                <a:ea typeface="Calibri"/>
                <a:cs typeface="Calibri"/>
                <a:sym typeface="Calibri"/>
              </a:rPr>
              <a:t>Tender/Seleksi Gagal Serta Tindak Lanjutnya</a:t>
            </a:r>
            <a:endParaRPr/>
          </a:p>
          <a:p>
            <a:pPr marL="457214" marR="0" lvl="0" indent="-457214" algn="l" rtl="0">
              <a:lnSpc>
                <a:spcPct val="150000"/>
              </a:lnSpc>
              <a:spcBef>
                <a:spcPts val="1126"/>
              </a:spcBef>
              <a:spcAft>
                <a:spcPts val="0"/>
              </a:spcAft>
              <a:buClr>
                <a:schemeClr val="dk2"/>
              </a:buClr>
              <a:buSzPts val="2800"/>
              <a:buFont typeface="Calibri"/>
              <a:buChar char="⃝"/>
            </a:pPr>
            <a:r>
              <a:rPr lang="en-US" sz="2800" b="0" i="0" u="none" strike="noStrike" cap="none">
                <a:solidFill>
                  <a:srgbClr val="A5A5A5"/>
                </a:solidFill>
                <a:latin typeface="Calibri"/>
                <a:ea typeface="Calibri"/>
                <a:cs typeface="Calibri"/>
                <a:sym typeface="Calibri"/>
              </a:rPr>
              <a:t>Pelaksanaan Kontrak</a:t>
            </a:r>
            <a:endParaRPr sz="2800" b="0" i="0" u="none" strike="noStrike" cap="none">
              <a:solidFill>
                <a:srgbClr val="A5A5A5"/>
              </a:solidFill>
              <a:latin typeface="Calibri"/>
              <a:ea typeface="Calibri"/>
              <a:cs typeface="Calibri"/>
              <a:sym typeface="Calibri"/>
            </a:endParaRPr>
          </a:p>
          <a:p>
            <a:pPr marL="457214" marR="0" lvl="0" indent="-279414" algn="l" rtl="0">
              <a:lnSpc>
                <a:spcPct val="150000"/>
              </a:lnSpc>
              <a:spcBef>
                <a:spcPts val="1126"/>
              </a:spcBef>
              <a:spcAft>
                <a:spcPts val="0"/>
              </a:spcAft>
              <a:buClr>
                <a:schemeClr val="dk2"/>
              </a:buClr>
              <a:buSzPts val="2800"/>
              <a:buFont typeface="Calibri"/>
              <a:buNone/>
            </a:pPr>
            <a:endParaRPr sz="2800" b="0" i="0" u="none" strike="noStrike" cap="none">
              <a:solidFill>
                <a:srgbClr val="A5A5A5"/>
              </a:solidFill>
              <a:latin typeface="Calibri"/>
              <a:ea typeface="Calibri"/>
              <a:cs typeface="Calibri"/>
              <a:sym typeface="Calibri"/>
            </a:endParaRPr>
          </a:p>
        </p:txBody>
      </p:sp>
      <p:pic>
        <p:nvPicPr>
          <p:cNvPr id="112" name="Shape 112"/>
          <p:cNvPicPr preferRelativeResize="0"/>
          <p:nvPr/>
        </p:nvPicPr>
        <p:blipFill rotWithShape="1">
          <a:blip r:embed="rId3">
            <a:alphaModFix/>
          </a:blip>
          <a:srcRect t="8222" r="51832" b="1002"/>
          <a:stretch/>
        </p:blipFill>
        <p:spPr>
          <a:xfrm>
            <a:off x="7176120" y="0"/>
            <a:ext cx="1967880" cy="693957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Shape 49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30</a:t>
            </a:fld>
            <a:endParaRPr sz="1200">
              <a:solidFill>
                <a:srgbClr val="898989"/>
              </a:solidFill>
              <a:latin typeface="Calibri"/>
              <a:ea typeface="Calibri"/>
              <a:cs typeface="Calibri"/>
              <a:sym typeface="Calibri"/>
            </a:endParaRPr>
          </a:p>
        </p:txBody>
      </p:sp>
      <p:sp>
        <p:nvSpPr>
          <p:cNvPr id="497" name="Shape 497"/>
          <p:cNvSpPr/>
          <p:nvPr/>
        </p:nvSpPr>
        <p:spPr>
          <a:xfrm>
            <a:off x="541655" y="2862068"/>
            <a:ext cx="7980045" cy="3611438"/>
          </a:xfrm>
          <a:prstGeom prst="rect">
            <a:avLst/>
          </a:prstGeom>
          <a:noFill/>
          <a:ln>
            <a:noFill/>
          </a:ln>
        </p:spPr>
        <p:txBody>
          <a:bodyPr spcFirstLastPara="1" wrap="square" lIns="91425" tIns="45700" rIns="91425" bIns="45700" anchor="t" anchorCtr="0">
            <a:noAutofit/>
          </a:bodyPr>
          <a:lstStyle/>
          <a:p>
            <a:pPr marL="0" marR="0" lvl="1" indent="0" algn="l" rtl="0">
              <a:lnSpc>
                <a:spcPct val="120000"/>
              </a:lnSpc>
              <a:spcBef>
                <a:spcPts val="0"/>
              </a:spcBef>
              <a:spcAft>
                <a:spcPts val="0"/>
              </a:spcAft>
              <a:buClr>
                <a:schemeClr val="dk1"/>
              </a:buClr>
              <a:buSzPts val="2400"/>
              <a:buFont typeface="Arial"/>
              <a:buNone/>
            </a:pPr>
            <a:r>
              <a:rPr lang="en-US" sz="2400" b="1" i="0" u="none" strike="noStrike" cap="none">
                <a:solidFill>
                  <a:schemeClr val="dk1"/>
                </a:solidFill>
                <a:latin typeface="Calibri"/>
                <a:ea typeface="Calibri"/>
                <a:cs typeface="Calibri"/>
                <a:sym typeface="Calibri"/>
              </a:rPr>
              <a:t>Keadaan Kahar</a:t>
            </a:r>
            <a:endParaRPr sz="2400" b="1" i="0" u="none" strike="noStrike" cap="none">
              <a:solidFill>
                <a:schemeClr val="dk1"/>
              </a:solidFill>
              <a:latin typeface="Calibri"/>
              <a:ea typeface="Calibri"/>
              <a:cs typeface="Calibri"/>
              <a:sym typeface="Calibri"/>
            </a:endParaRPr>
          </a:p>
          <a:p>
            <a:pPr marL="285750" marR="0" lvl="0" indent="-285750" algn="l" rtl="0">
              <a:spcBef>
                <a:spcPts val="60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Pelaksanaan kontrak dapat dihentikan.</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Dalam hal pelaksanaan kontrak dilanjutkan, para pihak dapat melakukan perubahan kontrak. </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Perpanjangan waktu untuk penyelesaian kontrak dapat melewati Tahun Anggaran.</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Tindak lanjut setelah terjadinya keadaan kahar diatur dalam Kontrak.</a:t>
            </a:r>
            <a:endParaRPr sz="2400">
              <a:solidFill>
                <a:schemeClr val="dk1"/>
              </a:solidFill>
              <a:latin typeface="Calibri"/>
              <a:ea typeface="Calibri"/>
              <a:cs typeface="Calibri"/>
              <a:sym typeface="Calibri"/>
            </a:endParaRPr>
          </a:p>
          <a:p>
            <a:pPr marL="0" marR="0" lvl="1" indent="0" algn="l" rtl="0">
              <a:lnSpc>
                <a:spcPct val="120000"/>
              </a:lnSpc>
              <a:spcBef>
                <a:spcPts val="0"/>
              </a:spcBef>
              <a:spcAft>
                <a:spcPts val="0"/>
              </a:spcAft>
              <a:buClr>
                <a:schemeClr val="dk1"/>
              </a:buClr>
              <a:buSzPts val="2400"/>
              <a:buFont typeface="Arial"/>
              <a:buNone/>
            </a:pPr>
            <a:endParaRPr sz="2400" b="1" i="0" u="none" strike="noStrike" cap="none">
              <a:solidFill>
                <a:schemeClr val="dk1"/>
              </a:solidFill>
              <a:latin typeface="Calibri"/>
              <a:ea typeface="Calibri"/>
              <a:cs typeface="Calibri"/>
              <a:sym typeface="Calibri"/>
            </a:endParaRPr>
          </a:p>
        </p:txBody>
      </p:sp>
      <p:sp>
        <p:nvSpPr>
          <p:cNvPr id="498" name="Shape 498"/>
          <p:cNvSpPr txBox="1"/>
          <p:nvPr/>
        </p:nvSpPr>
        <p:spPr>
          <a:xfrm>
            <a:off x="1227137" y="331857"/>
            <a:ext cx="6781800"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4000">
                <a:solidFill>
                  <a:schemeClr val="dk1"/>
                </a:solidFill>
                <a:latin typeface="Rockwell"/>
                <a:ea typeface="Rockwell"/>
                <a:cs typeface="Rockwell"/>
                <a:sym typeface="Rockwell"/>
              </a:rPr>
              <a:t>Keadaan Kahar</a:t>
            </a:r>
            <a:endParaRPr sz="4000">
              <a:solidFill>
                <a:schemeClr val="dk1"/>
              </a:solidFill>
              <a:latin typeface="Rockwell"/>
              <a:ea typeface="Rockwell"/>
              <a:cs typeface="Rockwell"/>
              <a:sym typeface="Rockwell"/>
            </a:endParaRPr>
          </a:p>
        </p:txBody>
      </p:sp>
      <p:sp>
        <p:nvSpPr>
          <p:cNvPr id="499" name="Shape 499"/>
          <p:cNvSpPr/>
          <p:nvPr/>
        </p:nvSpPr>
        <p:spPr>
          <a:xfrm>
            <a:off x="912624" y="1236654"/>
            <a:ext cx="7410826" cy="156966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rgbClr val="000000"/>
                </a:solidFill>
                <a:latin typeface="Calibri"/>
                <a:ea typeface="Calibri"/>
                <a:cs typeface="Calibri"/>
                <a:sym typeface="Calibri"/>
              </a:rPr>
              <a:t>Suatu keadaan yang terjadi di luar kehendak para pihak dalam kontrak dan tidak dapat diperkirakan sebelumnya, sehingga kewajiban yang ditentukan dalam kontrak menjadi tidak dapat dipenuhi</a:t>
            </a:r>
            <a:endParaRPr sz="2400">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Shape 507"/>
          <p:cNvSpPr txBox="1">
            <a:spLocks noGrp="1"/>
          </p:cNvSpPr>
          <p:nvPr>
            <p:ph type="sldNum" idx="4294967295"/>
          </p:nvPr>
        </p:nvSpPr>
        <p:spPr>
          <a:xfrm>
            <a:off x="6553200" y="6356351"/>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31</a:t>
            </a:fld>
            <a:endParaRPr sz="1200">
              <a:solidFill>
                <a:srgbClr val="898989"/>
              </a:solidFill>
              <a:latin typeface="Calibri"/>
              <a:ea typeface="Calibri"/>
              <a:cs typeface="Calibri"/>
              <a:sym typeface="Calibri"/>
            </a:endParaRPr>
          </a:p>
        </p:txBody>
      </p:sp>
      <p:pic>
        <p:nvPicPr>
          <p:cNvPr id="508" name="Shape 508"/>
          <p:cNvPicPr preferRelativeResize="0"/>
          <p:nvPr/>
        </p:nvPicPr>
        <p:blipFill rotWithShape="1">
          <a:blip r:embed="rId3">
            <a:alphaModFix/>
          </a:blip>
          <a:srcRect/>
          <a:stretch/>
        </p:blipFill>
        <p:spPr>
          <a:xfrm>
            <a:off x="-2124744" y="-9327"/>
            <a:ext cx="11737303" cy="6919335"/>
          </a:xfrm>
          <a:prstGeom prst="rect">
            <a:avLst/>
          </a:prstGeom>
          <a:solidFill>
            <a:schemeClr val="lt1"/>
          </a:solidFill>
          <a:ln>
            <a:noFill/>
          </a:ln>
        </p:spPr>
      </p:pic>
      <p:sp>
        <p:nvSpPr>
          <p:cNvPr id="509" name="Shape 509"/>
          <p:cNvSpPr/>
          <p:nvPr/>
        </p:nvSpPr>
        <p:spPr>
          <a:xfrm>
            <a:off x="1" y="1"/>
            <a:ext cx="4139952" cy="69193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510" name="Shape 510"/>
          <p:cNvSpPr txBox="1">
            <a:spLocks noGrp="1"/>
          </p:cNvSpPr>
          <p:nvPr>
            <p:ph type="body" idx="1"/>
          </p:nvPr>
        </p:nvSpPr>
        <p:spPr>
          <a:xfrm>
            <a:off x="800962" y="3293976"/>
            <a:ext cx="2538029" cy="36004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Terimakasih</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Shape 517"/>
        <p:cNvGrpSpPr/>
        <p:nvPr/>
      </p:nvGrpSpPr>
      <p:grpSpPr>
        <a:xfrm>
          <a:off x="0" y="0"/>
          <a:ext cx="0" cy="0"/>
          <a:chOff x="0" y="0"/>
          <a:chExt cx="0" cy="0"/>
        </a:xfrm>
      </p:grpSpPr>
      <p:sp>
        <p:nvSpPr>
          <p:cNvPr id="518" name="Shape 518"/>
          <p:cNvSpPr txBox="1"/>
          <p:nvPr/>
        </p:nvSpPr>
        <p:spPr>
          <a:xfrm>
            <a:off x="478171" y="2348880"/>
            <a:ext cx="7440549" cy="227076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400"/>
              <a:buFont typeface="Arial"/>
              <a:buChar char="•"/>
            </a:pPr>
            <a:r>
              <a:rPr lang="en-US" sz="1400" b="1">
                <a:solidFill>
                  <a:schemeClr val="dk1"/>
                </a:solidFill>
                <a:latin typeface="Calibri"/>
                <a:ea typeface="Calibri"/>
                <a:cs typeface="Calibri"/>
                <a:sym typeface="Calibri"/>
              </a:rPr>
              <a:t>Slide 2 Tujuan umum pelatihan </a:t>
            </a:r>
            <a:r>
              <a:rPr lang="en-US" sz="1400">
                <a:solidFill>
                  <a:schemeClr val="dk1"/>
                </a:solidFill>
                <a:latin typeface="Calibri"/>
                <a:ea typeface="Calibri"/>
                <a:cs typeface="Calibri"/>
                <a:sym typeface="Calibri"/>
              </a:rPr>
              <a:t>pengadaan barang dan jasa</a:t>
            </a:r>
            <a:r>
              <a:rPr lang="en-US" sz="1400" b="1">
                <a:solidFill>
                  <a:schemeClr val="dk1"/>
                </a:solidFill>
                <a:latin typeface="Calibri"/>
                <a:ea typeface="Calibri"/>
                <a:cs typeface="Calibri"/>
                <a:sym typeface="Calibri"/>
              </a:rPr>
              <a:t> menjadi </a:t>
            </a:r>
            <a:r>
              <a:rPr lang="en-US" sz="1400">
                <a:solidFill>
                  <a:schemeClr val="dk1"/>
                </a:solidFill>
                <a:latin typeface="Calibri"/>
                <a:ea typeface="Calibri"/>
                <a:cs typeface="Calibri"/>
                <a:sym typeface="Calibri"/>
              </a:rPr>
              <a:t>pengadaan barang/jasa</a:t>
            </a:r>
            <a:endParaRPr/>
          </a:p>
          <a:p>
            <a:pPr marL="285750" marR="0" lvl="0" indent="-285750" algn="l" rtl="0">
              <a:spcBef>
                <a:spcPts val="0"/>
              </a:spcBef>
              <a:spcAft>
                <a:spcPts val="0"/>
              </a:spcAft>
              <a:buClr>
                <a:schemeClr val="dk1"/>
              </a:buClr>
              <a:buSzPts val="1400"/>
              <a:buFont typeface="Arial"/>
              <a:buChar char="•"/>
            </a:pPr>
            <a:r>
              <a:rPr lang="en-US" sz="1400">
                <a:solidFill>
                  <a:schemeClr val="dk1"/>
                </a:solidFill>
                <a:latin typeface="Calibri"/>
                <a:ea typeface="Calibri"/>
                <a:cs typeface="Calibri"/>
                <a:sym typeface="Calibri"/>
              </a:rPr>
              <a:t>Menambahkan slide 25 tentang perubahan kontrak </a:t>
            </a:r>
            <a:endParaRPr sz="1400">
              <a:solidFill>
                <a:schemeClr val="dk1"/>
              </a:solidFill>
              <a:latin typeface="Calibri"/>
              <a:ea typeface="Calibri"/>
              <a:cs typeface="Calibri"/>
              <a:sym typeface="Calibri"/>
            </a:endParaRPr>
          </a:p>
          <a:p>
            <a:pPr marL="285750" marR="0" lvl="0" indent="-196850" algn="l" rtl="0">
              <a:spcBef>
                <a:spcPts val="0"/>
              </a:spcBef>
              <a:spcAft>
                <a:spcPts val="0"/>
              </a:spcAft>
              <a:buClr>
                <a:schemeClr val="dk1"/>
              </a:buClr>
              <a:buSzPts val="1400"/>
              <a:buFont typeface="Arial"/>
              <a:buNone/>
            </a:pPr>
            <a:endParaRPr sz="1400">
              <a:solidFill>
                <a:schemeClr val="dk1"/>
              </a:solidFill>
              <a:latin typeface="Calibri"/>
              <a:ea typeface="Calibri"/>
              <a:cs typeface="Calibri"/>
              <a:sym typeface="Calibri"/>
            </a:endParaRPr>
          </a:p>
        </p:txBody>
      </p:sp>
      <p:sp>
        <p:nvSpPr>
          <p:cNvPr id="519" name="Shape 519"/>
          <p:cNvSpPr txBox="1">
            <a:spLocks noGrp="1"/>
          </p:cNvSpPr>
          <p:nvPr>
            <p:ph type="title"/>
          </p:nvPr>
        </p:nvSpPr>
        <p:spPr>
          <a:xfrm>
            <a:off x="505483" y="0"/>
            <a:ext cx="8229600" cy="1143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0" i="0" u="none" strike="noStrike" cap="none">
                <a:solidFill>
                  <a:schemeClr val="dk1"/>
                </a:solidFill>
                <a:latin typeface="Rockwell"/>
                <a:ea typeface="Rockwell"/>
                <a:cs typeface="Rockwell"/>
                <a:sym typeface="Rockwell"/>
              </a:rPr>
              <a:t>Rekap Perbaikan V.1.5</a:t>
            </a:r>
            <a:endParaRPr sz="4400" b="0" i="0" u="none" strike="noStrike" cap="none">
              <a:solidFill>
                <a:schemeClr val="dk1"/>
              </a:solidFill>
              <a:latin typeface="Rockwell"/>
              <a:ea typeface="Rockwell"/>
              <a:cs typeface="Rockwell"/>
              <a:sym typeface="Rockwell"/>
            </a:endParaRPr>
          </a:p>
        </p:txBody>
      </p:sp>
      <p:sp>
        <p:nvSpPr>
          <p:cNvPr id="520" name="Shape 5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2800">
                <a:solidFill>
                  <a:srgbClr val="1F497D"/>
                </a:solidFill>
                <a:latin typeface="Calibri"/>
                <a:ea typeface="Calibri"/>
                <a:cs typeface="Calibri"/>
                <a:sym typeface="Calibri"/>
              </a:rPr>
              <a:t>32</a:t>
            </a:fld>
            <a:endParaRPr sz="1200">
              <a:solidFill>
                <a:srgbClr val="888888"/>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4</a:t>
            </a:fld>
            <a:endParaRPr sz="1200">
              <a:solidFill>
                <a:srgbClr val="898989"/>
              </a:solidFill>
              <a:latin typeface="Calibri"/>
              <a:ea typeface="Calibri"/>
              <a:cs typeface="Calibri"/>
              <a:sym typeface="Calibri"/>
            </a:endParaRPr>
          </a:p>
        </p:txBody>
      </p:sp>
      <p:sp>
        <p:nvSpPr>
          <p:cNvPr id="119" name="Shape 119"/>
          <p:cNvSpPr txBox="1"/>
          <p:nvPr/>
        </p:nvSpPr>
        <p:spPr>
          <a:xfrm>
            <a:off x="809625" y="275175"/>
            <a:ext cx="7451725"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3600">
                <a:solidFill>
                  <a:schemeClr val="dk1"/>
                </a:solidFill>
                <a:latin typeface="Rockwell"/>
                <a:ea typeface="Rockwell"/>
                <a:cs typeface="Rockwell"/>
                <a:sym typeface="Rockwell"/>
              </a:rPr>
              <a:t>Pelaksanaan Pemilihan</a:t>
            </a:r>
            <a:endParaRPr sz="3600">
              <a:solidFill>
                <a:schemeClr val="dk1"/>
              </a:solidFill>
              <a:latin typeface="Calibri"/>
              <a:ea typeface="Calibri"/>
              <a:cs typeface="Calibri"/>
              <a:sym typeface="Calibri"/>
            </a:endParaRPr>
          </a:p>
        </p:txBody>
      </p:sp>
      <p:sp>
        <p:nvSpPr>
          <p:cNvPr id="120" name="Shape 120"/>
          <p:cNvSpPr/>
          <p:nvPr/>
        </p:nvSpPr>
        <p:spPr>
          <a:xfrm>
            <a:off x="2573238" y="1520932"/>
            <a:ext cx="6264276" cy="3693319"/>
          </a:xfrm>
          <a:prstGeom prst="rect">
            <a:avLst/>
          </a:prstGeom>
          <a:noFill/>
          <a:ln>
            <a:noFill/>
          </a:ln>
        </p:spPr>
        <p:txBody>
          <a:bodyPr spcFirstLastPara="1" wrap="square" lIns="91425" tIns="45700" rIns="91425" bIns="45700" anchor="t" anchorCtr="0">
            <a:noAutofit/>
          </a:bodyPr>
          <a:lstStyle/>
          <a:p>
            <a:pPr marL="556260" marR="0" lvl="0" indent="-285750" algn="l" rtl="0">
              <a:spcBef>
                <a:spcPts val="0"/>
              </a:spcBef>
              <a:spcAft>
                <a:spcPts val="0"/>
              </a:spcAft>
              <a:buClr>
                <a:srgbClr val="000000"/>
              </a:buClr>
              <a:buSzPts val="2600"/>
              <a:buFont typeface="Arial"/>
              <a:buChar char="•"/>
            </a:pPr>
            <a:r>
              <a:rPr lang="en-US" sz="2600">
                <a:solidFill>
                  <a:srgbClr val="000000"/>
                </a:solidFill>
                <a:latin typeface="Calibri"/>
                <a:ea typeface="Calibri"/>
                <a:cs typeface="Calibri"/>
                <a:sym typeface="Calibri"/>
              </a:rPr>
              <a:t>Pemilihan dapat segera dilaksanakan setelah RUP diumumkan</a:t>
            </a:r>
            <a:endParaRPr sz="2600">
              <a:solidFill>
                <a:schemeClr val="dk1"/>
              </a:solidFill>
              <a:latin typeface="Calibri"/>
              <a:ea typeface="Calibri"/>
              <a:cs typeface="Calibri"/>
              <a:sym typeface="Calibri"/>
            </a:endParaRPr>
          </a:p>
          <a:p>
            <a:pPr marL="556260" marR="0" lvl="0" indent="-285750" algn="l" rtl="0">
              <a:spcBef>
                <a:spcPts val="0"/>
              </a:spcBef>
              <a:spcAft>
                <a:spcPts val="0"/>
              </a:spcAft>
              <a:buClr>
                <a:srgbClr val="000000"/>
              </a:buClr>
              <a:buSzPts val="2600"/>
              <a:buFont typeface="Arial"/>
              <a:buChar char="•"/>
            </a:pPr>
            <a:r>
              <a:rPr lang="en-US" sz="2600">
                <a:solidFill>
                  <a:srgbClr val="000000"/>
                </a:solidFill>
                <a:latin typeface="Calibri"/>
                <a:ea typeface="Calibri"/>
                <a:cs typeface="Calibri"/>
                <a:sym typeface="Calibri"/>
              </a:rPr>
              <a:t>Untuk barang/jasa yang kontraknya harus ditandatangani pada awal tahun, pemilihan dapat dilaksanakan setelah penetapan Pagu Anggaran K/L atau persetujuan RKA Perangkat Daerah yang dilakukan setelah RUP diumumkan melalui SIRUP</a:t>
            </a:r>
            <a:endParaRPr sz="2600">
              <a:solidFill>
                <a:schemeClr val="dk1"/>
              </a:solidFill>
              <a:latin typeface="Calibri"/>
              <a:ea typeface="Calibri"/>
              <a:cs typeface="Calibri"/>
              <a:sym typeface="Calibri"/>
            </a:endParaRPr>
          </a:p>
        </p:txBody>
      </p:sp>
      <p:pic>
        <p:nvPicPr>
          <p:cNvPr id="124" name="Shape 124"/>
          <p:cNvPicPr preferRelativeResize="0"/>
          <p:nvPr/>
        </p:nvPicPr>
        <p:blipFill rotWithShape="1">
          <a:blip r:embed="rId3">
            <a:alphaModFix/>
          </a:blip>
          <a:srcRect/>
          <a:stretch/>
        </p:blipFill>
        <p:spPr>
          <a:xfrm>
            <a:off x="715540" y="2110291"/>
            <a:ext cx="1857698" cy="2514600"/>
          </a:xfrm>
          <a:prstGeom prst="rect">
            <a:avLst/>
          </a:prstGeom>
          <a:noFill/>
          <a:ln>
            <a:noFill/>
          </a:ln>
        </p:spPr>
      </p:pic>
      <p:sp>
        <p:nvSpPr>
          <p:cNvPr id="125" name="Shape 125"/>
          <p:cNvSpPr/>
          <p:nvPr/>
        </p:nvSpPr>
        <p:spPr>
          <a:xfrm>
            <a:off x="609600" y="5582098"/>
            <a:ext cx="8213564" cy="461665"/>
          </a:xfrm>
          <a:prstGeom prst="rect">
            <a:avLst/>
          </a:prstGeom>
          <a:solidFill>
            <a:schemeClr val="lt1"/>
          </a:solidFill>
          <a:ln w="25400" cap="flat" cmpd="sng">
            <a:solidFill>
              <a:schemeClr val="accent2"/>
            </a:solidFill>
            <a:prstDash val="dot"/>
            <a:round/>
            <a:headEnd type="none" w="sm" len="sm"/>
            <a:tailEnd type="none" w="sm" len="sm"/>
          </a:ln>
        </p:spPr>
        <p:txBody>
          <a:bodyPr spcFirstLastPara="1" wrap="square" lIns="91425" tIns="45700" rIns="91425" bIns="45700" anchor="t" anchorCtr="0">
            <a:noAutofit/>
          </a:bodyPr>
          <a:lstStyle/>
          <a:p>
            <a:pPr marL="270510" marR="0" lvl="0" indent="0" algn="ctr" rtl="0">
              <a:spcBef>
                <a:spcPts val="0"/>
              </a:spcBef>
              <a:spcAft>
                <a:spcPts val="0"/>
              </a:spcAft>
              <a:buNone/>
            </a:pPr>
            <a:r>
              <a:rPr lang="en-US" sz="2400">
                <a:solidFill>
                  <a:srgbClr val="000000"/>
                </a:solidFill>
                <a:latin typeface="Calibri"/>
                <a:ea typeface="Calibri"/>
                <a:cs typeface="Calibri"/>
                <a:sym typeface="Calibri"/>
              </a:rPr>
              <a:t>Pemilihan tidak dapat dilaksanakan sebelum RUP diumumkan </a:t>
            </a:r>
            <a:endParaRPr sz="2400">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fade">
                                      <p:cBhvr>
                                        <p:cTn id="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Shape 131"/>
          <p:cNvSpPr txBox="1"/>
          <p:nvPr/>
        </p:nvSpPr>
        <p:spPr>
          <a:xfrm>
            <a:off x="583999" y="300840"/>
            <a:ext cx="8297168" cy="553998"/>
          </a:xfrm>
          <a:prstGeom prst="rect">
            <a:avLst/>
          </a:prstGeom>
          <a:noFill/>
          <a:ln>
            <a:noFill/>
          </a:ln>
        </p:spPr>
        <p:txBody>
          <a:bodyPr spcFirstLastPara="1" wrap="square" lIns="0" tIns="0" rIns="0" bIns="0" anchor="t" anchorCtr="0">
            <a:noAutofit/>
          </a:bodyPr>
          <a:lstStyle/>
          <a:p>
            <a:pPr marL="11906" marR="0" lvl="0" indent="0" algn="ctr" rtl="0">
              <a:spcBef>
                <a:spcPts val="0"/>
              </a:spcBef>
              <a:spcAft>
                <a:spcPts val="0"/>
              </a:spcAft>
              <a:buNone/>
            </a:pPr>
            <a:r>
              <a:rPr lang="en-US" sz="3600" b="0" i="0">
                <a:solidFill>
                  <a:schemeClr val="dk1"/>
                </a:solidFill>
                <a:latin typeface="Rockwell"/>
                <a:ea typeface="Rockwell"/>
                <a:cs typeface="Rockwell"/>
                <a:sym typeface="Rockwell"/>
              </a:rPr>
              <a:t>Metode Pemilihan B/PK/JL</a:t>
            </a:r>
            <a:endParaRPr sz="3600" b="0" i="0">
              <a:solidFill>
                <a:schemeClr val="dk1"/>
              </a:solidFill>
              <a:latin typeface="Rockwell"/>
              <a:ea typeface="Rockwell"/>
              <a:cs typeface="Rockwell"/>
              <a:sym typeface="Rockwell"/>
            </a:endParaRPr>
          </a:p>
        </p:txBody>
      </p:sp>
      <p:sp>
        <p:nvSpPr>
          <p:cNvPr id="132" name="Shape 132"/>
          <p:cNvSpPr/>
          <p:nvPr/>
        </p:nvSpPr>
        <p:spPr>
          <a:xfrm>
            <a:off x="3941507" y="6389191"/>
            <a:ext cx="237566"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b="1">
                <a:solidFill>
                  <a:schemeClr val="dk1"/>
                </a:solidFill>
                <a:latin typeface="Calibri"/>
                <a:ea typeface="Calibri"/>
                <a:cs typeface="Calibri"/>
                <a:sym typeface="Calibri"/>
              </a:rPr>
              <a:t> </a:t>
            </a:r>
            <a:endParaRPr sz="1800" b="1">
              <a:solidFill>
                <a:schemeClr val="dk1"/>
              </a:solidFill>
              <a:latin typeface="Arial"/>
              <a:ea typeface="Arial"/>
              <a:cs typeface="Arial"/>
              <a:sym typeface="Arial"/>
            </a:endParaRPr>
          </a:p>
        </p:txBody>
      </p:sp>
      <p:grpSp>
        <p:nvGrpSpPr>
          <p:cNvPr id="133" name="Shape 133"/>
          <p:cNvGrpSpPr/>
          <p:nvPr/>
        </p:nvGrpSpPr>
        <p:grpSpPr>
          <a:xfrm>
            <a:off x="351048" y="5171321"/>
            <a:ext cx="2929777" cy="643419"/>
            <a:chOff x="619539" y="5807213"/>
            <a:chExt cx="2648769" cy="686314"/>
          </a:xfrm>
        </p:grpSpPr>
        <p:pic>
          <p:nvPicPr>
            <p:cNvPr id="134" name="Shape 134"/>
            <p:cNvPicPr preferRelativeResize="0"/>
            <p:nvPr/>
          </p:nvPicPr>
          <p:blipFill rotWithShape="1">
            <a:blip r:embed="rId3">
              <a:alphaModFix/>
            </a:blip>
            <a:srcRect/>
            <a:stretch/>
          </p:blipFill>
          <p:spPr>
            <a:xfrm>
              <a:off x="619539" y="5807213"/>
              <a:ext cx="2648769" cy="686314"/>
            </a:xfrm>
            <a:prstGeom prst="rect">
              <a:avLst/>
            </a:prstGeom>
            <a:noFill/>
            <a:ln>
              <a:noFill/>
            </a:ln>
          </p:spPr>
        </p:pic>
        <p:sp>
          <p:nvSpPr>
            <p:cNvPr id="135" name="Shape 135"/>
            <p:cNvSpPr/>
            <p:nvPr/>
          </p:nvSpPr>
          <p:spPr>
            <a:xfrm>
              <a:off x="1485977" y="5875727"/>
              <a:ext cx="1064717" cy="49244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Tender</a:t>
              </a:r>
              <a:endParaRPr sz="2400" b="1">
                <a:solidFill>
                  <a:schemeClr val="lt1"/>
                </a:solidFill>
                <a:latin typeface="Calibri"/>
                <a:ea typeface="Calibri"/>
                <a:cs typeface="Calibri"/>
                <a:sym typeface="Calibri"/>
              </a:endParaRPr>
            </a:p>
          </p:txBody>
        </p:sp>
      </p:grpSp>
      <p:grpSp>
        <p:nvGrpSpPr>
          <p:cNvPr id="136" name="Shape 136"/>
          <p:cNvGrpSpPr/>
          <p:nvPr/>
        </p:nvGrpSpPr>
        <p:grpSpPr>
          <a:xfrm>
            <a:off x="351048" y="3206657"/>
            <a:ext cx="2934307" cy="934283"/>
            <a:chOff x="573993" y="3122273"/>
            <a:chExt cx="2717965" cy="1589340"/>
          </a:xfrm>
        </p:grpSpPr>
        <p:pic>
          <p:nvPicPr>
            <p:cNvPr id="137" name="Shape 137"/>
            <p:cNvPicPr preferRelativeResize="0"/>
            <p:nvPr/>
          </p:nvPicPr>
          <p:blipFill rotWithShape="1">
            <a:blip r:embed="rId4">
              <a:alphaModFix/>
            </a:blip>
            <a:srcRect/>
            <a:stretch/>
          </p:blipFill>
          <p:spPr>
            <a:xfrm>
              <a:off x="573993" y="3164371"/>
              <a:ext cx="2717965" cy="1547242"/>
            </a:xfrm>
            <a:prstGeom prst="rect">
              <a:avLst/>
            </a:prstGeom>
            <a:noFill/>
            <a:ln>
              <a:noFill/>
            </a:ln>
          </p:spPr>
        </p:pic>
        <p:sp>
          <p:nvSpPr>
            <p:cNvPr id="138" name="Shape 138"/>
            <p:cNvSpPr/>
            <p:nvPr/>
          </p:nvSpPr>
          <p:spPr>
            <a:xfrm>
              <a:off x="1070257" y="3122273"/>
              <a:ext cx="1747331" cy="141363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alibri"/>
                  <a:ea typeface="Calibri"/>
                  <a:cs typeface="Calibri"/>
                  <a:sym typeface="Calibri"/>
                </a:rPr>
                <a:t>Penunjukan</a:t>
              </a:r>
              <a:endParaRPr/>
            </a:p>
            <a:p>
              <a:pPr marL="0" marR="0" lvl="0" indent="0" algn="ctr" rtl="0">
                <a:spcBef>
                  <a:spcPts val="0"/>
                </a:spcBef>
                <a:spcAft>
                  <a:spcPts val="0"/>
                </a:spcAft>
                <a:buNone/>
              </a:pPr>
              <a:r>
                <a:rPr lang="en-US" sz="2400" b="1">
                  <a:solidFill>
                    <a:schemeClr val="lt1"/>
                  </a:solidFill>
                  <a:latin typeface="Calibri"/>
                  <a:ea typeface="Calibri"/>
                  <a:cs typeface="Calibri"/>
                  <a:sym typeface="Calibri"/>
                </a:rPr>
                <a:t>Langsung</a:t>
              </a:r>
              <a:endParaRPr sz="2400">
                <a:solidFill>
                  <a:schemeClr val="lt1"/>
                </a:solidFill>
                <a:latin typeface="Calibri"/>
                <a:ea typeface="Calibri"/>
                <a:cs typeface="Calibri"/>
                <a:sym typeface="Calibri"/>
              </a:endParaRPr>
            </a:p>
          </p:txBody>
        </p:sp>
      </p:grpSp>
      <p:sp>
        <p:nvSpPr>
          <p:cNvPr id="139" name="Shape 139"/>
          <p:cNvSpPr/>
          <p:nvPr/>
        </p:nvSpPr>
        <p:spPr>
          <a:xfrm>
            <a:off x="6831200" y="4818397"/>
            <a:ext cx="1438664" cy="75584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156" b="1">
                <a:solidFill>
                  <a:schemeClr val="lt1"/>
                </a:solidFill>
                <a:latin typeface="Calibri"/>
                <a:ea typeface="Calibri"/>
                <a:cs typeface="Calibri"/>
                <a:sym typeface="Calibri"/>
              </a:rPr>
              <a:t>Pelelangan</a:t>
            </a:r>
            <a:endParaRPr/>
          </a:p>
          <a:p>
            <a:pPr marL="0" marR="0" lvl="0" indent="0" algn="l" rtl="0">
              <a:spcBef>
                <a:spcPts val="0"/>
              </a:spcBef>
              <a:spcAft>
                <a:spcPts val="0"/>
              </a:spcAft>
              <a:buNone/>
            </a:pPr>
            <a:r>
              <a:rPr lang="en-US" sz="2156" b="1">
                <a:solidFill>
                  <a:schemeClr val="lt1"/>
                </a:solidFill>
                <a:latin typeface="Calibri"/>
                <a:ea typeface="Calibri"/>
                <a:cs typeface="Calibri"/>
                <a:sym typeface="Calibri"/>
              </a:rPr>
              <a:t>Sederhana</a:t>
            </a:r>
            <a:endParaRPr sz="2156">
              <a:solidFill>
                <a:schemeClr val="lt1"/>
              </a:solidFill>
              <a:latin typeface="Calibri"/>
              <a:ea typeface="Calibri"/>
              <a:cs typeface="Calibri"/>
              <a:sym typeface="Calibri"/>
            </a:endParaRPr>
          </a:p>
        </p:txBody>
      </p:sp>
      <p:grpSp>
        <p:nvGrpSpPr>
          <p:cNvPr id="140" name="Shape 140"/>
          <p:cNvGrpSpPr/>
          <p:nvPr/>
        </p:nvGrpSpPr>
        <p:grpSpPr>
          <a:xfrm>
            <a:off x="378151" y="1515647"/>
            <a:ext cx="2854212" cy="714316"/>
            <a:chOff x="542069" y="1347167"/>
            <a:chExt cx="2741700" cy="761937"/>
          </a:xfrm>
        </p:grpSpPr>
        <p:pic>
          <p:nvPicPr>
            <p:cNvPr id="141" name="Shape 141"/>
            <p:cNvPicPr preferRelativeResize="0"/>
            <p:nvPr/>
          </p:nvPicPr>
          <p:blipFill rotWithShape="1">
            <a:blip r:embed="rId5">
              <a:alphaModFix/>
            </a:blip>
            <a:srcRect/>
            <a:stretch/>
          </p:blipFill>
          <p:spPr>
            <a:xfrm>
              <a:off x="542069" y="1347167"/>
              <a:ext cx="2741700" cy="761937"/>
            </a:xfrm>
            <a:prstGeom prst="rect">
              <a:avLst/>
            </a:prstGeom>
            <a:noFill/>
            <a:ln>
              <a:noFill/>
            </a:ln>
          </p:spPr>
        </p:pic>
        <p:sp>
          <p:nvSpPr>
            <p:cNvPr id="142" name="Shape 142"/>
            <p:cNvSpPr/>
            <p:nvPr/>
          </p:nvSpPr>
          <p:spPr>
            <a:xfrm>
              <a:off x="1015750" y="1425929"/>
              <a:ext cx="1958143" cy="49244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i="1">
                  <a:solidFill>
                    <a:schemeClr val="lt1"/>
                  </a:solidFill>
                  <a:latin typeface="Calibri"/>
                  <a:ea typeface="Calibri"/>
                  <a:cs typeface="Calibri"/>
                  <a:sym typeface="Calibri"/>
                </a:rPr>
                <a:t>E-Purchasing</a:t>
              </a:r>
              <a:endParaRPr sz="2400" i="1">
                <a:solidFill>
                  <a:schemeClr val="lt1"/>
                </a:solidFill>
                <a:latin typeface="Calibri"/>
                <a:ea typeface="Calibri"/>
                <a:cs typeface="Calibri"/>
                <a:sym typeface="Calibri"/>
              </a:endParaRPr>
            </a:p>
          </p:txBody>
        </p:sp>
      </p:grpSp>
      <p:grpSp>
        <p:nvGrpSpPr>
          <p:cNvPr id="143" name="Shape 143"/>
          <p:cNvGrpSpPr/>
          <p:nvPr/>
        </p:nvGrpSpPr>
        <p:grpSpPr>
          <a:xfrm>
            <a:off x="351049" y="4352834"/>
            <a:ext cx="2954398" cy="725757"/>
            <a:chOff x="609915" y="4913155"/>
            <a:chExt cx="2685215" cy="774141"/>
          </a:xfrm>
        </p:grpSpPr>
        <p:pic>
          <p:nvPicPr>
            <p:cNvPr id="144" name="Shape 144"/>
            <p:cNvPicPr preferRelativeResize="0"/>
            <p:nvPr/>
          </p:nvPicPr>
          <p:blipFill rotWithShape="1">
            <a:blip r:embed="rId6">
              <a:alphaModFix/>
            </a:blip>
            <a:srcRect/>
            <a:stretch/>
          </p:blipFill>
          <p:spPr>
            <a:xfrm>
              <a:off x="609915" y="4913155"/>
              <a:ext cx="2685215" cy="774141"/>
            </a:xfrm>
            <a:prstGeom prst="rect">
              <a:avLst/>
            </a:prstGeom>
            <a:noFill/>
            <a:ln>
              <a:noFill/>
            </a:ln>
          </p:spPr>
        </p:pic>
        <p:sp>
          <p:nvSpPr>
            <p:cNvPr id="145" name="Shape 145"/>
            <p:cNvSpPr/>
            <p:nvPr/>
          </p:nvSpPr>
          <p:spPr>
            <a:xfrm>
              <a:off x="1105273" y="5006722"/>
              <a:ext cx="1887712" cy="49244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Tender Cepat</a:t>
              </a:r>
              <a:endParaRPr sz="2400" b="1">
                <a:solidFill>
                  <a:schemeClr val="lt1"/>
                </a:solidFill>
                <a:latin typeface="Calibri"/>
                <a:ea typeface="Calibri"/>
                <a:cs typeface="Calibri"/>
                <a:sym typeface="Calibri"/>
              </a:endParaRPr>
            </a:p>
          </p:txBody>
        </p:sp>
      </p:grpSp>
      <p:sp>
        <p:nvSpPr>
          <p:cNvPr id="146" name="Shape 146"/>
          <p:cNvSpPr/>
          <p:nvPr/>
        </p:nvSpPr>
        <p:spPr>
          <a:xfrm>
            <a:off x="3360014" y="3449987"/>
            <a:ext cx="2373414" cy="369332"/>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000"/>
              <a:buFont typeface="Noto Sans Symbols"/>
              <a:buChar char="❖"/>
            </a:pPr>
            <a:r>
              <a:rPr lang="en-US" sz="2000" b="1">
                <a:solidFill>
                  <a:schemeClr val="dk1"/>
                </a:solidFill>
                <a:latin typeface="Calibri"/>
                <a:ea typeface="Calibri"/>
                <a:cs typeface="Calibri"/>
                <a:sym typeface="Calibri"/>
              </a:rPr>
              <a:t>Keadaan Tertentu</a:t>
            </a:r>
            <a:endParaRPr sz="2000" b="1">
              <a:solidFill>
                <a:schemeClr val="dk1"/>
              </a:solidFill>
              <a:latin typeface="Calibri"/>
              <a:ea typeface="Calibri"/>
              <a:cs typeface="Calibri"/>
              <a:sym typeface="Calibri"/>
            </a:endParaRPr>
          </a:p>
        </p:txBody>
      </p:sp>
      <p:sp>
        <p:nvSpPr>
          <p:cNvPr id="147" name="Shape 147"/>
          <p:cNvSpPr/>
          <p:nvPr/>
        </p:nvSpPr>
        <p:spPr>
          <a:xfrm>
            <a:off x="3280825" y="5327886"/>
            <a:ext cx="5405975" cy="369332"/>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000"/>
              <a:buFont typeface="Noto Sans Symbols"/>
              <a:buChar char="❖"/>
            </a:pPr>
            <a:r>
              <a:rPr lang="en-US" sz="2000" b="1">
                <a:solidFill>
                  <a:schemeClr val="dk1"/>
                </a:solidFill>
                <a:latin typeface="Calibri"/>
                <a:ea typeface="Calibri"/>
                <a:cs typeface="Calibri"/>
                <a:sym typeface="Calibri"/>
              </a:rPr>
              <a:t>Jika tidak dapat menggunakan metode lainnya</a:t>
            </a:r>
            <a:endParaRPr sz="2000" b="1">
              <a:solidFill>
                <a:schemeClr val="dk1"/>
              </a:solidFill>
              <a:latin typeface="Calibri"/>
              <a:ea typeface="Calibri"/>
              <a:cs typeface="Calibri"/>
              <a:sym typeface="Calibri"/>
            </a:endParaRPr>
          </a:p>
        </p:txBody>
      </p:sp>
      <p:sp>
        <p:nvSpPr>
          <p:cNvPr id="148" name="Shape 148"/>
          <p:cNvSpPr/>
          <p:nvPr/>
        </p:nvSpPr>
        <p:spPr>
          <a:xfrm>
            <a:off x="3232363" y="4339483"/>
            <a:ext cx="5746792" cy="646331"/>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000"/>
              <a:buFont typeface="Noto Sans Symbols"/>
              <a:buChar char="❖"/>
            </a:pPr>
            <a:r>
              <a:rPr lang="en-US" sz="2000" b="1">
                <a:solidFill>
                  <a:schemeClr val="dk1"/>
                </a:solidFill>
                <a:latin typeface="Calibri"/>
                <a:ea typeface="Calibri"/>
                <a:cs typeface="Calibri"/>
                <a:sym typeface="Calibri"/>
              </a:rPr>
              <a:t>Spek &amp; volume pekerjaan sudah ditentukan rinci</a:t>
            </a:r>
            <a:endParaRPr sz="2000" b="1">
              <a:solidFill>
                <a:schemeClr val="dk1"/>
              </a:solidFill>
              <a:latin typeface="Calibri"/>
              <a:ea typeface="Calibri"/>
              <a:cs typeface="Calibri"/>
              <a:sym typeface="Calibri"/>
            </a:endParaRPr>
          </a:p>
          <a:p>
            <a:pPr marL="267891" marR="0" lvl="0" indent="-267891" algn="l" rtl="0">
              <a:lnSpc>
                <a:spcPct val="90000"/>
              </a:lnSpc>
              <a:spcBef>
                <a:spcPts val="0"/>
              </a:spcBef>
              <a:spcAft>
                <a:spcPts val="0"/>
              </a:spcAft>
              <a:buClr>
                <a:schemeClr val="dk1"/>
              </a:buClr>
              <a:buSzPts val="2000"/>
              <a:buFont typeface="Noto Sans Symbols"/>
              <a:buChar char="❖"/>
            </a:pPr>
            <a:r>
              <a:rPr lang="en-US" sz="2000" b="1">
                <a:solidFill>
                  <a:schemeClr val="dk1"/>
                </a:solidFill>
                <a:latin typeface="Calibri"/>
                <a:ea typeface="Calibri"/>
                <a:cs typeface="Calibri"/>
                <a:sym typeface="Calibri"/>
              </a:rPr>
              <a:t>Pelaku terkualifikasi dalam SIKaP</a:t>
            </a:r>
            <a:endParaRPr sz="2000" b="1">
              <a:solidFill>
                <a:schemeClr val="dk1"/>
              </a:solidFill>
              <a:latin typeface="Calibri"/>
              <a:ea typeface="Calibri"/>
              <a:cs typeface="Calibri"/>
              <a:sym typeface="Calibri"/>
            </a:endParaRPr>
          </a:p>
        </p:txBody>
      </p:sp>
      <p:sp>
        <p:nvSpPr>
          <p:cNvPr id="149" name="Shape 149"/>
          <p:cNvSpPr/>
          <p:nvPr/>
        </p:nvSpPr>
        <p:spPr>
          <a:xfrm>
            <a:off x="3318231" y="2594663"/>
            <a:ext cx="3417331" cy="369332"/>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000"/>
              <a:buFont typeface="Noto Sans Symbols"/>
              <a:buChar char="❖"/>
            </a:pPr>
            <a:r>
              <a:rPr lang="en-US" sz="2000" b="1">
                <a:solidFill>
                  <a:schemeClr val="dk1"/>
                </a:solidFill>
                <a:latin typeface="Calibri"/>
                <a:ea typeface="Calibri"/>
                <a:cs typeface="Calibri"/>
                <a:sym typeface="Calibri"/>
              </a:rPr>
              <a:t>Nilai paling banyak 200 Juta</a:t>
            </a:r>
            <a:endParaRPr sz="2000" b="1">
              <a:solidFill>
                <a:schemeClr val="dk1"/>
              </a:solidFill>
              <a:latin typeface="Calibri"/>
              <a:ea typeface="Calibri"/>
              <a:cs typeface="Calibri"/>
              <a:sym typeface="Calibri"/>
            </a:endParaRPr>
          </a:p>
        </p:txBody>
      </p:sp>
      <p:sp>
        <p:nvSpPr>
          <p:cNvPr id="150" name="Shape 150"/>
          <p:cNvSpPr/>
          <p:nvPr/>
        </p:nvSpPr>
        <p:spPr>
          <a:xfrm>
            <a:off x="3322602" y="1721804"/>
            <a:ext cx="3007752" cy="369332"/>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000"/>
              <a:buFont typeface="Noto Sans Symbols"/>
              <a:buChar char="❖"/>
            </a:pPr>
            <a:r>
              <a:rPr lang="en-US" sz="2000" b="1">
                <a:solidFill>
                  <a:schemeClr val="dk1"/>
                </a:solidFill>
                <a:latin typeface="Calibri"/>
                <a:ea typeface="Calibri"/>
                <a:cs typeface="Calibri"/>
                <a:sym typeface="Calibri"/>
              </a:rPr>
              <a:t>Katalog elektronik</a:t>
            </a:r>
            <a:endParaRPr sz="2000" b="1">
              <a:solidFill>
                <a:schemeClr val="dk1"/>
              </a:solidFill>
              <a:latin typeface="Calibri"/>
              <a:ea typeface="Calibri"/>
              <a:cs typeface="Calibri"/>
              <a:sym typeface="Calibri"/>
            </a:endParaRPr>
          </a:p>
        </p:txBody>
      </p:sp>
      <p:sp>
        <p:nvSpPr>
          <p:cNvPr id="151" name="Shape 151"/>
          <p:cNvSpPr txBox="1">
            <a:spLocks noGrp="1"/>
          </p:cNvSpPr>
          <p:nvPr>
            <p:ph type="sldNum" idx="4294967295"/>
          </p:nvPr>
        </p:nvSpPr>
        <p:spPr>
          <a:xfrm>
            <a:off x="6583680" y="6402004"/>
            <a:ext cx="2103120" cy="3429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5</a:t>
            </a:fld>
            <a:endParaRPr sz="1200">
              <a:solidFill>
                <a:srgbClr val="898989"/>
              </a:solidFill>
              <a:latin typeface="Calibri"/>
              <a:ea typeface="Calibri"/>
              <a:cs typeface="Calibri"/>
              <a:sym typeface="Calibri"/>
            </a:endParaRPr>
          </a:p>
        </p:txBody>
      </p:sp>
      <p:grpSp>
        <p:nvGrpSpPr>
          <p:cNvPr id="152" name="Shape 152"/>
          <p:cNvGrpSpPr/>
          <p:nvPr/>
        </p:nvGrpSpPr>
        <p:grpSpPr>
          <a:xfrm>
            <a:off x="351048" y="2311244"/>
            <a:ext cx="3280681" cy="827005"/>
            <a:chOff x="502229" y="2182865"/>
            <a:chExt cx="3122448" cy="882139"/>
          </a:xfrm>
        </p:grpSpPr>
        <p:pic>
          <p:nvPicPr>
            <p:cNvPr id="153" name="Shape 153"/>
            <p:cNvPicPr preferRelativeResize="0"/>
            <p:nvPr/>
          </p:nvPicPr>
          <p:blipFill rotWithShape="1">
            <a:blip r:embed="rId7">
              <a:alphaModFix/>
            </a:blip>
            <a:srcRect/>
            <a:stretch/>
          </p:blipFill>
          <p:spPr>
            <a:xfrm>
              <a:off x="532226" y="2182865"/>
              <a:ext cx="2736082" cy="882139"/>
            </a:xfrm>
            <a:prstGeom prst="rect">
              <a:avLst/>
            </a:prstGeom>
            <a:noFill/>
            <a:ln>
              <a:noFill/>
            </a:ln>
          </p:spPr>
        </p:pic>
        <p:sp>
          <p:nvSpPr>
            <p:cNvPr id="154" name="Shape 154"/>
            <p:cNvSpPr txBox="1"/>
            <p:nvPr/>
          </p:nvSpPr>
          <p:spPr>
            <a:xfrm>
              <a:off x="502229" y="2257163"/>
              <a:ext cx="3122448" cy="49244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Pengadaan Langsung</a:t>
              </a:r>
              <a:endParaRPr sz="2400" b="1">
                <a:solidFill>
                  <a:schemeClr val="lt1"/>
                </a:solidFill>
                <a:latin typeface="Calibri"/>
                <a:ea typeface="Calibri"/>
                <a:cs typeface="Calibri"/>
                <a:sym typeface="Calibri"/>
              </a:endParaRPr>
            </a:p>
          </p:txBody>
        </p:sp>
      </p:gr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Shape 163"/>
          <p:cNvSpPr txBox="1"/>
          <p:nvPr/>
        </p:nvSpPr>
        <p:spPr>
          <a:xfrm>
            <a:off x="566428" y="260619"/>
            <a:ext cx="7953375" cy="553998"/>
          </a:xfrm>
          <a:prstGeom prst="rect">
            <a:avLst/>
          </a:prstGeom>
          <a:noFill/>
          <a:ln>
            <a:noFill/>
          </a:ln>
        </p:spPr>
        <p:txBody>
          <a:bodyPr spcFirstLastPara="1" wrap="square" lIns="0" tIns="0" rIns="0" bIns="0" anchor="t" anchorCtr="0">
            <a:noAutofit/>
          </a:bodyPr>
          <a:lstStyle/>
          <a:p>
            <a:pPr marL="11906" marR="0" lvl="0" indent="0" algn="ctr" rtl="0">
              <a:spcBef>
                <a:spcPts val="0"/>
              </a:spcBef>
              <a:spcAft>
                <a:spcPts val="0"/>
              </a:spcAft>
              <a:buNone/>
            </a:pPr>
            <a:r>
              <a:rPr lang="en-US" sz="3600" b="0" i="0">
                <a:solidFill>
                  <a:schemeClr val="dk1"/>
                </a:solidFill>
                <a:latin typeface="Rockwell"/>
                <a:ea typeface="Rockwell"/>
                <a:cs typeface="Rockwell"/>
                <a:sym typeface="Rockwell"/>
              </a:rPr>
              <a:t>Metode Pemilihan – Jasa Konsultansi</a:t>
            </a:r>
            <a:endParaRPr/>
          </a:p>
        </p:txBody>
      </p:sp>
      <p:pic>
        <p:nvPicPr>
          <p:cNvPr id="164" name="Shape 164"/>
          <p:cNvPicPr preferRelativeResize="0"/>
          <p:nvPr/>
        </p:nvPicPr>
        <p:blipFill rotWithShape="1">
          <a:blip r:embed="rId3">
            <a:alphaModFix/>
          </a:blip>
          <a:srcRect/>
          <a:stretch/>
        </p:blipFill>
        <p:spPr>
          <a:xfrm>
            <a:off x="1826945" y="4368685"/>
            <a:ext cx="2556269" cy="1069082"/>
          </a:xfrm>
          <a:prstGeom prst="rect">
            <a:avLst/>
          </a:prstGeom>
          <a:noFill/>
          <a:ln>
            <a:noFill/>
          </a:ln>
        </p:spPr>
      </p:pic>
      <p:pic>
        <p:nvPicPr>
          <p:cNvPr id="165" name="Shape 165"/>
          <p:cNvPicPr preferRelativeResize="0"/>
          <p:nvPr/>
        </p:nvPicPr>
        <p:blipFill rotWithShape="1">
          <a:blip r:embed="rId4">
            <a:alphaModFix/>
          </a:blip>
          <a:srcRect/>
          <a:stretch/>
        </p:blipFill>
        <p:spPr>
          <a:xfrm>
            <a:off x="1826946" y="3020084"/>
            <a:ext cx="2496866" cy="1025476"/>
          </a:xfrm>
          <a:prstGeom prst="rect">
            <a:avLst/>
          </a:prstGeom>
          <a:noFill/>
          <a:ln>
            <a:noFill/>
          </a:ln>
        </p:spPr>
      </p:pic>
      <p:pic>
        <p:nvPicPr>
          <p:cNvPr id="166" name="Shape 166"/>
          <p:cNvPicPr preferRelativeResize="0"/>
          <p:nvPr/>
        </p:nvPicPr>
        <p:blipFill rotWithShape="1">
          <a:blip r:embed="rId5">
            <a:alphaModFix/>
          </a:blip>
          <a:srcRect/>
          <a:stretch/>
        </p:blipFill>
        <p:spPr>
          <a:xfrm>
            <a:off x="1857103" y="1920798"/>
            <a:ext cx="2519553" cy="725155"/>
          </a:xfrm>
          <a:prstGeom prst="rect">
            <a:avLst/>
          </a:prstGeom>
          <a:noFill/>
          <a:ln>
            <a:noFill/>
          </a:ln>
        </p:spPr>
      </p:pic>
      <p:sp>
        <p:nvSpPr>
          <p:cNvPr id="167" name="Shape 167"/>
          <p:cNvSpPr/>
          <p:nvPr/>
        </p:nvSpPr>
        <p:spPr>
          <a:xfrm>
            <a:off x="2560276" y="1939710"/>
            <a:ext cx="1060547"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Seleksi</a:t>
            </a:r>
            <a:endParaRPr/>
          </a:p>
        </p:txBody>
      </p:sp>
      <p:sp>
        <p:nvSpPr>
          <p:cNvPr id="168" name="Shape 168"/>
          <p:cNvSpPr/>
          <p:nvPr/>
        </p:nvSpPr>
        <p:spPr>
          <a:xfrm>
            <a:off x="2214635" y="4368686"/>
            <a:ext cx="1698798" cy="83099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alibri"/>
                <a:ea typeface="Calibri"/>
                <a:cs typeface="Calibri"/>
                <a:sym typeface="Calibri"/>
              </a:rPr>
              <a:t>Penunjukan</a:t>
            </a:r>
            <a:endParaRPr/>
          </a:p>
          <a:p>
            <a:pPr marL="0" marR="0" lvl="0" indent="0" algn="ctr" rtl="0">
              <a:spcBef>
                <a:spcPts val="0"/>
              </a:spcBef>
              <a:spcAft>
                <a:spcPts val="0"/>
              </a:spcAft>
              <a:buNone/>
            </a:pPr>
            <a:r>
              <a:rPr lang="en-US" sz="2400" b="1">
                <a:solidFill>
                  <a:schemeClr val="lt1"/>
                </a:solidFill>
                <a:latin typeface="Calibri"/>
                <a:ea typeface="Calibri"/>
                <a:cs typeface="Calibri"/>
                <a:sym typeface="Calibri"/>
              </a:rPr>
              <a:t>Langsung</a:t>
            </a:r>
            <a:endParaRPr sz="2400">
              <a:solidFill>
                <a:schemeClr val="lt1"/>
              </a:solidFill>
              <a:latin typeface="Calibri"/>
              <a:ea typeface="Calibri"/>
              <a:cs typeface="Calibri"/>
              <a:sym typeface="Calibri"/>
            </a:endParaRPr>
          </a:p>
        </p:txBody>
      </p:sp>
      <p:sp>
        <p:nvSpPr>
          <p:cNvPr id="169" name="Shape 169"/>
          <p:cNvSpPr/>
          <p:nvPr/>
        </p:nvSpPr>
        <p:spPr>
          <a:xfrm>
            <a:off x="1921791" y="3012381"/>
            <a:ext cx="2427493" cy="83099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alibri"/>
                <a:ea typeface="Calibri"/>
                <a:cs typeface="Calibri"/>
                <a:sym typeface="Calibri"/>
              </a:rPr>
              <a:t>Pengadaan </a:t>
            </a:r>
            <a:endParaRPr/>
          </a:p>
          <a:p>
            <a:pPr marL="0" marR="0" lvl="0" indent="0" algn="ctr" rtl="0">
              <a:spcBef>
                <a:spcPts val="0"/>
              </a:spcBef>
              <a:spcAft>
                <a:spcPts val="0"/>
              </a:spcAft>
              <a:buNone/>
            </a:pPr>
            <a:r>
              <a:rPr lang="en-US" sz="2400" b="1">
                <a:solidFill>
                  <a:schemeClr val="lt1"/>
                </a:solidFill>
                <a:latin typeface="Calibri"/>
                <a:ea typeface="Calibri"/>
                <a:cs typeface="Calibri"/>
                <a:sym typeface="Calibri"/>
              </a:rPr>
              <a:t>Langsung</a:t>
            </a:r>
            <a:endParaRPr sz="2400">
              <a:solidFill>
                <a:schemeClr val="lt1"/>
              </a:solidFill>
              <a:latin typeface="Calibri"/>
              <a:ea typeface="Calibri"/>
              <a:cs typeface="Calibri"/>
              <a:sym typeface="Calibri"/>
            </a:endParaRPr>
          </a:p>
        </p:txBody>
      </p:sp>
      <p:sp>
        <p:nvSpPr>
          <p:cNvPr id="170" name="Shape 170"/>
          <p:cNvSpPr/>
          <p:nvPr/>
        </p:nvSpPr>
        <p:spPr>
          <a:xfrm>
            <a:off x="4405164" y="4548735"/>
            <a:ext cx="3593410" cy="480131"/>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800"/>
              <a:buFont typeface="Noto Sans Symbols"/>
              <a:buChar char="❖"/>
            </a:pPr>
            <a:r>
              <a:rPr lang="en-US" sz="2800" b="1">
                <a:solidFill>
                  <a:schemeClr val="dk1"/>
                </a:solidFill>
                <a:latin typeface="Calibri"/>
                <a:ea typeface="Calibri"/>
                <a:cs typeface="Calibri"/>
                <a:sym typeface="Calibri"/>
              </a:rPr>
              <a:t>Keadaan Tertentu</a:t>
            </a:r>
            <a:endParaRPr/>
          </a:p>
        </p:txBody>
      </p:sp>
      <p:sp>
        <p:nvSpPr>
          <p:cNvPr id="171" name="Shape 171"/>
          <p:cNvSpPr/>
          <p:nvPr/>
        </p:nvSpPr>
        <p:spPr>
          <a:xfrm>
            <a:off x="4405164" y="2010512"/>
            <a:ext cx="2373414" cy="480131"/>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800"/>
              <a:buFont typeface="Noto Sans Symbols"/>
              <a:buChar char="❖"/>
            </a:pPr>
            <a:r>
              <a:rPr lang="en-US" sz="2800" b="1">
                <a:solidFill>
                  <a:schemeClr val="dk1"/>
                </a:solidFill>
                <a:latin typeface="Calibri"/>
                <a:ea typeface="Calibri"/>
                <a:cs typeface="Calibri"/>
                <a:sym typeface="Calibri"/>
              </a:rPr>
              <a:t>&gt; 100 juta</a:t>
            </a:r>
            <a:endParaRPr sz="2800" b="1">
              <a:solidFill>
                <a:schemeClr val="dk1"/>
              </a:solidFill>
              <a:latin typeface="Calibri"/>
              <a:ea typeface="Calibri"/>
              <a:cs typeface="Calibri"/>
              <a:sym typeface="Calibri"/>
            </a:endParaRPr>
          </a:p>
        </p:txBody>
      </p:sp>
      <p:sp>
        <p:nvSpPr>
          <p:cNvPr id="172" name="Shape 172"/>
          <p:cNvSpPr txBox="1">
            <a:spLocks noGrp="1"/>
          </p:cNvSpPr>
          <p:nvPr>
            <p:ph type="sldNum" idx="4294967295"/>
          </p:nvPr>
        </p:nvSpPr>
        <p:spPr>
          <a:xfrm>
            <a:off x="6583680" y="6377940"/>
            <a:ext cx="2103120" cy="342900"/>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6</a:t>
            </a:fld>
            <a:endParaRPr sz="1200">
              <a:solidFill>
                <a:srgbClr val="898989"/>
              </a:solidFill>
              <a:latin typeface="Calibri"/>
              <a:ea typeface="Calibri"/>
              <a:cs typeface="Calibri"/>
              <a:sym typeface="Calibri"/>
            </a:endParaRPr>
          </a:p>
        </p:txBody>
      </p:sp>
      <p:sp>
        <p:nvSpPr>
          <p:cNvPr id="173" name="Shape 173"/>
          <p:cNvSpPr/>
          <p:nvPr/>
        </p:nvSpPr>
        <p:spPr>
          <a:xfrm>
            <a:off x="4349285" y="3233045"/>
            <a:ext cx="2373414" cy="480131"/>
          </a:xfrm>
          <a:prstGeom prst="rect">
            <a:avLst/>
          </a:prstGeom>
          <a:noFill/>
          <a:ln>
            <a:noFill/>
          </a:ln>
        </p:spPr>
        <p:txBody>
          <a:bodyPr spcFirstLastPara="1" wrap="square" lIns="91425" tIns="45700" rIns="91425" bIns="45700" anchor="t" anchorCtr="0">
            <a:noAutofit/>
          </a:bodyPr>
          <a:lstStyle/>
          <a:p>
            <a:pPr marL="267891" marR="0" lvl="0" indent="-267891" algn="l" rtl="0">
              <a:lnSpc>
                <a:spcPct val="90000"/>
              </a:lnSpc>
              <a:spcBef>
                <a:spcPts val="0"/>
              </a:spcBef>
              <a:spcAft>
                <a:spcPts val="0"/>
              </a:spcAft>
              <a:buClr>
                <a:schemeClr val="dk1"/>
              </a:buClr>
              <a:buSzPts val="2800"/>
              <a:buFont typeface="Noto Sans Symbols"/>
              <a:buChar char="❖"/>
            </a:pPr>
            <a:r>
              <a:rPr lang="en-US" sz="2800" b="1">
                <a:solidFill>
                  <a:schemeClr val="dk1"/>
                </a:solidFill>
                <a:latin typeface="Calibri"/>
                <a:ea typeface="Calibri"/>
                <a:cs typeface="Calibri"/>
                <a:sym typeface="Calibri"/>
              </a:rPr>
              <a:t>≤ 100 juta</a:t>
            </a:r>
            <a:endParaRPr sz="2800" b="1">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7</a:t>
            </a:fld>
            <a:endParaRPr sz="1200">
              <a:solidFill>
                <a:srgbClr val="898989"/>
              </a:solidFill>
              <a:latin typeface="Calibri"/>
              <a:ea typeface="Calibri"/>
              <a:cs typeface="Calibri"/>
              <a:sym typeface="Calibri"/>
            </a:endParaRPr>
          </a:p>
        </p:txBody>
      </p:sp>
      <p:sp>
        <p:nvSpPr>
          <p:cNvPr id="183" name="Shape 183"/>
          <p:cNvSpPr txBox="1"/>
          <p:nvPr/>
        </p:nvSpPr>
        <p:spPr>
          <a:xfrm>
            <a:off x="579120" y="2885440"/>
            <a:ext cx="8107680" cy="181588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800"/>
              <a:buFont typeface="Arial"/>
              <a:buNone/>
            </a:pPr>
            <a:r>
              <a:rPr lang="en-US" sz="2800">
                <a:solidFill>
                  <a:schemeClr val="dk1"/>
                </a:solidFill>
                <a:latin typeface="Calibri"/>
                <a:ea typeface="Calibri"/>
                <a:cs typeface="Calibri"/>
                <a:sym typeface="Calibri"/>
              </a:rPr>
              <a:t>Pelaksanaan </a:t>
            </a:r>
            <a:r>
              <a:rPr lang="en-US" sz="2800" i="1">
                <a:solidFill>
                  <a:schemeClr val="dk1"/>
                </a:solidFill>
                <a:latin typeface="Calibri"/>
                <a:ea typeface="Calibri"/>
                <a:cs typeface="Calibri"/>
                <a:sym typeface="Calibri"/>
              </a:rPr>
              <a:t>E-purchasing</a:t>
            </a:r>
            <a:r>
              <a:rPr lang="en-US" sz="2800">
                <a:solidFill>
                  <a:schemeClr val="dk1"/>
                </a:solidFill>
                <a:latin typeface="Calibri"/>
                <a:ea typeface="Calibri"/>
                <a:cs typeface="Calibri"/>
                <a:sym typeface="Calibri"/>
              </a:rPr>
              <a:t> wajib dilakukan untuk barang/jasa yang menyangkut pemenuhan kebutuhan nasional dan/atau strategis yang ditetapkan oleh menteri, kepala lembaga, atau kepala daerah.</a:t>
            </a:r>
            <a:endParaRPr sz="3200">
              <a:solidFill>
                <a:schemeClr val="dk1"/>
              </a:solidFill>
              <a:latin typeface="Calibri"/>
              <a:ea typeface="Calibri"/>
              <a:cs typeface="Calibri"/>
              <a:sym typeface="Calibri"/>
            </a:endParaRPr>
          </a:p>
        </p:txBody>
      </p:sp>
      <p:pic>
        <p:nvPicPr>
          <p:cNvPr id="184" name="Shape 184" descr="Hasil gambar untuk e purchasing"/>
          <p:cNvPicPr preferRelativeResize="0"/>
          <p:nvPr/>
        </p:nvPicPr>
        <p:blipFill rotWithShape="1">
          <a:blip r:embed="rId3">
            <a:alphaModFix/>
          </a:blip>
          <a:srcRect r="43787"/>
          <a:stretch/>
        </p:blipFill>
        <p:spPr>
          <a:xfrm>
            <a:off x="2657595" y="1122913"/>
            <a:ext cx="3898653" cy="177776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8</a:t>
            </a:fld>
            <a:endParaRPr sz="1200">
              <a:solidFill>
                <a:srgbClr val="898989"/>
              </a:solidFill>
              <a:latin typeface="Calibri"/>
              <a:ea typeface="Calibri"/>
              <a:cs typeface="Calibri"/>
              <a:sym typeface="Calibri"/>
            </a:endParaRPr>
          </a:p>
        </p:txBody>
      </p:sp>
      <p:sp>
        <p:nvSpPr>
          <p:cNvPr id="194" name="Shape 194"/>
          <p:cNvSpPr txBox="1"/>
          <p:nvPr/>
        </p:nvSpPr>
        <p:spPr>
          <a:xfrm>
            <a:off x="685800" y="247235"/>
            <a:ext cx="7451725"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600">
                <a:solidFill>
                  <a:schemeClr val="dk1"/>
                </a:solidFill>
                <a:latin typeface="Rockwell"/>
                <a:ea typeface="Rockwell"/>
                <a:cs typeface="Rockwell"/>
                <a:sym typeface="Rockwell"/>
              </a:rPr>
              <a:t>Penunjukan Langsung</a:t>
            </a:r>
            <a:endParaRPr sz="3600">
              <a:solidFill>
                <a:schemeClr val="dk1"/>
              </a:solidFill>
              <a:latin typeface="Rockwell"/>
              <a:ea typeface="Rockwell"/>
              <a:cs typeface="Rockwell"/>
              <a:sym typeface="Rockwell"/>
            </a:endParaRPr>
          </a:p>
        </p:txBody>
      </p:sp>
      <p:sp>
        <p:nvSpPr>
          <p:cNvPr id="195" name="Shape 195"/>
          <p:cNvSpPr txBox="1"/>
          <p:nvPr/>
        </p:nvSpPr>
        <p:spPr>
          <a:xfrm>
            <a:off x="2291122" y="1302673"/>
            <a:ext cx="6656531" cy="120032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2400"/>
              <a:buFont typeface="Arial"/>
              <a:buNone/>
            </a:pPr>
            <a:r>
              <a:rPr lang="en-US" sz="2400">
                <a:solidFill>
                  <a:schemeClr val="dk1"/>
                </a:solidFill>
                <a:latin typeface="Calibri"/>
                <a:ea typeface="Calibri"/>
                <a:cs typeface="Calibri"/>
                <a:sym typeface="Calibri"/>
              </a:rPr>
              <a:t>Pelaksanaan penunjukan langsung dilaksanakan dengan mengundang 1 pelaku usaha yang dipilih dengan disertai negosiasi teknis maupun harga.</a:t>
            </a:r>
            <a:endParaRPr/>
          </a:p>
        </p:txBody>
      </p:sp>
      <p:pic>
        <p:nvPicPr>
          <p:cNvPr id="199" name="Shape 199"/>
          <p:cNvPicPr preferRelativeResize="0"/>
          <p:nvPr/>
        </p:nvPicPr>
        <p:blipFill rotWithShape="1">
          <a:blip r:embed="rId3">
            <a:alphaModFix/>
          </a:blip>
          <a:srcRect/>
          <a:stretch/>
        </p:blipFill>
        <p:spPr>
          <a:xfrm>
            <a:off x="779414" y="1419466"/>
            <a:ext cx="1521111" cy="1013971"/>
          </a:xfrm>
          <a:prstGeom prst="parallelogram">
            <a:avLst>
              <a:gd name="adj" fmla="val 0"/>
            </a:avLst>
          </a:prstGeom>
          <a:noFill/>
          <a:ln>
            <a:noFill/>
          </a:ln>
        </p:spPr>
      </p:pic>
      <p:sp>
        <p:nvSpPr>
          <p:cNvPr id="200" name="Shape 200"/>
          <p:cNvSpPr/>
          <p:nvPr/>
        </p:nvSpPr>
        <p:spPr>
          <a:xfrm>
            <a:off x="484456" y="3216208"/>
            <a:ext cx="5293011" cy="2862322"/>
          </a:xfrm>
          <a:prstGeom prst="rect">
            <a:avLst/>
          </a:prstGeom>
          <a:noFill/>
          <a:ln>
            <a:noFill/>
          </a:ln>
        </p:spPr>
        <p:txBody>
          <a:bodyPr spcFirstLastPara="1" wrap="square" lIns="91425" tIns="45700" rIns="91425" bIns="45700" anchor="t" anchorCtr="0">
            <a:noAutofit/>
          </a:bodyPr>
          <a:lstStyle/>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Keg. mendadak (komitmen internasional)</a:t>
            </a:r>
            <a:endParaRPr sz="2000">
              <a:solidFill>
                <a:schemeClr val="dk1"/>
              </a:solidFill>
              <a:latin typeface="Calibri"/>
              <a:ea typeface="Calibri"/>
              <a:cs typeface="Calibri"/>
              <a:sym typeface="Calibri"/>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Rahasia (kepentingan Negara)</a:t>
            </a:r>
            <a:endParaRPr sz="2000">
              <a:solidFill>
                <a:schemeClr val="dk1"/>
              </a:solidFill>
              <a:latin typeface="Calibri"/>
              <a:ea typeface="Calibri"/>
              <a:cs typeface="Calibri"/>
              <a:sym typeface="Calibri"/>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Satu kesatuan konstruksi</a:t>
            </a:r>
            <a:endParaRPr sz="2000">
              <a:solidFill>
                <a:schemeClr val="dk1"/>
              </a:solidFill>
              <a:latin typeface="Calibri"/>
              <a:ea typeface="Calibri"/>
              <a:cs typeface="Calibri"/>
              <a:sym typeface="Calibri"/>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Hanya 1 pelaku usaha yg mampu</a:t>
            </a:r>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Benih dan Pupuk</a:t>
            </a:r>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Sarpras utk masyarakat tdk mampu</a:t>
            </a:r>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Hak Paten</a:t>
            </a:r>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Tender ulang gagal</a:t>
            </a:r>
            <a:endParaRPr/>
          </a:p>
          <a:p>
            <a:pPr marL="267891" marR="0" lvl="0" indent="-140890" algn="l" rtl="0">
              <a:spcBef>
                <a:spcPts val="0"/>
              </a:spcBef>
              <a:spcAft>
                <a:spcPts val="0"/>
              </a:spcAft>
              <a:buClr>
                <a:schemeClr val="dk1"/>
              </a:buClr>
              <a:buSzPts val="2000"/>
              <a:buFont typeface="Noto Sans Symbols"/>
              <a:buNone/>
            </a:pPr>
            <a:endParaRPr sz="2000">
              <a:solidFill>
                <a:schemeClr val="dk1"/>
              </a:solidFill>
              <a:latin typeface="Calibri"/>
              <a:ea typeface="Calibri"/>
              <a:cs typeface="Calibri"/>
              <a:sym typeface="Calibri"/>
            </a:endParaRPr>
          </a:p>
        </p:txBody>
      </p:sp>
      <p:sp>
        <p:nvSpPr>
          <p:cNvPr id="201" name="Shape 201"/>
          <p:cNvSpPr/>
          <p:nvPr/>
        </p:nvSpPr>
        <p:spPr>
          <a:xfrm>
            <a:off x="5410200" y="3231325"/>
            <a:ext cx="3429171" cy="1938992"/>
          </a:xfrm>
          <a:prstGeom prst="rect">
            <a:avLst/>
          </a:prstGeom>
          <a:noFill/>
          <a:ln>
            <a:noFill/>
          </a:ln>
        </p:spPr>
        <p:txBody>
          <a:bodyPr spcFirstLastPara="1" wrap="square" lIns="91425" tIns="45700" rIns="91425" bIns="45700" anchor="t" anchorCtr="0">
            <a:noAutofit/>
          </a:bodyPr>
          <a:lstStyle/>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1 pelaku usaha yang mampu</a:t>
            </a:r>
            <a:endParaRPr sz="2000">
              <a:solidFill>
                <a:schemeClr val="dk1"/>
              </a:solidFill>
              <a:latin typeface="Calibri"/>
              <a:ea typeface="Calibri"/>
              <a:cs typeface="Calibri"/>
              <a:sym typeface="Calibri"/>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Pemegang hak cipta</a:t>
            </a:r>
            <a:endParaRPr sz="2000">
              <a:solidFill>
                <a:schemeClr val="dk1"/>
              </a:solidFill>
              <a:latin typeface="Calibri"/>
              <a:ea typeface="Calibri"/>
              <a:cs typeface="Calibri"/>
              <a:sym typeface="Calibri"/>
            </a:endParaRPr>
          </a:p>
          <a:p>
            <a:pPr marL="267891" marR="0" lvl="0" indent="-267891" algn="l" rtl="0">
              <a:spcBef>
                <a:spcPts val="0"/>
              </a:spcBef>
              <a:spcAft>
                <a:spcPts val="0"/>
              </a:spcAft>
              <a:buClr>
                <a:schemeClr val="dk1"/>
              </a:buClr>
              <a:buSzPts val="2000"/>
              <a:buFont typeface="Noto Sans Symbols"/>
              <a:buChar char="▪"/>
            </a:pPr>
            <a:r>
              <a:rPr lang="en-US" sz="2000">
                <a:solidFill>
                  <a:schemeClr val="dk1"/>
                </a:solidFill>
                <a:latin typeface="Calibri"/>
                <a:ea typeface="Calibri"/>
                <a:cs typeface="Calibri"/>
                <a:sym typeface="Calibri"/>
              </a:rPr>
              <a:t>Konsultan hukum  yang segera dan tidak bisa ditunda</a:t>
            </a:r>
            <a:endParaRPr sz="2000">
              <a:solidFill>
                <a:schemeClr val="dk1"/>
              </a:solidFill>
              <a:latin typeface="Calibri"/>
              <a:ea typeface="Calibri"/>
              <a:cs typeface="Calibri"/>
              <a:sym typeface="Calibri"/>
            </a:endParaRPr>
          </a:p>
          <a:p>
            <a:pPr marL="267891" marR="0" lvl="0" indent="-267891" algn="l" rtl="0">
              <a:spcBef>
                <a:spcPts val="0"/>
              </a:spcBef>
              <a:spcAft>
                <a:spcPts val="0"/>
              </a:spcAft>
              <a:buClr>
                <a:schemeClr val="dk1"/>
              </a:buClr>
              <a:buSzPts val="2000"/>
              <a:buFont typeface="Noto Sans Symbols"/>
              <a:buChar char="▪"/>
            </a:pPr>
            <a:r>
              <a:rPr lang="en-US" sz="2000" i="1">
                <a:solidFill>
                  <a:schemeClr val="dk1"/>
                </a:solidFill>
                <a:latin typeface="Calibri"/>
                <a:ea typeface="Calibri"/>
                <a:cs typeface="Calibri"/>
                <a:sym typeface="Calibri"/>
              </a:rPr>
              <a:t>Repeat order </a:t>
            </a:r>
            <a:r>
              <a:rPr lang="en-US" sz="2000">
                <a:solidFill>
                  <a:schemeClr val="dk1"/>
                </a:solidFill>
                <a:latin typeface="Calibri"/>
                <a:ea typeface="Calibri"/>
                <a:cs typeface="Calibri"/>
                <a:sym typeface="Calibri"/>
              </a:rPr>
              <a:t>(maks 2 kali)</a:t>
            </a:r>
            <a:endParaRPr sz="2000">
              <a:solidFill>
                <a:schemeClr val="dk1"/>
              </a:solidFill>
              <a:latin typeface="Calibri"/>
              <a:ea typeface="Calibri"/>
              <a:cs typeface="Calibri"/>
              <a:sym typeface="Calibri"/>
            </a:endParaRPr>
          </a:p>
        </p:txBody>
      </p:sp>
      <p:sp>
        <p:nvSpPr>
          <p:cNvPr id="202" name="Shape 202"/>
          <p:cNvSpPr/>
          <p:nvPr/>
        </p:nvSpPr>
        <p:spPr>
          <a:xfrm>
            <a:off x="563956" y="3060716"/>
            <a:ext cx="7828124" cy="45719"/>
          </a:xfrm>
          <a:prstGeom prst="rect">
            <a:avLst/>
          </a:prstGeom>
          <a:gradFill>
            <a:gsLst>
              <a:gs pos="0">
                <a:srgbClr val="3E7FCD"/>
              </a:gs>
              <a:gs pos="100000">
                <a:srgbClr val="96C0FF"/>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Shape 203"/>
          <p:cNvSpPr/>
          <p:nvPr/>
        </p:nvSpPr>
        <p:spPr>
          <a:xfrm>
            <a:off x="2166380" y="2583616"/>
            <a:ext cx="1180644"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dk1"/>
                </a:solidFill>
                <a:latin typeface="Calibri"/>
                <a:ea typeface="Calibri"/>
                <a:cs typeface="Calibri"/>
                <a:sym typeface="Calibri"/>
              </a:rPr>
              <a:t>B/PK/JL</a:t>
            </a:r>
            <a:endParaRPr sz="2400" b="1">
              <a:solidFill>
                <a:schemeClr val="dk1"/>
              </a:solidFill>
              <a:latin typeface="Calibri"/>
              <a:ea typeface="Calibri"/>
              <a:cs typeface="Calibri"/>
              <a:sym typeface="Calibri"/>
            </a:endParaRPr>
          </a:p>
        </p:txBody>
      </p:sp>
      <p:cxnSp>
        <p:nvCxnSpPr>
          <p:cNvPr id="204" name="Shape 204"/>
          <p:cNvCxnSpPr/>
          <p:nvPr/>
        </p:nvCxnSpPr>
        <p:spPr>
          <a:xfrm>
            <a:off x="5320267" y="3039795"/>
            <a:ext cx="0" cy="2857988"/>
          </a:xfrm>
          <a:prstGeom prst="straightConnector1">
            <a:avLst/>
          </a:prstGeom>
          <a:noFill/>
          <a:ln w="25400" cap="flat" cmpd="sng">
            <a:solidFill>
              <a:schemeClr val="accent1"/>
            </a:solidFill>
            <a:prstDash val="dot"/>
            <a:round/>
            <a:headEnd type="none" w="sm" len="sm"/>
            <a:tailEnd type="none" w="sm" len="sm"/>
          </a:ln>
          <a:effectLst>
            <a:outerShdw blurRad="40000" dist="20000" dir="5400000" rotWithShape="0">
              <a:srgbClr val="000000">
                <a:alpha val="37647"/>
              </a:srgbClr>
            </a:outerShdw>
          </a:effectLst>
        </p:spPr>
      </p:cxnSp>
      <p:sp>
        <p:nvSpPr>
          <p:cNvPr id="205" name="Shape 205"/>
          <p:cNvSpPr/>
          <p:nvPr/>
        </p:nvSpPr>
        <p:spPr>
          <a:xfrm>
            <a:off x="6658575" y="2578130"/>
            <a:ext cx="455574"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dk1"/>
                </a:solidFill>
                <a:latin typeface="Calibri"/>
                <a:ea typeface="Calibri"/>
                <a:cs typeface="Calibri"/>
                <a:sym typeface="Calibri"/>
              </a:rPr>
              <a:t>JK</a:t>
            </a:r>
            <a:endParaRPr sz="2400" b="1">
              <a:solidFill>
                <a:schemeClr val="dk1"/>
              </a:solidFill>
              <a:latin typeface="Calibri"/>
              <a:ea typeface="Calibri"/>
              <a:cs typeface="Calibri"/>
              <a:sym typeface="Calibri"/>
            </a:endParaRPr>
          </a:p>
        </p:txBody>
      </p:sp>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98989"/>
                </a:solidFill>
                <a:latin typeface="Calibri"/>
                <a:ea typeface="Calibri"/>
                <a:cs typeface="Calibri"/>
                <a:sym typeface="Calibri"/>
              </a:rPr>
              <a:t>9</a:t>
            </a:fld>
            <a:endParaRPr sz="1200">
              <a:solidFill>
                <a:srgbClr val="898989"/>
              </a:solidFill>
              <a:latin typeface="Calibri"/>
              <a:ea typeface="Calibri"/>
              <a:cs typeface="Calibri"/>
              <a:sym typeface="Calibri"/>
            </a:endParaRPr>
          </a:p>
        </p:txBody>
      </p:sp>
      <p:sp>
        <p:nvSpPr>
          <p:cNvPr id="211" name="Shape 211"/>
          <p:cNvSpPr txBox="1"/>
          <p:nvPr/>
        </p:nvSpPr>
        <p:spPr>
          <a:xfrm>
            <a:off x="536892" y="1518848"/>
            <a:ext cx="7749540" cy="452431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Pelaksanaan Pengadaan Langsung dilakukan kepada 1 (satu) Pelaku Usaha dengan cara sebagai berikut :</a:t>
            </a:r>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400"/>
              <a:buFont typeface="Calibri"/>
              <a:buAutoNum type="arabicPeriod"/>
            </a:pPr>
            <a:r>
              <a:rPr lang="en-US" sz="2400">
                <a:solidFill>
                  <a:schemeClr val="dk1"/>
                </a:solidFill>
                <a:latin typeface="Calibri"/>
                <a:ea typeface="Calibri"/>
                <a:cs typeface="Calibri"/>
                <a:sym typeface="Calibri"/>
              </a:rPr>
              <a:t>Pembelian/pembayaran langsung kepada</a:t>
            </a:r>
            <a:br>
              <a:rPr lang="en-US" sz="2400">
                <a:solidFill>
                  <a:schemeClr val="dk1"/>
                </a:solidFill>
                <a:latin typeface="Calibri"/>
                <a:ea typeface="Calibri"/>
                <a:cs typeface="Calibri"/>
                <a:sym typeface="Calibri"/>
              </a:rPr>
            </a:br>
            <a:r>
              <a:rPr lang="en-US" sz="2400">
                <a:solidFill>
                  <a:schemeClr val="dk1"/>
                </a:solidFill>
                <a:latin typeface="Calibri"/>
                <a:ea typeface="Calibri"/>
                <a:cs typeface="Calibri"/>
                <a:sym typeface="Calibri"/>
              </a:rPr>
              <a:t>Penyedia untuk Pengadaan Barang/Jasa</a:t>
            </a:r>
            <a:br>
              <a:rPr lang="en-US" sz="2400">
                <a:solidFill>
                  <a:schemeClr val="dk1"/>
                </a:solidFill>
                <a:latin typeface="Calibri"/>
                <a:ea typeface="Calibri"/>
                <a:cs typeface="Calibri"/>
                <a:sym typeface="Calibri"/>
              </a:rPr>
            </a:br>
            <a:r>
              <a:rPr lang="en-US" sz="2400">
                <a:solidFill>
                  <a:schemeClr val="dk1"/>
                </a:solidFill>
                <a:latin typeface="Calibri"/>
                <a:ea typeface="Calibri"/>
                <a:cs typeface="Calibri"/>
                <a:sym typeface="Calibri"/>
              </a:rPr>
              <a:t>Lainnya yang menggunakan bukti</a:t>
            </a:r>
            <a:br>
              <a:rPr lang="en-US" sz="2400">
                <a:solidFill>
                  <a:schemeClr val="dk1"/>
                </a:solidFill>
                <a:latin typeface="Calibri"/>
                <a:ea typeface="Calibri"/>
                <a:cs typeface="Calibri"/>
                <a:sym typeface="Calibri"/>
              </a:rPr>
            </a:br>
            <a:r>
              <a:rPr lang="en-US" sz="2400">
                <a:solidFill>
                  <a:schemeClr val="dk1"/>
                </a:solidFill>
                <a:latin typeface="Calibri"/>
                <a:ea typeface="Calibri"/>
                <a:cs typeface="Calibri"/>
                <a:sym typeface="Calibri"/>
              </a:rPr>
              <a:t>pembelian dan kuitansi; atau</a:t>
            </a:r>
            <a:endParaRPr sz="2400">
              <a:solidFill>
                <a:schemeClr val="dk1"/>
              </a:solidFill>
              <a:latin typeface="Calibri"/>
              <a:ea typeface="Calibri"/>
              <a:cs typeface="Calibri"/>
              <a:sym typeface="Calibri"/>
            </a:endParaRPr>
          </a:p>
          <a:p>
            <a:pPr marL="342900" marR="0" lvl="0" indent="-190500" algn="l" rtl="0">
              <a:spcBef>
                <a:spcPts val="0"/>
              </a:spcBef>
              <a:spcAft>
                <a:spcPts val="0"/>
              </a:spcAft>
              <a:buClr>
                <a:schemeClr val="dk1"/>
              </a:buClr>
              <a:buSzPts val="2400"/>
              <a:buFont typeface="Calibri"/>
              <a:buNone/>
            </a:pPr>
            <a:endParaRPr sz="240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400"/>
              <a:buFont typeface="Calibri"/>
              <a:buAutoNum type="arabicPeriod"/>
            </a:pPr>
            <a:r>
              <a:rPr lang="en-US" sz="2400">
                <a:solidFill>
                  <a:schemeClr val="dk1"/>
                </a:solidFill>
                <a:latin typeface="Calibri"/>
                <a:ea typeface="Calibri"/>
                <a:cs typeface="Calibri"/>
                <a:sym typeface="Calibri"/>
              </a:rPr>
              <a:t>Permintaan penawaran yang disertai</a:t>
            </a:r>
            <a:br>
              <a:rPr lang="en-US" sz="2400">
                <a:solidFill>
                  <a:schemeClr val="dk1"/>
                </a:solidFill>
                <a:latin typeface="Calibri"/>
                <a:ea typeface="Calibri"/>
                <a:cs typeface="Calibri"/>
                <a:sym typeface="Calibri"/>
              </a:rPr>
            </a:br>
            <a:r>
              <a:rPr lang="en-US" sz="2400">
                <a:solidFill>
                  <a:schemeClr val="dk1"/>
                </a:solidFill>
                <a:latin typeface="Calibri"/>
                <a:ea typeface="Calibri"/>
                <a:cs typeface="Calibri"/>
                <a:sym typeface="Calibri"/>
              </a:rPr>
              <a:t>dengan klarifikasi, negosiasi teknis,</a:t>
            </a:r>
            <a:br>
              <a:rPr lang="en-US" sz="2400">
                <a:solidFill>
                  <a:schemeClr val="dk1"/>
                </a:solidFill>
                <a:latin typeface="Calibri"/>
                <a:ea typeface="Calibri"/>
                <a:cs typeface="Calibri"/>
                <a:sym typeface="Calibri"/>
              </a:rPr>
            </a:br>
            <a:r>
              <a:rPr lang="en-US" sz="2400">
                <a:solidFill>
                  <a:schemeClr val="dk1"/>
                </a:solidFill>
                <a:latin typeface="Calibri"/>
                <a:ea typeface="Calibri"/>
                <a:cs typeface="Calibri"/>
                <a:sym typeface="Calibri"/>
              </a:rPr>
              <a:t>dan harga kepada Penyedia untuk </a:t>
            </a:r>
            <a:br>
              <a:rPr lang="en-US" sz="2400">
                <a:solidFill>
                  <a:schemeClr val="dk1"/>
                </a:solidFill>
                <a:latin typeface="Calibri"/>
                <a:ea typeface="Calibri"/>
                <a:cs typeface="Calibri"/>
                <a:sym typeface="Calibri"/>
              </a:rPr>
            </a:br>
            <a:r>
              <a:rPr lang="en-US" sz="2400">
                <a:solidFill>
                  <a:schemeClr val="dk1"/>
                </a:solidFill>
                <a:latin typeface="Calibri"/>
                <a:ea typeface="Calibri"/>
                <a:cs typeface="Calibri"/>
                <a:sym typeface="Calibri"/>
              </a:rPr>
              <a:t>Pengadaan Langsung yang menggunakan SPK</a:t>
            </a:r>
            <a:endParaRPr sz="2400">
              <a:solidFill>
                <a:schemeClr val="dk1"/>
              </a:solidFill>
              <a:latin typeface="Calibri"/>
              <a:ea typeface="Calibri"/>
              <a:cs typeface="Calibri"/>
              <a:sym typeface="Calibri"/>
            </a:endParaRPr>
          </a:p>
        </p:txBody>
      </p:sp>
      <p:sp>
        <p:nvSpPr>
          <p:cNvPr id="212" name="Shape 212"/>
          <p:cNvSpPr txBox="1"/>
          <p:nvPr/>
        </p:nvSpPr>
        <p:spPr>
          <a:xfrm>
            <a:off x="685800" y="247235"/>
            <a:ext cx="7451725" cy="733425"/>
          </a:xfrm>
          <a:prstGeom prst="rect">
            <a:avLst/>
          </a:prstGeom>
          <a:noFill/>
          <a:ln>
            <a:noFill/>
          </a:ln>
        </p:spPr>
        <p:txBody>
          <a:bodyPr spcFirstLastPara="1" wrap="square" lIns="91425" tIns="45700" rIns="91425" bIns="45700" anchor="ctr" anchorCtr="0">
            <a:noAutofit/>
          </a:bodyPr>
          <a:lstStyle/>
          <a:p>
            <a:pPr marL="11906" marR="0" lvl="0" indent="0" algn="ctr" rtl="0">
              <a:spcBef>
                <a:spcPts val="0"/>
              </a:spcBef>
              <a:spcAft>
                <a:spcPts val="0"/>
              </a:spcAft>
              <a:buNone/>
            </a:pPr>
            <a:r>
              <a:rPr lang="en-US" sz="3600">
                <a:solidFill>
                  <a:schemeClr val="dk1"/>
                </a:solidFill>
                <a:latin typeface="Rockwell"/>
                <a:ea typeface="Rockwell"/>
                <a:cs typeface="Rockwell"/>
                <a:sym typeface="Rockwell"/>
              </a:rPr>
              <a:t>Pengadaan Langsung</a:t>
            </a:r>
            <a:endParaRPr sz="3600">
              <a:solidFill>
                <a:schemeClr val="dk1"/>
              </a:solidFill>
              <a:latin typeface="Rockwell"/>
              <a:ea typeface="Rockwell"/>
              <a:cs typeface="Rockwell"/>
              <a:sym typeface="Rockwell"/>
            </a:endParaRPr>
          </a:p>
        </p:txBody>
      </p:sp>
      <p:pic>
        <p:nvPicPr>
          <p:cNvPr id="216" name="Shape 216"/>
          <p:cNvPicPr preferRelativeResize="0"/>
          <p:nvPr/>
        </p:nvPicPr>
        <p:blipFill rotWithShape="1">
          <a:blip r:embed="rId3">
            <a:alphaModFix/>
          </a:blip>
          <a:srcRect/>
          <a:stretch/>
        </p:blipFill>
        <p:spPr>
          <a:xfrm>
            <a:off x="5934596" y="3429000"/>
            <a:ext cx="2971660" cy="1980905"/>
          </a:xfrm>
          <a:prstGeom prst="parallelogram">
            <a:avLst>
              <a:gd name="adj" fmla="val 25000"/>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75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1508</Words>
  <Application>Microsoft Office PowerPoint</Application>
  <PresentationFormat>On-screen Show (4:3)</PresentationFormat>
  <Paragraphs>296</Paragraphs>
  <Slides>32</Slides>
  <Notes>32</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Bookman Old Style</vt:lpstr>
      <vt:lpstr>Tahoma</vt:lpstr>
      <vt:lpstr>Arial</vt:lpstr>
      <vt:lpstr>Times New Roman</vt:lpstr>
      <vt:lpstr>Calibri</vt:lpstr>
      <vt:lpstr>Noto Sans Symbols</vt:lpstr>
      <vt:lpstr>Rockwell</vt:lpstr>
      <vt:lpstr>Office Theme</vt:lpstr>
      <vt:lpstr>PowerPoint Presentation</vt:lpstr>
      <vt:lpstr>Tujuan Pelatihan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Rekap Perbaikan V.1.5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ASUS PU</cp:lastModifiedBy>
  <cp:revision>1</cp:revision>
  <dcterms:modified xsi:type="dcterms:W3CDTF">2018-11-26T20:51:46Z</dcterms:modified>
</cp:coreProperties>
</file>