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23"/>
  </p:notesMasterIdLst>
  <p:sldIdLst>
    <p:sldId id="281" r:id="rId2"/>
    <p:sldId id="256" r:id="rId3"/>
    <p:sldId id="277" r:id="rId4"/>
    <p:sldId id="307" r:id="rId5"/>
    <p:sldId id="279" r:id="rId6"/>
    <p:sldId id="294" r:id="rId7"/>
    <p:sldId id="315" r:id="rId8"/>
    <p:sldId id="295" r:id="rId9"/>
    <p:sldId id="296" r:id="rId10"/>
    <p:sldId id="287" r:id="rId11"/>
    <p:sldId id="276" r:id="rId12"/>
    <p:sldId id="297" r:id="rId13"/>
    <p:sldId id="298" r:id="rId14"/>
    <p:sldId id="299" r:id="rId15"/>
    <p:sldId id="300" r:id="rId16"/>
    <p:sldId id="301" r:id="rId17"/>
    <p:sldId id="303" r:id="rId18"/>
    <p:sldId id="304" r:id="rId19"/>
    <p:sldId id="305" r:id="rId20"/>
    <p:sldId id="312" r:id="rId21"/>
    <p:sldId id="306" r:id="rId22"/>
  </p:sldIdLst>
  <p:sldSz cx="9144000" cy="6858000" type="screen4x3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248" autoAdjust="0"/>
    <p:restoredTop sz="80108" autoAdjust="0"/>
  </p:normalViewPr>
  <p:slideViewPr>
    <p:cSldViewPr>
      <p:cViewPr varScale="1">
        <p:scale>
          <a:sx n="58" d="100"/>
          <a:sy n="58" d="100"/>
        </p:scale>
        <p:origin x="-156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112B80-E677-405B-8B41-208111BCB923}" type="doc">
      <dgm:prSet loTypeId="urn:microsoft.com/office/officeart/2005/8/layout/hProcess9" loCatId="process" qsTypeId="urn:microsoft.com/office/officeart/2005/8/quickstyle/simple1" qsCatId="simple" csTypeId="urn:microsoft.com/office/officeart/2005/8/colors/colorful5" csCatId="colorful" phldr="1"/>
      <dgm:spPr/>
    </dgm:pt>
    <dgm:pt modelId="{660EE672-E532-4C18-A92C-5AF10948F540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id-ID" sz="1400" dirty="0">
              <a:solidFill>
                <a:sysClr val="windowText" lastClr="000000"/>
              </a:solidFill>
            </a:rPr>
            <a:t>Tahapan proses pengambilan keputusan atau kebijakan</a:t>
          </a:r>
        </a:p>
      </dgm:t>
    </dgm:pt>
    <dgm:pt modelId="{848B1CD0-D08D-4834-98AA-715C5C9680C0}" type="parTrans" cxnId="{E4712BE2-FB65-4F99-B780-8378AA4AE194}">
      <dgm:prSet/>
      <dgm:spPr/>
      <dgm:t>
        <a:bodyPr/>
        <a:lstStyle/>
        <a:p>
          <a:endParaRPr lang="id-ID"/>
        </a:p>
      </dgm:t>
    </dgm:pt>
    <dgm:pt modelId="{928EFB16-C75B-4A01-97CB-C314D94291FE}" type="sibTrans" cxnId="{E4712BE2-FB65-4F99-B780-8378AA4AE194}">
      <dgm:prSet/>
      <dgm:spPr/>
      <dgm:t>
        <a:bodyPr/>
        <a:lstStyle/>
        <a:p>
          <a:endParaRPr lang="id-ID"/>
        </a:p>
      </dgm:t>
    </dgm:pt>
    <dgm:pt modelId="{A253E281-D877-452B-998B-E378E4130F14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id-ID" sz="1400" dirty="0">
              <a:solidFill>
                <a:sysClr val="windowText" lastClr="000000"/>
              </a:solidFill>
            </a:rPr>
            <a:t>Keputusan atau kebijakan </a:t>
          </a:r>
          <a:r>
            <a:rPr lang="id-ID" sz="1400" dirty="0" smtClean="0">
              <a:solidFill>
                <a:sysClr val="windowText" lastClr="000000"/>
              </a:solidFill>
            </a:rPr>
            <a:t>sudah </a:t>
          </a:r>
          <a:r>
            <a:rPr lang="id-ID" sz="1400" dirty="0">
              <a:solidFill>
                <a:sysClr val="windowText" lastClr="000000"/>
              </a:solidFill>
            </a:rPr>
            <a:t>bersifat definitif</a:t>
          </a:r>
        </a:p>
      </dgm:t>
    </dgm:pt>
    <dgm:pt modelId="{717C2247-39BE-4320-A382-821CDBBC7F9D}" type="parTrans" cxnId="{A9803D7D-2F61-4EFA-AEF2-5DF023FEB74D}">
      <dgm:prSet/>
      <dgm:spPr/>
      <dgm:t>
        <a:bodyPr/>
        <a:lstStyle/>
        <a:p>
          <a:endParaRPr lang="id-ID"/>
        </a:p>
      </dgm:t>
    </dgm:pt>
    <dgm:pt modelId="{EE2E1CA3-BDF3-48A0-B2BE-78D8BFBA1D31}" type="sibTrans" cxnId="{A9803D7D-2F61-4EFA-AEF2-5DF023FEB74D}">
      <dgm:prSet/>
      <dgm:spPr/>
      <dgm:t>
        <a:bodyPr/>
        <a:lstStyle/>
        <a:p>
          <a:endParaRPr lang="id-ID"/>
        </a:p>
      </dgm:t>
    </dgm:pt>
    <dgm:pt modelId="{C6518858-7062-425F-80AC-AF8CB1ADEF51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id-ID" sz="1400" dirty="0">
              <a:solidFill>
                <a:sysClr val="windowText" lastClr="000000"/>
              </a:solidFill>
            </a:rPr>
            <a:t>Terjadi sengketa atas keputusan atau kebijakan yang ada</a:t>
          </a:r>
        </a:p>
      </dgm:t>
    </dgm:pt>
    <dgm:pt modelId="{0A9E53BD-42FB-4FF0-A0F3-EBBF77F6EDC2}" type="parTrans" cxnId="{E37383DC-1969-42D6-9B0F-E6AA6B9A5A21}">
      <dgm:prSet/>
      <dgm:spPr/>
      <dgm:t>
        <a:bodyPr/>
        <a:lstStyle/>
        <a:p>
          <a:endParaRPr lang="id-ID"/>
        </a:p>
      </dgm:t>
    </dgm:pt>
    <dgm:pt modelId="{5E2F7F93-D921-4FE2-95E8-1C1BEC4F6286}" type="sibTrans" cxnId="{E37383DC-1969-42D6-9B0F-E6AA6B9A5A21}">
      <dgm:prSet/>
      <dgm:spPr/>
      <dgm:t>
        <a:bodyPr/>
        <a:lstStyle/>
        <a:p>
          <a:endParaRPr lang="id-ID"/>
        </a:p>
      </dgm:t>
    </dgm:pt>
    <dgm:pt modelId="{D89F18FA-C95E-42DD-8A76-1C4D34AD4B7E}" type="pres">
      <dgm:prSet presAssocID="{85112B80-E677-405B-8B41-208111BCB923}" presName="CompostProcess" presStyleCnt="0">
        <dgm:presLayoutVars>
          <dgm:dir/>
          <dgm:resizeHandles val="exact"/>
        </dgm:presLayoutVars>
      </dgm:prSet>
      <dgm:spPr/>
    </dgm:pt>
    <dgm:pt modelId="{95A22A1E-6BEB-4571-8A4F-C218BAE6E72B}" type="pres">
      <dgm:prSet presAssocID="{85112B80-E677-405B-8B41-208111BCB923}" presName="arrow" presStyleLbl="bgShp" presStyleIdx="0" presStyleCnt="1" custScaleX="108071" custScaleY="82724" custLinFactNeighborY="-22147"/>
      <dgm:spPr/>
    </dgm:pt>
    <dgm:pt modelId="{C316F249-B996-4651-9A82-1EB572A3DB11}" type="pres">
      <dgm:prSet presAssocID="{85112B80-E677-405B-8B41-208111BCB923}" presName="linearProcess" presStyleCnt="0"/>
      <dgm:spPr/>
    </dgm:pt>
    <dgm:pt modelId="{861C23A9-7119-4A7E-A97A-65161611579E}" type="pres">
      <dgm:prSet presAssocID="{660EE672-E532-4C18-A92C-5AF10948F540}" presName="textNode" presStyleLbl="node1" presStyleIdx="0" presStyleCnt="3" custScaleX="70025" custScaleY="80565" custLinFactNeighborX="-3782" custLinFactNeighborY="-6191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7BE0C72-1B89-4AF7-9263-FE877982772D}" type="pres">
      <dgm:prSet presAssocID="{928EFB16-C75B-4A01-97CB-C314D94291FE}" presName="sibTrans" presStyleCnt="0"/>
      <dgm:spPr/>
    </dgm:pt>
    <dgm:pt modelId="{555A0A7A-861B-4333-BFDF-2E587B677464}" type="pres">
      <dgm:prSet presAssocID="{A253E281-D877-452B-998B-E378E4130F14}" presName="textNode" presStyleLbl="node1" presStyleIdx="1" presStyleCnt="3" custScaleX="67183" custScaleY="80565" custLinFactNeighborX="-44696" custLinFactNeighborY="-61918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AE77BFD-DAD9-4B0A-AEEC-D724419998DF}" type="pres">
      <dgm:prSet presAssocID="{EE2E1CA3-BDF3-48A0-B2BE-78D8BFBA1D31}" presName="sibTrans" presStyleCnt="0"/>
      <dgm:spPr/>
    </dgm:pt>
    <dgm:pt modelId="{717AB73F-8BB1-4B0B-A0D4-33AF405D9855}" type="pres">
      <dgm:prSet presAssocID="{C6518858-7062-425F-80AC-AF8CB1ADEF51}" presName="textNode" presStyleLbl="node1" presStyleIdx="2" presStyleCnt="3" custScaleX="66408" custScaleY="77243" custLinFactNeighborX="-63814" custLinFactNeighborY="-63579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E37383DC-1969-42D6-9B0F-E6AA6B9A5A21}" srcId="{85112B80-E677-405B-8B41-208111BCB923}" destId="{C6518858-7062-425F-80AC-AF8CB1ADEF51}" srcOrd="2" destOrd="0" parTransId="{0A9E53BD-42FB-4FF0-A0F3-EBBF77F6EDC2}" sibTransId="{5E2F7F93-D921-4FE2-95E8-1C1BEC4F6286}"/>
    <dgm:cxn modelId="{1441B389-B04C-41DF-B3B5-97D0890143A7}" type="presOf" srcId="{A253E281-D877-452B-998B-E378E4130F14}" destId="{555A0A7A-861B-4333-BFDF-2E587B677464}" srcOrd="0" destOrd="0" presId="urn:microsoft.com/office/officeart/2005/8/layout/hProcess9"/>
    <dgm:cxn modelId="{E4712BE2-FB65-4F99-B780-8378AA4AE194}" srcId="{85112B80-E677-405B-8B41-208111BCB923}" destId="{660EE672-E532-4C18-A92C-5AF10948F540}" srcOrd="0" destOrd="0" parTransId="{848B1CD0-D08D-4834-98AA-715C5C9680C0}" sibTransId="{928EFB16-C75B-4A01-97CB-C314D94291FE}"/>
    <dgm:cxn modelId="{4911EF49-CB33-4B2C-B151-E37E0E557814}" type="presOf" srcId="{660EE672-E532-4C18-A92C-5AF10948F540}" destId="{861C23A9-7119-4A7E-A97A-65161611579E}" srcOrd="0" destOrd="0" presId="urn:microsoft.com/office/officeart/2005/8/layout/hProcess9"/>
    <dgm:cxn modelId="{8AC0D821-A02C-4D09-9B23-391B3AED0FA3}" type="presOf" srcId="{85112B80-E677-405B-8B41-208111BCB923}" destId="{D89F18FA-C95E-42DD-8A76-1C4D34AD4B7E}" srcOrd="0" destOrd="0" presId="urn:microsoft.com/office/officeart/2005/8/layout/hProcess9"/>
    <dgm:cxn modelId="{8B543512-BA20-4FE4-ADF6-5D43D63F4673}" type="presOf" srcId="{C6518858-7062-425F-80AC-AF8CB1ADEF51}" destId="{717AB73F-8BB1-4B0B-A0D4-33AF405D9855}" srcOrd="0" destOrd="0" presId="urn:microsoft.com/office/officeart/2005/8/layout/hProcess9"/>
    <dgm:cxn modelId="{A9803D7D-2F61-4EFA-AEF2-5DF023FEB74D}" srcId="{85112B80-E677-405B-8B41-208111BCB923}" destId="{A253E281-D877-452B-998B-E378E4130F14}" srcOrd="1" destOrd="0" parTransId="{717C2247-39BE-4320-A382-821CDBBC7F9D}" sibTransId="{EE2E1CA3-BDF3-48A0-B2BE-78D8BFBA1D31}"/>
    <dgm:cxn modelId="{FB35757D-3975-4BAE-8533-197596CE2422}" type="presParOf" srcId="{D89F18FA-C95E-42DD-8A76-1C4D34AD4B7E}" destId="{95A22A1E-6BEB-4571-8A4F-C218BAE6E72B}" srcOrd="0" destOrd="0" presId="urn:microsoft.com/office/officeart/2005/8/layout/hProcess9"/>
    <dgm:cxn modelId="{FF06CB35-2277-4E4D-A25C-33189A56451E}" type="presParOf" srcId="{D89F18FA-C95E-42DD-8A76-1C4D34AD4B7E}" destId="{C316F249-B996-4651-9A82-1EB572A3DB11}" srcOrd="1" destOrd="0" presId="urn:microsoft.com/office/officeart/2005/8/layout/hProcess9"/>
    <dgm:cxn modelId="{534D0912-C565-4ABE-BF86-EF4335A5BD88}" type="presParOf" srcId="{C316F249-B996-4651-9A82-1EB572A3DB11}" destId="{861C23A9-7119-4A7E-A97A-65161611579E}" srcOrd="0" destOrd="0" presId="urn:microsoft.com/office/officeart/2005/8/layout/hProcess9"/>
    <dgm:cxn modelId="{77F12EE1-CC95-4158-80A6-3141BDC6DF11}" type="presParOf" srcId="{C316F249-B996-4651-9A82-1EB572A3DB11}" destId="{B7BE0C72-1B89-4AF7-9263-FE877982772D}" srcOrd="1" destOrd="0" presId="urn:microsoft.com/office/officeart/2005/8/layout/hProcess9"/>
    <dgm:cxn modelId="{19596696-7FB6-4606-B656-3AF3806B56BD}" type="presParOf" srcId="{C316F249-B996-4651-9A82-1EB572A3DB11}" destId="{555A0A7A-861B-4333-BFDF-2E587B677464}" srcOrd="2" destOrd="0" presId="urn:microsoft.com/office/officeart/2005/8/layout/hProcess9"/>
    <dgm:cxn modelId="{1FEFD537-E926-41C4-BDF0-3A8BF025D430}" type="presParOf" srcId="{C316F249-B996-4651-9A82-1EB572A3DB11}" destId="{0AE77BFD-DAD9-4B0A-AEEC-D724419998DF}" srcOrd="3" destOrd="0" presId="urn:microsoft.com/office/officeart/2005/8/layout/hProcess9"/>
    <dgm:cxn modelId="{97A87DC2-2F43-4DB7-A578-94838BB6DEB7}" type="presParOf" srcId="{C316F249-B996-4651-9A82-1EB572A3DB11}" destId="{717AB73F-8BB1-4B0B-A0D4-33AF405D9855}" srcOrd="4" destOrd="0" presId="urn:microsoft.com/office/officeart/2005/8/layout/hProcess9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19B0929C-B51C-477E-87DE-EAE358BFD8B7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37062CC1-E158-4A5A-8E28-D2219091998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6190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62CC1-E158-4A5A-8E28-D2219091998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44669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62CC1-E158-4A5A-8E28-D2219091998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68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7CDAD04-A0B8-459E-A526-6D93928F3FD6}" type="datetimeFigureOut">
              <a:rPr lang="en-US" smtClean="0"/>
              <a:pPr/>
              <a:t>11/26/2018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44F8F4F-E441-4064-9A69-53764A8CD3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571528"/>
            <a:ext cx="8593666" cy="386715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81000" y="3962400"/>
            <a:ext cx="83058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i="1" u="sng" dirty="0" err="1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Melayani</a:t>
            </a:r>
            <a:r>
              <a:rPr lang="en-US" sz="4800" b="1" i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800" b="1" i="1" u="sng" dirty="0" err="1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dengan</a:t>
            </a:r>
            <a:r>
              <a:rPr lang="en-US" sz="4800" b="1" i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800" b="1" i="1" u="sng" dirty="0" err="1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Hati</a:t>
            </a:r>
            <a:r>
              <a:rPr lang="en-US" sz="4800" b="1" i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en-US" sz="4800" b="1" i="1" u="sng" dirty="0" err="1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dan</a:t>
            </a:r>
            <a:r>
              <a:rPr lang="en-US" sz="4800" b="1" i="1" u="sng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800" b="1" i="1" u="sng" dirty="0" err="1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Berintegritas</a:t>
            </a:r>
            <a:endParaRPr lang="en-US" sz="4800" b="1" i="1" u="sng" cap="none" spc="0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5231256"/>
      </p:ext>
    </p:extLst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0" y="34635"/>
            <a:ext cx="8382000" cy="1219200"/>
            <a:chOff x="762000" y="34635"/>
            <a:chExt cx="8382000" cy="1219200"/>
          </a:xfrm>
        </p:grpSpPr>
        <p:sp>
          <p:nvSpPr>
            <p:cNvPr id="5" name="Rectangle 4"/>
            <p:cNvSpPr/>
            <p:nvPr/>
          </p:nvSpPr>
          <p:spPr>
            <a:xfrm>
              <a:off x="762000" y="228600"/>
              <a:ext cx="8382000" cy="86177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000" b="1" i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                </a:t>
              </a:r>
              <a:r>
                <a:rPr lang="id-ID" sz="4800" b="1" i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Legal Protection</a:t>
              </a:r>
              <a:endParaRPr lang="en-US" sz="4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6636" y="34635"/>
              <a:ext cx="2709333" cy="1219200"/>
            </a:xfrm>
            <a:prstGeom prst="rect">
              <a:avLst/>
            </a:prstGeom>
          </p:spPr>
        </p:pic>
      </p:grpSp>
      <p:sp>
        <p:nvSpPr>
          <p:cNvPr id="8" name="Content Placeholder 2"/>
          <p:cNvSpPr txBox="1">
            <a:spLocks/>
          </p:cNvSpPr>
          <p:nvPr/>
        </p:nvSpPr>
        <p:spPr>
          <a:xfrm>
            <a:off x="714348" y="1643050"/>
            <a:ext cx="7788425" cy="10081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id-ID" sz="1600" dirty="0" smtClean="0"/>
              <a:t>Berbagai “tekanan” membuat lingkungan kerja yang tidak nyaman bagi staf pelaksana PBJ </a:t>
            </a:r>
            <a:r>
              <a:rPr lang="id-ID" sz="1600" dirty="0" smtClean="0">
                <a:sym typeface="Wingdings" panose="05000000000000000000" pitchFamily="2" charset="2"/>
              </a:rPr>
              <a:t> kinerja turun, minat untuk menjadi pelaksana PBJ menurun, kreativitas terhambat  kualitas PBJ turun  serapan anggaran rendah dan pembangunan terhambat</a:t>
            </a:r>
            <a:endParaRPr lang="id-ID" sz="16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id-ID" sz="16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id-ID" sz="1600" dirty="0" smtClean="0">
              <a:sym typeface="Wingdings" panose="05000000000000000000" pitchFamily="2" charset="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1214422"/>
            <a:ext cx="7039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dirty="0" smtClean="0"/>
              <a:t>LATAR BELAKANG</a:t>
            </a:r>
            <a:endParaRPr lang="en-US" sz="2400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642910" y="2714620"/>
            <a:ext cx="7709590" cy="3841229"/>
            <a:chOff x="626191" y="2806519"/>
            <a:chExt cx="7709590" cy="3663521"/>
          </a:xfrm>
        </p:grpSpPr>
        <p:sp>
          <p:nvSpPr>
            <p:cNvPr id="11" name="TextBox 10"/>
            <p:cNvSpPr txBox="1"/>
            <p:nvPr/>
          </p:nvSpPr>
          <p:spPr>
            <a:xfrm>
              <a:off x="1029106" y="6147149"/>
              <a:ext cx="7076333" cy="322891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1600" b="1" dirty="0" smtClean="0"/>
                <a:t>Resiko yang Sering dan Harus Dihadapi oleh Personil </a:t>
              </a:r>
              <a:r>
                <a:rPr lang="id-ID" sz="1600" b="1" dirty="0" smtClean="0"/>
                <a:t>UKPBJ</a:t>
              </a:r>
              <a:endParaRPr lang="id-ID" sz="1600" b="1" dirty="0"/>
            </a:p>
          </p:txBody>
        </p:sp>
        <p:grpSp>
          <p:nvGrpSpPr>
            <p:cNvPr id="12" name="Group 1046"/>
            <p:cNvGrpSpPr/>
            <p:nvPr/>
          </p:nvGrpSpPr>
          <p:grpSpPr>
            <a:xfrm>
              <a:off x="626191" y="2806519"/>
              <a:ext cx="7709590" cy="2740159"/>
              <a:chOff x="626191" y="2806519"/>
              <a:chExt cx="7709590" cy="2740159"/>
            </a:xfrm>
          </p:grpSpPr>
          <p:grpSp>
            <p:nvGrpSpPr>
              <p:cNvPr id="14" name="Group 1045"/>
              <p:cNvGrpSpPr/>
              <p:nvPr/>
            </p:nvGrpSpPr>
            <p:grpSpPr>
              <a:xfrm>
                <a:off x="820344" y="3013068"/>
                <a:ext cx="7376262" cy="2374128"/>
                <a:chOff x="820344" y="3013068"/>
                <a:chExt cx="7376262" cy="2374128"/>
              </a:xfrm>
            </p:grpSpPr>
            <p:sp>
              <p:nvSpPr>
                <p:cNvPr id="36" name="TextBox 35"/>
                <p:cNvSpPr txBox="1"/>
                <p:nvPr/>
              </p:nvSpPr>
              <p:spPr>
                <a:xfrm>
                  <a:off x="3464665" y="3013068"/>
                  <a:ext cx="1530922" cy="259805"/>
                </a:xfrm>
                <a:prstGeom prst="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400" dirty="0" smtClean="0"/>
                    <a:t>Masyarakat </a:t>
                  </a:r>
                  <a:endParaRPr lang="id-ID" sz="1400" dirty="0"/>
                </a:p>
              </p:txBody>
            </p:sp>
            <p:sp>
              <p:nvSpPr>
                <p:cNvPr id="37" name="TextBox 10"/>
                <p:cNvSpPr txBox="1"/>
                <p:nvPr/>
              </p:nvSpPr>
              <p:spPr>
                <a:xfrm>
                  <a:off x="4441080" y="3601574"/>
                  <a:ext cx="1239636" cy="259805"/>
                </a:xfrm>
                <a:prstGeom prst="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400" dirty="0" smtClean="0"/>
                    <a:t>Peserta PBJ</a:t>
                  </a:r>
                  <a:endParaRPr lang="id-ID" sz="1400" dirty="0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2768791" y="3601574"/>
                  <a:ext cx="1239636" cy="461665"/>
                </a:xfrm>
                <a:prstGeom prst="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200" dirty="0" smtClean="0"/>
                    <a:t>Masy. Lain, termasuk LSM</a:t>
                  </a:r>
                  <a:endParaRPr lang="id-ID" sz="1200" dirty="0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2788304" y="4452557"/>
                  <a:ext cx="1239636" cy="259805"/>
                </a:xfrm>
                <a:prstGeom prst="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400" dirty="0" smtClean="0"/>
                    <a:t>Pengaduan</a:t>
                  </a:r>
                  <a:endParaRPr lang="id-ID" sz="1400" dirty="0"/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4453072" y="4457970"/>
                  <a:ext cx="1055032" cy="307777"/>
                </a:xfrm>
                <a:prstGeom prst="rect">
                  <a:avLst/>
                </a:prstGeom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400" dirty="0" smtClean="0"/>
                    <a:t>Sanggah</a:t>
                  </a:r>
                  <a:endParaRPr lang="id-ID" sz="1400" dirty="0"/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6596097" y="3013068"/>
                  <a:ext cx="1182985" cy="259805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400" dirty="0" smtClean="0"/>
                    <a:t>Polisi/Jaksa</a:t>
                  </a:r>
                  <a:endParaRPr lang="id-ID" sz="1400" dirty="0"/>
                </a:p>
              </p:txBody>
            </p:sp>
            <p:sp>
              <p:nvSpPr>
                <p:cNvPr id="42" name="TextBox 41"/>
                <p:cNvSpPr txBox="1"/>
                <p:nvPr/>
              </p:nvSpPr>
              <p:spPr>
                <a:xfrm>
                  <a:off x="6178572" y="4149080"/>
                  <a:ext cx="2018034" cy="905829"/>
                </a:xfrm>
                <a:prstGeom prst="rect">
                  <a:avLst/>
                </a:prstGeom>
              </p:spPr>
              <p:style>
                <a:lnRef idx="2">
                  <a:schemeClr val="accent2"/>
                </a:lnRef>
                <a:fillRef idx="1">
                  <a:schemeClr val="lt1"/>
                </a:fillRef>
                <a:effectRef idx="0">
                  <a:schemeClr val="accent2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400" dirty="0" smtClean="0"/>
                    <a:t>Pemanggilan, Pemeriksaan atau Upaya Hukum Lainnya</a:t>
                  </a: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1029106" y="3013068"/>
                  <a:ext cx="765461" cy="259805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400" dirty="0" smtClean="0"/>
                    <a:t>Media</a:t>
                  </a:r>
                  <a:endParaRPr lang="id-ID" sz="1400" dirty="0"/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820344" y="4130496"/>
                  <a:ext cx="1252573" cy="461665"/>
                </a:xfrm>
                <a:prstGeom prst="rect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200" dirty="0" smtClean="0"/>
                    <a:t>Investigasi dan </a:t>
                  </a:r>
                </a:p>
                <a:p>
                  <a:pPr algn="ctr"/>
                  <a:r>
                    <a:rPr lang="id-ID" sz="1200" dirty="0" smtClean="0"/>
                    <a:t>Pemberitaan</a:t>
                  </a:r>
                  <a:endParaRPr lang="id-ID" sz="1200" dirty="0"/>
                </a:p>
              </p:txBody>
            </p:sp>
            <p:sp>
              <p:nvSpPr>
                <p:cNvPr id="45" name="TextBox 44"/>
                <p:cNvSpPr txBox="1"/>
                <p:nvPr/>
              </p:nvSpPr>
              <p:spPr>
                <a:xfrm>
                  <a:off x="3248855" y="5127391"/>
                  <a:ext cx="1530922" cy="259805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3"/>
                </a:lnRef>
                <a:fillRef idx="1">
                  <a:schemeClr val="lt1"/>
                </a:fillRef>
                <a:effectRef idx="0">
                  <a:schemeClr val="accent3"/>
                </a:effectRef>
                <a:fontRef idx="minor">
                  <a:schemeClr val="dk1"/>
                </a:fontRef>
              </p:style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id-ID" sz="1400" dirty="0" smtClean="0"/>
                    <a:t>ULP</a:t>
                  </a:r>
                  <a:endParaRPr lang="id-ID" sz="1400" dirty="0"/>
                </a:p>
              </p:txBody>
            </p:sp>
          </p:grpSp>
          <p:sp>
            <p:nvSpPr>
              <p:cNvPr id="15" name="Rectangle 14"/>
              <p:cNvSpPr/>
              <p:nvPr/>
            </p:nvSpPr>
            <p:spPr>
              <a:xfrm>
                <a:off x="6039398" y="2811376"/>
                <a:ext cx="2296383" cy="2735302"/>
              </a:xfrm>
              <a:prstGeom prst="rect">
                <a:avLst/>
              </a:prstGeom>
              <a:noFill/>
              <a:ln w="9525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4369300" y="3431361"/>
                <a:ext cx="1391749" cy="1462866"/>
              </a:xfrm>
              <a:prstGeom prst="rect">
                <a:avLst/>
              </a:prstGeom>
              <a:noFill/>
              <a:ln w="9525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2692734" y="3431360"/>
                <a:ext cx="1391749" cy="1462866"/>
              </a:xfrm>
              <a:prstGeom prst="rect">
                <a:avLst/>
              </a:prstGeom>
              <a:noFill/>
              <a:ln w="9525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626191" y="2806519"/>
                <a:ext cx="1585901" cy="2253882"/>
              </a:xfrm>
              <a:prstGeom prst="rect">
                <a:avLst/>
              </a:prstGeom>
              <a:noFill/>
              <a:ln w="9525">
                <a:solidFill>
                  <a:srgbClr val="FFC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grpSp>
            <p:nvGrpSpPr>
              <p:cNvPr id="19" name="Group 1039"/>
              <p:cNvGrpSpPr/>
              <p:nvPr/>
            </p:nvGrpSpPr>
            <p:grpSpPr>
              <a:xfrm>
                <a:off x="1403648" y="3142971"/>
                <a:ext cx="5783942" cy="2114324"/>
                <a:chOff x="1403648" y="3142971"/>
                <a:chExt cx="5783942" cy="2114324"/>
              </a:xfrm>
            </p:grpSpPr>
            <p:cxnSp>
              <p:nvCxnSpPr>
                <p:cNvPr id="20" name="Straight Arrow Connector 19"/>
                <p:cNvCxnSpPr/>
                <p:nvPr/>
              </p:nvCxnSpPr>
              <p:spPr>
                <a:xfrm>
                  <a:off x="3673427" y="3283192"/>
                  <a:ext cx="0" cy="318382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Arrow Connector 20"/>
                <p:cNvCxnSpPr/>
                <p:nvPr/>
              </p:nvCxnSpPr>
              <p:spPr>
                <a:xfrm>
                  <a:off x="4647650" y="3283192"/>
                  <a:ext cx="0" cy="318382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Arrow Connector 21"/>
                <p:cNvCxnSpPr/>
                <p:nvPr/>
              </p:nvCxnSpPr>
              <p:spPr>
                <a:xfrm>
                  <a:off x="3116728" y="4043243"/>
                  <a:ext cx="0" cy="393627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Arrow Connector 22"/>
                <p:cNvCxnSpPr/>
                <p:nvPr/>
              </p:nvCxnSpPr>
              <p:spPr>
                <a:xfrm>
                  <a:off x="5134762" y="3861379"/>
                  <a:ext cx="0" cy="575491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/>
                <p:cNvCxnSpPr/>
                <p:nvPr/>
              </p:nvCxnSpPr>
              <p:spPr>
                <a:xfrm>
                  <a:off x="4794176" y="3861379"/>
                  <a:ext cx="0" cy="287745"/>
                </a:xfrm>
                <a:prstGeom prst="line">
                  <a:avLst/>
                </a:prstGeom>
                <a:ln w="28575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/>
                <p:cNvCxnSpPr/>
                <p:nvPr/>
              </p:nvCxnSpPr>
              <p:spPr>
                <a:xfrm flipH="1">
                  <a:off x="3673427" y="4149124"/>
                  <a:ext cx="1120749" cy="0"/>
                </a:xfrm>
                <a:prstGeom prst="line">
                  <a:avLst/>
                </a:prstGeom>
                <a:ln w="28575">
                  <a:solidFill>
                    <a:srgbClr val="92D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Arrow Connector 25"/>
                <p:cNvCxnSpPr/>
                <p:nvPr/>
              </p:nvCxnSpPr>
              <p:spPr>
                <a:xfrm>
                  <a:off x="3673427" y="4149124"/>
                  <a:ext cx="0" cy="303433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Arrow Connector 26"/>
                <p:cNvCxnSpPr>
                  <a:endCxn id="39" idx="3"/>
                </p:cNvCxnSpPr>
                <p:nvPr/>
              </p:nvCxnSpPr>
              <p:spPr>
                <a:xfrm flipH="1">
                  <a:off x="4027940" y="4582459"/>
                  <a:ext cx="413140" cy="2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Arrow Connector 27"/>
                <p:cNvCxnSpPr/>
                <p:nvPr/>
              </p:nvCxnSpPr>
              <p:spPr>
                <a:xfrm>
                  <a:off x="4567272" y="4765747"/>
                  <a:ext cx="0" cy="361644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Arrow Connector 28"/>
                <p:cNvCxnSpPr/>
                <p:nvPr/>
              </p:nvCxnSpPr>
              <p:spPr>
                <a:xfrm>
                  <a:off x="3534252" y="4712363"/>
                  <a:ext cx="0" cy="415028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Arrow Connector 29"/>
                <p:cNvCxnSpPr>
                  <a:stCxn id="36" idx="1"/>
                  <a:endCxn id="43" idx="3"/>
                </p:cNvCxnSpPr>
                <p:nvPr/>
              </p:nvCxnSpPr>
              <p:spPr>
                <a:xfrm flipH="1">
                  <a:off x="1794567" y="3142971"/>
                  <a:ext cx="1670098" cy="0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Arrow Connector 30"/>
                <p:cNvCxnSpPr>
                  <a:stCxn id="36" idx="3"/>
                  <a:endCxn id="41" idx="1"/>
                </p:cNvCxnSpPr>
                <p:nvPr/>
              </p:nvCxnSpPr>
              <p:spPr>
                <a:xfrm>
                  <a:off x="4995587" y="3142971"/>
                  <a:ext cx="1600510" cy="0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Arrow Connector 31"/>
                <p:cNvCxnSpPr>
                  <a:stCxn id="41" idx="2"/>
                  <a:endCxn id="42" idx="0"/>
                </p:cNvCxnSpPr>
                <p:nvPr/>
              </p:nvCxnSpPr>
              <p:spPr>
                <a:xfrm rot="5400000">
                  <a:off x="6749486" y="3710977"/>
                  <a:ext cx="876208" cy="1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Elbow Connector 1027"/>
                <p:cNvCxnSpPr>
                  <a:stCxn id="42" idx="2"/>
                  <a:endCxn id="45" idx="3"/>
                </p:cNvCxnSpPr>
                <p:nvPr/>
              </p:nvCxnSpPr>
              <p:spPr>
                <a:xfrm rot="5400000">
                  <a:off x="5882491" y="3952197"/>
                  <a:ext cx="202385" cy="2407812"/>
                </a:xfrm>
                <a:prstGeom prst="bentConnector2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Arrow Connector 33"/>
                <p:cNvCxnSpPr/>
                <p:nvPr/>
              </p:nvCxnSpPr>
              <p:spPr>
                <a:xfrm>
                  <a:off x="1403648" y="3283192"/>
                  <a:ext cx="0" cy="847304"/>
                </a:xfrm>
                <a:prstGeom prst="straightConnector1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Elbow Connector 1038"/>
                <p:cNvCxnSpPr>
                  <a:stCxn id="44" idx="2"/>
                  <a:endCxn id="45" idx="1"/>
                </p:cNvCxnSpPr>
                <p:nvPr/>
              </p:nvCxnSpPr>
              <p:spPr>
                <a:xfrm rot="16200000" flipH="1">
                  <a:off x="2015177" y="4023615"/>
                  <a:ext cx="665133" cy="1802224"/>
                </a:xfrm>
                <a:prstGeom prst="bentConnector2">
                  <a:avLst/>
                </a:prstGeom>
                <a:ln w="28575">
                  <a:solidFill>
                    <a:srgbClr val="92D05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" name="Pentagon 12"/>
            <p:cNvSpPr/>
            <p:nvPr/>
          </p:nvSpPr>
          <p:spPr>
            <a:xfrm rot="5400000">
              <a:off x="4403054" y="2311226"/>
              <a:ext cx="443528" cy="7143574"/>
            </a:xfrm>
            <a:prstGeom prst="homePlate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xmlns="" val="277428356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395536" y="1052736"/>
            <a:ext cx="7632848" cy="453650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 algn="just">
              <a:spcBef>
                <a:spcPts val="0"/>
              </a:spcBef>
              <a:spcAft>
                <a:spcPts val="600"/>
              </a:spcAft>
            </a:pPr>
            <a:r>
              <a:rPr lang="id-ID" sz="2000" dirty="0"/>
              <a:t>Ketidakpuasan tersebut sering disampaikan dan menimbulkan efek yang membuat Personil </a:t>
            </a:r>
            <a:r>
              <a:rPr lang="id-ID" sz="2000" dirty="0" smtClean="0"/>
              <a:t>UKPBJ </a:t>
            </a:r>
            <a:r>
              <a:rPr lang="id-ID" sz="2000" dirty="0"/>
              <a:t>terganggu rasa keadilan, ketertiban, kepastian, kemanfaatan dan kenyamanannya</a:t>
            </a:r>
          </a:p>
          <a:p>
            <a:pPr marL="177800" indent="-177800" algn="just">
              <a:spcBef>
                <a:spcPts val="0"/>
              </a:spcBef>
              <a:spcAft>
                <a:spcPts val="600"/>
              </a:spcAft>
            </a:pPr>
            <a:r>
              <a:rPr lang="id-ID" sz="2000" dirty="0"/>
              <a:t>Personil </a:t>
            </a:r>
            <a:r>
              <a:rPr lang="id-ID" sz="2000" dirty="0" smtClean="0"/>
              <a:t>UKPBJ </a:t>
            </a:r>
            <a:r>
              <a:rPr lang="id-ID" sz="2000" dirty="0"/>
              <a:t>“merasa” harus menghadapi berbagai hal tersebut secara sendiri. *padahal sedang menjalankan tugas sebagai aparat </a:t>
            </a:r>
            <a:r>
              <a:rPr lang="id-ID" sz="2000" dirty="0" smtClean="0"/>
              <a:t>negara</a:t>
            </a:r>
          </a:p>
          <a:p>
            <a:pPr marL="177800" indent="-177800" algn="just">
              <a:spcBef>
                <a:spcPts val="0"/>
              </a:spcBef>
              <a:spcAft>
                <a:spcPts val="600"/>
              </a:spcAft>
            </a:pPr>
            <a:r>
              <a:rPr lang="id-ID" sz="2000" dirty="0" smtClean="0"/>
              <a:t>Bagaimana </a:t>
            </a:r>
            <a:r>
              <a:rPr lang="id-ID" sz="2000" dirty="0"/>
              <a:t>menciptakan lingkungan kerja yang mendukung PBJ yang cepat dan berkualitas di tengah tingginya resiko yang dihadapi? Personil </a:t>
            </a:r>
            <a:r>
              <a:rPr lang="id-ID" sz="2000" dirty="0" smtClean="0"/>
              <a:t>UKPBJ </a:t>
            </a:r>
            <a:r>
              <a:rPr lang="id-ID" sz="2000" dirty="0"/>
              <a:t>memerlukan </a:t>
            </a:r>
            <a:r>
              <a:rPr lang="id-ID" sz="2000" u="sng" dirty="0"/>
              <a:t>perlindungan </a:t>
            </a:r>
            <a:r>
              <a:rPr lang="id-ID" sz="2000" u="sng" dirty="0" smtClean="0"/>
              <a:t>hukum</a:t>
            </a:r>
          </a:p>
          <a:p>
            <a:pPr marL="177800" indent="-177800" algn="just">
              <a:spcBef>
                <a:spcPts val="0"/>
              </a:spcBef>
              <a:spcAft>
                <a:spcPts val="600"/>
              </a:spcAft>
            </a:pPr>
            <a:r>
              <a:rPr lang="id-ID" sz="2000" dirty="0" smtClean="0"/>
              <a:t>Sebagai pejabat publik, setiap keputusan </a:t>
            </a:r>
            <a:r>
              <a:rPr lang="id-ID" sz="2000" dirty="0" smtClean="0"/>
              <a:t>UKPBJ </a:t>
            </a:r>
            <a:r>
              <a:rPr lang="id-ID" sz="2000" dirty="0" smtClean="0"/>
              <a:t>dalam melaksanakan PBJ mempunyai kemungkinan untuk dipersoalkan oleh berbagai pihak yang tidak senang/merasa dirugikan dengan keputusan tersebut </a:t>
            </a:r>
            <a:r>
              <a:rPr lang="id-ID" sz="2000" dirty="0" smtClean="0">
                <a:sym typeface="Wingdings" panose="05000000000000000000" pitchFamily="2" charset="2"/>
              </a:rPr>
              <a:t> perlu sistem yang melindungi pelaksana PBJ  penyediaan </a:t>
            </a:r>
            <a:r>
              <a:rPr lang="id-ID" sz="2000" u="sng" dirty="0" smtClean="0">
                <a:sym typeface="Wingdings" panose="05000000000000000000" pitchFamily="2" charset="2"/>
              </a:rPr>
              <a:t>perlindungan hukum dalam PBJ</a:t>
            </a:r>
            <a:endParaRPr lang="id-ID" sz="2000" u="sng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id-ID" sz="20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id-ID" sz="2000" dirty="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17297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990600"/>
            <a:ext cx="82296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 algn="just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id-ID" sz="2000" u="sng" dirty="0" smtClean="0"/>
              <a:t>Gagasan dasarnya</a:t>
            </a:r>
            <a:r>
              <a:rPr lang="id-ID" sz="2000" dirty="0" smtClean="0"/>
              <a:t> adalah di masa datang, Pelaksana PBJ tidak lagi “sendirian” dalam menghadapi resiko kerjanya. </a:t>
            </a:r>
            <a:r>
              <a:rPr lang="id-ID" sz="2000" dirty="0" smtClean="0"/>
              <a:t>UKPBJ </a:t>
            </a:r>
            <a:r>
              <a:rPr lang="id-ID" sz="2000" dirty="0" smtClean="0"/>
              <a:t>diharapkan dapat mengambil peran untuk menyediakan perlindungan hukum bagi Personilnya. Gagasan ini sejalan dengan program ‘Modernisasi </a:t>
            </a:r>
            <a:r>
              <a:rPr lang="id-ID" sz="2000" dirty="0" smtClean="0"/>
              <a:t>UKPBJ” </a:t>
            </a:r>
            <a:r>
              <a:rPr lang="id-ID" sz="2000" dirty="0" smtClean="0"/>
              <a:t>yang ingin menwujudkan organisasi </a:t>
            </a:r>
            <a:r>
              <a:rPr lang="id-ID" sz="2000" dirty="0" smtClean="0"/>
              <a:t>UKPBJ </a:t>
            </a:r>
            <a:r>
              <a:rPr lang="id-ID" sz="2000" dirty="0" smtClean="0"/>
              <a:t>yang modern dengan berbagai kapasitas yang dipersyaratkan, di antaranya adalah memberikan perlindungan hukum bagi Personilnya</a:t>
            </a:r>
          </a:p>
          <a:p>
            <a:pPr marL="177800" indent="-177800" algn="just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id-ID" sz="2000" u="sng" dirty="0" smtClean="0"/>
              <a:t>Tujuan</a:t>
            </a:r>
            <a:r>
              <a:rPr lang="id-ID" sz="2000" dirty="0" smtClean="0"/>
              <a:t> dari program Perlindungan Hukum ini adalah menyiapkan sistem perlindungan hukum di dalam </a:t>
            </a:r>
            <a:r>
              <a:rPr lang="id-ID" sz="2000" dirty="0" smtClean="0"/>
              <a:t>UKPBJ. </a:t>
            </a:r>
            <a:r>
              <a:rPr lang="id-ID" sz="2000" dirty="0" smtClean="0"/>
              <a:t>Program ini fokus dalam menyediakan dasar, beberapa instrumen penting, rumusan konsep yang harus ditindaklanjuti dan action plan sebagai pegangan bagi </a:t>
            </a:r>
            <a:r>
              <a:rPr lang="id-ID" sz="2000" dirty="0" smtClean="0"/>
              <a:t>UKPBJ </a:t>
            </a:r>
            <a:r>
              <a:rPr lang="id-ID" sz="2000" dirty="0" smtClean="0"/>
              <a:t>untuk menjalankan strategi menuju penerapan perlindungan hukum secara penuh. Berbekal hasil dari Program ini maka penerapan perlindungan hukum dapat efektif terwujud dalam jangka waktu yang tidak terlalu lama, </a:t>
            </a:r>
          </a:p>
          <a:p>
            <a:pPr marL="177800" indent="-177800" algn="just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id-ID" sz="2000" dirty="0" smtClean="0"/>
          </a:p>
        </p:txBody>
      </p:sp>
    </p:spTree>
    <p:extLst>
      <p:ext uri="{BB962C8B-B14F-4D97-AF65-F5344CB8AC3E}">
        <p14:creationId xmlns:p14="http://schemas.microsoft.com/office/powerpoint/2010/main" xmlns="" val="94531452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36512124"/>
              </p:ext>
            </p:extLst>
          </p:nvPr>
        </p:nvGraphicFramePr>
        <p:xfrm>
          <a:off x="457200" y="1143000"/>
          <a:ext cx="8208912" cy="48514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576064"/>
                <a:gridCol w="2808312"/>
                <a:gridCol w="4824536"/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id-ID" sz="1600" dirty="0" smtClean="0"/>
                        <a:t>No.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id-ID" sz="1600" dirty="0" smtClean="0"/>
                        <a:t>Nama Peraturan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id-ID" sz="1600" dirty="0" smtClean="0"/>
                        <a:t>Substansi Terkait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id-ID" sz="1600" dirty="0" smtClean="0"/>
                        <a:t>1.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d-ID" sz="1600" dirty="0" smtClean="0"/>
                        <a:t>UU 1/2004 tentang Perbendaharaan Negara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d-ID" sz="1600" dirty="0" smtClean="0"/>
                        <a:t>UU 17/2003 tentang Keuangan Negara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id-ID" sz="1600" dirty="0" smtClean="0"/>
                        <a:t>Sumber kewenangan PBJ berasal</a:t>
                      </a:r>
                      <a:r>
                        <a:rPr lang="id-ID" sz="1600" baseline="0" dirty="0" smtClean="0"/>
                        <a:t> dari kewenangan atributif pengelolaan keuangan negara yang diberikan kepada PA/KPA dan kemudian didelegaskan ke </a:t>
                      </a:r>
                      <a:r>
                        <a:rPr lang="id-ID" sz="1600" baseline="0" dirty="0" smtClean="0"/>
                        <a:t>ULP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id-ID" sz="1600" dirty="0" smtClean="0"/>
                        <a:t>2.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d-ID" sz="1600" dirty="0" smtClean="0"/>
                        <a:t>UU 23/2014 tentang Pemerintahan Daerah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d-ID" sz="1600" dirty="0" smtClean="0"/>
                        <a:t>PP 18/2016 tentang Perangkat Daerah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id-ID" sz="1600" dirty="0" smtClean="0"/>
                        <a:t>Menjelaskan organisasi</a:t>
                      </a:r>
                      <a:r>
                        <a:rPr lang="id-ID" sz="1600" baseline="0" dirty="0" smtClean="0"/>
                        <a:t> pemerintahan daerah dan indikasi tupoksinya. Kedudukan ULP serta keterkaitannya dengan SKPD lain dapat dipahami berdasarkan UU dan PP ini</a:t>
                      </a:r>
                      <a:endParaRPr lang="id-ID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6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id-ID" sz="1600" dirty="0" smtClean="0"/>
                        <a:t>3.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lang="id-ID" sz="1600" dirty="0" smtClean="0"/>
                        <a:t>UU 30 tentang Administrasi Pemerintahan</a:t>
                      </a:r>
                      <a:endParaRPr lang="id-ID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d-ID" sz="1600" dirty="0" smtClean="0"/>
                        <a:t>UU ini menjadi salah satu dasar hukum penyelenggaraan pemerintahan</a:t>
                      </a:r>
                      <a:r>
                        <a:rPr lang="id-ID" sz="1600" baseline="0" dirty="0" smtClean="0"/>
                        <a:t> (termasuk PBJ)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d-ID" sz="1600" baseline="0" dirty="0" smtClean="0"/>
                        <a:t>UU ini memberikan perlindungan hukum bagi masyarakat dan aparatur pemerintah</a:t>
                      </a:r>
                    </a:p>
                    <a:p>
                      <a:pPr marL="285750" indent="-285750"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id-ID" sz="1600" baseline="0" dirty="0" smtClean="0"/>
                        <a:t>Dalam penyelenggaraan pemerintahan, aparat tunduk pada hukum administrasi pemerintahan. Prinsip ini yang menjiwai perlindungan hukum ini</a:t>
                      </a:r>
                      <a:endParaRPr lang="id-ID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28596" y="428604"/>
            <a:ext cx="21558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400" b="1" dirty="0" smtClean="0"/>
              <a:t>DASAR HUKUM</a:t>
            </a:r>
            <a:endParaRPr lang="id-ID" sz="2400" b="1" dirty="0"/>
          </a:p>
        </p:txBody>
      </p:sp>
    </p:spTree>
    <p:extLst>
      <p:ext uri="{BB962C8B-B14F-4D97-AF65-F5344CB8AC3E}">
        <p14:creationId xmlns:p14="http://schemas.microsoft.com/office/powerpoint/2010/main" xmlns="" val="73598915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3528" y="908720"/>
            <a:ext cx="7668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dirty="0" smtClean="0"/>
              <a:t>Perlindungan hukum diberikan secara preventif dan represif</a:t>
            </a:r>
            <a:endParaRPr lang="id-ID" dirty="0"/>
          </a:p>
        </p:txBody>
      </p:sp>
      <p:grpSp>
        <p:nvGrpSpPr>
          <p:cNvPr id="7" name="Group 6"/>
          <p:cNvGrpSpPr/>
          <p:nvPr/>
        </p:nvGrpSpPr>
        <p:grpSpPr>
          <a:xfrm>
            <a:off x="755576" y="1412776"/>
            <a:ext cx="7488832" cy="4536503"/>
            <a:chOff x="0" y="0"/>
            <a:chExt cx="5486400" cy="5114893"/>
          </a:xfrm>
        </p:grpSpPr>
        <p:graphicFrame>
          <p:nvGraphicFramePr>
            <p:cNvPr id="9" name="Diagram 8"/>
            <p:cNvGraphicFramePr/>
            <p:nvPr>
              <p:extLst>
                <p:ext uri="{D42A27DB-BD31-4B8C-83A1-F6EECF244321}">
                  <p14:modId xmlns:p14="http://schemas.microsoft.com/office/powerpoint/2010/main" xmlns="" val="947230904"/>
                </p:ext>
              </p:extLst>
            </p:nvPr>
          </p:nvGraphicFramePr>
          <p:xfrm>
            <a:off x="0" y="0"/>
            <a:ext cx="5486400" cy="320040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0" name="Text Box 2"/>
            <p:cNvSpPr txBox="1">
              <a:spLocks noChangeArrowheads="1"/>
            </p:cNvSpPr>
            <p:nvPr/>
          </p:nvSpPr>
          <p:spPr bwMode="auto">
            <a:xfrm>
              <a:off x="50334" y="1867342"/>
              <a:ext cx="3211078" cy="438061"/>
            </a:xfrm>
            <a:prstGeom prst="rect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id-ID" sz="1400" b="1" dirty="0">
                  <a:effectLst/>
                  <a:ea typeface="Calibri"/>
                  <a:cs typeface="Times New Roman"/>
                </a:rPr>
                <a:t>Perlindungan Hukum Preventif bagi </a:t>
              </a:r>
              <a:r>
                <a:rPr lang="id-ID" sz="1400" b="1" dirty="0" smtClean="0">
                  <a:effectLst/>
                  <a:ea typeface="Calibri"/>
                  <a:cs typeface="Times New Roman"/>
                </a:rPr>
                <a:t>Staf ULP</a:t>
              </a:r>
              <a:endParaRPr lang="en-US" sz="1400" dirty="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 flipV="1">
              <a:off x="1740877" y="1623776"/>
              <a:ext cx="0" cy="233489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 Box 2"/>
            <p:cNvSpPr txBox="1">
              <a:spLocks noChangeArrowheads="1"/>
            </p:cNvSpPr>
            <p:nvPr/>
          </p:nvSpPr>
          <p:spPr bwMode="auto">
            <a:xfrm>
              <a:off x="2275366" y="2451266"/>
              <a:ext cx="3125973" cy="471530"/>
            </a:xfrm>
            <a:prstGeom prst="rect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0" marR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id-ID" sz="1400" b="1" dirty="0">
                  <a:effectLst/>
                  <a:ea typeface="Calibri"/>
                  <a:cs typeface="Times New Roman"/>
                </a:rPr>
                <a:t>Perlindungan Hukum Represif bagi </a:t>
              </a:r>
              <a:r>
                <a:rPr lang="id-ID" sz="1400" b="1" dirty="0" smtClean="0">
                  <a:effectLst/>
                  <a:ea typeface="Calibri"/>
                  <a:cs typeface="Times New Roman"/>
                </a:rPr>
                <a:t>Staf ULP</a:t>
              </a:r>
              <a:endParaRPr lang="en-US" sz="1400" dirty="0">
                <a:effectLst/>
                <a:ea typeface="Calibri"/>
                <a:cs typeface="Times New Roman"/>
              </a:endParaRPr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 flipV="1">
              <a:off x="3487479" y="1623776"/>
              <a:ext cx="0" cy="808074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 Box 2"/>
            <p:cNvSpPr txBox="1">
              <a:spLocks noChangeArrowheads="1"/>
            </p:cNvSpPr>
            <p:nvPr/>
          </p:nvSpPr>
          <p:spPr bwMode="auto">
            <a:xfrm>
              <a:off x="50334" y="3103296"/>
              <a:ext cx="2522744" cy="201159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342900" marR="0" lvl="0" indent="-342900">
                <a:spcBef>
                  <a:spcPts val="0"/>
                </a:spcBef>
                <a:spcAft>
                  <a:spcPts val="300"/>
                </a:spcAft>
                <a:buFont typeface="Symbol"/>
                <a:buChar char=""/>
              </a:pPr>
              <a:r>
                <a:rPr lang="id-ID" sz="1400" dirty="0">
                  <a:effectLst/>
                  <a:latin typeface="Calibri"/>
                  <a:ea typeface="Calibri"/>
                  <a:cs typeface="Times New Roman"/>
                </a:rPr>
                <a:t>Keputusan belum definitif</a:t>
              </a:r>
              <a:endParaRPr lang="en-US" sz="1400" dirty="0">
                <a:effectLst/>
                <a:latin typeface="Calibri"/>
                <a:ea typeface="Calibri"/>
                <a:cs typeface="Times New Roman"/>
              </a:endParaRPr>
            </a:p>
            <a:p>
              <a:pPr marL="342900" marR="0" lvl="0" indent="-342900">
                <a:spcBef>
                  <a:spcPts val="0"/>
                </a:spcBef>
                <a:spcAft>
                  <a:spcPts val="300"/>
                </a:spcAft>
                <a:buFont typeface="Symbol"/>
                <a:buChar char=""/>
              </a:pPr>
              <a:r>
                <a:rPr lang="id-ID" sz="1400" dirty="0">
                  <a:effectLst/>
                  <a:latin typeface="Calibri"/>
                  <a:ea typeface="Calibri"/>
                  <a:cs typeface="Times New Roman"/>
                </a:rPr>
                <a:t>Keputusan sudah definitif tapi belum terjadi sengketa</a:t>
              </a:r>
              <a:endParaRPr lang="en-US" sz="1400" dirty="0">
                <a:effectLst/>
                <a:latin typeface="Calibri"/>
                <a:ea typeface="Calibri"/>
                <a:cs typeface="Times New Roman"/>
              </a:endParaRPr>
            </a:p>
            <a:p>
              <a:pPr marL="342900" marR="0" lvl="0" indent="-342900">
                <a:spcBef>
                  <a:spcPts val="0"/>
                </a:spcBef>
                <a:spcAft>
                  <a:spcPts val="300"/>
                </a:spcAft>
                <a:buFont typeface="Symbol"/>
                <a:buChar char=""/>
              </a:pPr>
              <a:r>
                <a:rPr lang="id-ID" sz="1400" dirty="0">
                  <a:effectLst/>
                  <a:latin typeface="Calibri"/>
                  <a:ea typeface="Calibri"/>
                  <a:cs typeface="Times New Roman"/>
                </a:rPr>
                <a:t>Bertujuan mencegah terjadinya sengketa</a:t>
              </a:r>
              <a:endParaRPr lang="en-US" sz="1400" dirty="0">
                <a:effectLst/>
                <a:latin typeface="Calibri"/>
                <a:ea typeface="Calibri"/>
                <a:cs typeface="Times New Roman"/>
              </a:endParaRPr>
            </a:p>
            <a:p>
              <a:pPr marL="342900" marR="0" lvl="0" indent="-342900">
                <a:spcBef>
                  <a:spcPts val="0"/>
                </a:spcBef>
                <a:spcAft>
                  <a:spcPts val="300"/>
                </a:spcAft>
                <a:buFont typeface="Symbol"/>
                <a:buChar char=""/>
              </a:pPr>
              <a:r>
                <a:rPr lang="id-ID" sz="1400" dirty="0">
                  <a:effectLst/>
                  <a:latin typeface="Calibri"/>
                  <a:ea typeface="Calibri"/>
                  <a:cs typeface="Times New Roman"/>
                </a:rPr>
                <a:t>Seluruh potensi sengketa yang ada akan ditangani </a:t>
              </a:r>
              <a:r>
                <a:rPr lang="id-ID" sz="1400" dirty="0" smtClean="0">
                  <a:effectLst/>
                  <a:latin typeface="Calibri"/>
                  <a:ea typeface="Calibri"/>
                  <a:cs typeface="Times New Roman"/>
                </a:rPr>
                <a:t>di luar pengadilan</a:t>
              </a:r>
              <a:endParaRPr lang="en-US" sz="1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8" name="Text Box 2"/>
            <p:cNvSpPr txBox="1">
              <a:spLocks noChangeArrowheads="1"/>
            </p:cNvSpPr>
            <p:nvPr/>
          </p:nvSpPr>
          <p:spPr bwMode="auto">
            <a:xfrm>
              <a:off x="2870790" y="3293577"/>
              <a:ext cx="2615610" cy="167551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342900" marR="0" lvl="0" indent="-342900">
                <a:spcBef>
                  <a:spcPts val="0"/>
                </a:spcBef>
                <a:spcAft>
                  <a:spcPts val="300"/>
                </a:spcAft>
                <a:buFont typeface="Symbol"/>
                <a:buChar char=""/>
              </a:pPr>
              <a:r>
                <a:rPr lang="id-ID" sz="1400">
                  <a:effectLst/>
                  <a:latin typeface="Calibri"/>
                  <a:ea typeface="Calibri"/>
                  <a:cs typeface="Times New Roman"/>
                </a:rPr>
                <a:t>Keputusan sudah definitif</a:t>
              </a:r>
              <a:endParaRPr lang="en-US" sz="1400">
                <a:effectLst/>
                <a:latin typeface="Calibri"/>
                <a:ea typeface="Calibri"/>
                <a:cs typeface="Times New Roman"/>
              </a:endParaRPr>
            </a:p>
            <a:p>
              <a:pPr marL="342900" marR="0" lvl="0" indent="-342900">
                <a:spcBef>
                  <a:spcPts val="0"/>
                </a:spcBef>
                <a:spcAft>
                  <a:spcPts val="300"/>
                </a:spcAft>
                <a:buFont typeface="Symbol"/>
                <a:buChar char=""/>
              </a:pPr>
              <a:r>
                <a:rPr lang="id-ID" sz="1400">
                  <a:effectLst/>
                  <a:latin typeface="Calibri"/>
                  <a:ea typeface="Calibri"/>
                  <a:cs typeface="Times New Roman"/>
                </a:rPr>
                <a:t>Keputusan sudah definitif dan terjadi sengketa</a:t>
              </a:r>
              <a:endParaRPr lang="en-US" sz="1400">
                <a:effectLst/>
                <a:latin typeface="Calibri"/>
                <a:ea typeface="Calibri"/>
                <a:cs typeface="Times New Roman"/>
              </a:endParaRPr>
            </a:p>
            <a:p>
              <a:pPr marL="342900" marR="0" lvl="0" indent="-342900">
                <a:spcBef>
                  <a:spcPts val="0"/>
                </a:spcBef>
                <a:spcAft>
                  <a:spcPts val="300"/>
                </a:spcAft>
                <a:buFont typeface="Symbol"/>
                <a:buChar char=""/>
              </a:pPr>
              <a:r>
                <a:rPr lang="id-ID" sz="1400">
                  <a:effectLst/>
                  <a:latin typeface="Calibri"/>
                  <a:ea typeface="Calibri"/>
                  <a:cs typeface="Times New Roman"/>
                </a:rPr>
                <a:t>Bertujuan memberikan perlindungan hukum dalam proses penyelesaian sengketa, khususnya di pengadilan</a:t>
              </a:r>
              <a:endParaRPr lang="en-US" sz="140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637953" y="2320881"/>
              <a:ext cx="0" cy="76429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4784651" y="2922796"/>
              <a:ext cx="0" cy="37078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2551803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"/>
          <p:cNvSpPr txBox="1">
            <a:spLocks/>
          </p:cNvSpPr>
          <p:nvPr/>
        </p:nvSpPr>
        <p:spPr>
          <a:xfrm>
            <a:off x="228600" y="740296"/>
            <a:ext cx="8101673" cy="936104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d-ID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Bagaimana perlindungan hukum dapat berjalan efektif?  Perlindungan seperti apa yang tersedia bagi Pelaksana PBJ?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id-ID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Perlindungan hukum diberikan secara berlapis :</a:t>
            </a:r>
            <a:endParaRPr kumimoji="0" lang="id-ID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28600" y="1717939"/>
            <a:ext cx="1728192" cy="149271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sz="1300" dirty="0" smtClean="0"/>
              <a:t>Bekerja dengan etika profesi, kepatuhan terhadap prosedur dan norma hukum, dukungan prasarana dan sarana, arsip, dst</a:t>
            </a:r>
            <a:endParaRPr lang="id-ID" sz="1300" dirty="0"/>
          </a:p>
        </p:txBody>
      </p:sp>
      <p:sp>
        <p:nvSpPr>
          <p:cNvPr id="32" name="TextBox 31"/>
          <p:cNvSpPr txBox="1"/>
          <p:nvPr/>
        </p:nvSpPr>
        <p:spPr>
          <a:xfrm>
            <a:off x="2244824" y="1717939"/>
            <a:ext cx="1728192" cy="14927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sz="1300" dirty="0" smtClean="0"/>
              <a:t>Kalaupun ada pengaduan, pemberitaan media, sanggah dan yang sejenis maka ditangani dengan baik dan segera</a:t>
            </a:r>
            <a:endParaRPr lang="id-ID" sz="1300" dirty="0"/>
          </a:p>
        </p:txBody>
      </p:sp>
      <p:sp>
        <p:nvSpPr>
          <p:cNvPr id="33" name="TextBox 32"/>
          <p:cNvSpPr txBox="1"/>
          <p:nvPr/>
        </p:nvSpPr>
        <p:spPr>
          <a:xfrm>
            <a:off x="4261048" y="1717939"/>
            <a:ext cx="1872208" cy="149271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sz="1300" dirty="0" smtClean="0"/>
              <a:t>APH dan APIP, serta publik memberikan dukungan atas sistem yang sudah dibangun oleh ULP, termasuk jika ada laporan masyarakat ke APH</a:t>
            </a:r>
            <a:endParaRPr lang="id-ID" sz="1300" dirty="0"/>
          </a:p>
        </p:txBody>
      </p:sp>
      <p:sp>
        <p:nvSpPr>
          <p:cNvPr id="34" name="TextBox 33"/>
          <p:cNvSpPr txBox="1"/>
          <p:nvPr/>
        </p:nvSpPr>
        <p:spPr>
          <a:xfrm>
            <a:off x="6421288" y="1717939"/>
            <a:ext cx="1609269" cy="1492716"/>
          </a:xfrm>
          <a:prstGeom prst="rect">
            <a:avLst/>
          </a:prstGeom>
          <a:solidFill>
            <a:schemeClr val="bg2">
              <a:lumMod val="10000"/>
              <a:lumOff val="9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d-ID" sz="1300" dirty="0" smtClean="0"/>
              <a:t>Jika terpaksa masuk ke proses litigasi maka ULP memberikan layanan sesuai dengan ketentuan yang ada</a:t>
            </a:r>
            <a:endParaRPr lang="id-ID" sz="1300" dirty="0"/>
          </a:p>
        </p:txBody>
      </p:sp>
      <p:sp>
        <p:nvSpPr>
          <p:cNvPr id="35" name="Oval 34"/>
          <p:cNvSpPr/>
          <p:nvPr/>
        </p:nvSpPr>
        <p:spPr>
          <a:xfrm rot="16200000">
            <a:off x="1236712" y="2320281"/>
            <a:ext cx="1728192" cy="28803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Oval 35"/>
          <p:cNvSpPr/>
          <p:nvPr/>
        </p:nvSpPr>
        <p:spPr>
          <a:xfrm rot="16200000">
            <a:off x="3252936" y="2366011"/>
            <a:ext cx="1728192" cy="28803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Oval 36"/>
          <p:cNvSpPr/>
          <p:nvPr/>
        </p:nvSpPr>
        <p:spPr>
          <a:xfrm rot="16200000">
            <a:off x="5413176" y="2366012"/>
            <a:ext cx="1728192" cy="28803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Oval 37"/>
          <p:cNvSpPr/>
          <p:nvPr/>
        </p:nvSpPr>
        <p:spPr>
          <a:xfrm rot="16200000">
            <a:off x="7285384" y="2366011"/>
            <a:ext cx="1728192" cy="28803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TextBox 38"/>
          <p:cNvSpPr txBox="1"/>
          <p:nvPr/>
        </p:nvSpPr>
        <p:spPr>
          <a:xfrm>
            <a:off x="1236712" y="3446132"/>
            <a:ext cx="17281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b="1" u="sng" dirty="0" smtClean="0"/>
              <a:t>Tameng 1</a:t>
            </a:r>
            <a:r>
              <a:rPr lang="id-ID" sz="1200" dirty="0" smtClean="0"/>
              <a:t> : PBJ menjadi bersih, berintegritas dan kredibel sehingga mengurangi potensi permasalahan</a:t>
            </a:r>
            <a:endParaRPr lang="id-ID" sz="1200" dirty="0"/>
          </a:p>
        </p:txBody>
      </p:sp>
      <p:sp>
        <p:nvSpPr>
          <p:cNvPr id="40" name="TextBox 39"/>
          <p:cNvSpPr txBox="1"/>
          <p:nvPr/>
        </p:nvSpPr>
        <p:spPr>
          <a:xfrm>
            <a:off x="3324944" y="3446132"/>
            <a:ext cx="158417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b="1" u="sng" dirty="0" smtClean="0"/>
              <a:t>Tameng 2</a:t>
            </a:r>
            <a:r>
              <a:rPr lang="id-ID" sz="1200" dirty="0" smtClean="0"/>
              <a:t> : respon pihak luar ditangani dengan baik dan segera agar tidak berlarut-larut sehingga cepat selesai</a:t>
            </a:r>
            <a:endParaRPr lang="id-ID" sz="1200" dirty="0"/>
          </a:p>
        </p:txBody>
      </p:sp>
      <p:sp>
        <p:nvSpPr>
          <p:cNvPr id="42" name="TextBox 41"/>
          <p:cNvSpPr txBox="1"/>
          <p:nvPr/>
        </p:nvSpPr>
        <p:spPr>
          <a:xfrm>
            <a:off x="5341168" y="3446132"/>
            <a:ext cx="18722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b="1" u="sng" dirty="0" smtClean="0"/>
              <a:t>Tameng 3</a:t>
            </a:r>
            <a:r>
              <a:rPr lang="id-ID" sz="1200" dirty="0" smtClean="0"/>
              <a:t> : jika ada pengaduan, maka APH akan berkoordinasi dengan ULP, sehingga bisa saling menyesuaikan dengan sistem yang ada</a:t>
            </a:r>
            <a:endParaRPr lang="id-ID" sz="1200" dirty="0"/>
          </a:p>
        </p:txBody>
      </p:sp>
      <p:sp>
        <p:nvSpPr>
          <p:cNvPr id="44" name="TextBox 43"/>
          <p:cNvSpPr txBox="1"/>
          <p:nvPr/>
        </p:nvSpPr>
        <p:spPr>
          <a:xfrm>
            <a:off x="7357392" y="3446132"/>
            <a:ext cx="157163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b="1" u="sng" dirty="0" smtClean="0"/>
              <a:t>Tameng 4</a:t>
            </a:r>
            <a:r>
              <a:rPr lang="id-ID" sz="1200" dirty="0" smtClean="0"/>
              <a:t> : dengan koordinasi yang baik dengan APH maka ULP dapat memberikan pendampingan yang efektif bagi Personilnya</a:t>
            </a:r>
            <a:endParaRPr lang="id-ID" sz="1200" dirty="0"/>
          </a:p>
        </p:txBody>
      </p:sp>
      <p:cxnSp>
        <p:nvCxnSpPr>
          <p:cNvPr id="45" name="Straight Arrow Connector 44"/>
          <p:cNvCxnSpPr/>
          <p:nvPr/>
        </p:nvCxnSpPr>
        <p:spPr>
          <a:xfrm>
            <a:off x="312912" y="6172200"/>
            <a:ext cx="4680520" cy="0"/>
          </a:xfrm>
          <a:prstGeom prst="straightConnector1">
            <a:avLst/>
          </a:prstGeom>
          <a:ln w="38100">
            <a:solidFill>
              <a:srgbClr val="FFFF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105000" y="5833646"/>
            <a:ext cx="30963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600" b="1" dirty="0" smtClean="0"/>
              <a:t>Perlindungan Preventif</a:t>
            </a:r>
            <a:endParaRPr lang="id-ID" sz="16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312912" y="5024353"/>
            <a:ext cx="1728192" cy="919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300" dirty="0" smtClean="0"/>
              <a:t>Yang disediakan : kode etik, SOP, prasarana dan sarana, sistem pendukung</a:t>
            </a:r>
            <a:endParaRPr lang="id-ID" sz="1300" dirty="0"/>
          </a:p>
        </p:txBody>
      </p:sp>
      <p:sp>
        <p:nvSpPr>
          <p:cNvPr id="50" name="TextBox 49"/>
          <p:cNvSpPr txBox="1"/>
          <p:nvPr/>
        </p:nvSpPr>
        <p:spPr>
          <a:xfrm>
            <a:off x="2329136" y="5024353"/>
            <a:ext cx="17281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300" dirty="0" smtClean="0"/>
              <a:t>Yang disediakan : SOP, prasarana dan sarana, sistem pendukung</a:t>
            </a:r>
            <a:endParaRPr lang="id-ID" sz="1300" dirty="0"/>
          </a:p>
        </p:txBody>
      </p:sp>
      <p:sp>
        <p:nvSpPr>
          <p:cNvPr id="56" name="TextBox 55"/>
          <p:cNvSpPr txBox="1"/>
          <p:nvPr/>
        </p:nvSpPr>
        <p:spPr>
          <a:xfrm>
            <a:off x="4273352" y="5024353"/>
            <a:ext cx="172819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300" dirty="0" smtClean="0"/>
              <a:t>Yang disediakan : konsep komunikasi, MoU, konsep regulasi</a:t>
            </a:r>
            <a:endParaRPr lang="id-ID" sz="1300" dirty="0"/>
          </a:p>
        </p:txBody>
      </p:sp>
      <p:sp>
        <p:nvSpPr>
          <p:cNvPr id="60" name="TextBox 59"/>
          <p:cNvSpPr txBox="1"/>
          <p:nvPr/>
        </p:nvSpPr>
        <p:spPr>
          <a:xfrm>
            <a:off x="6577608" y="5024353"/>
            <a:ext cx="17281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300" dirty="0" smtClean="0"/>
              <a:t>Yang disediakan : SOP pendampingan</a:t>
            </a:r>
            <a:endParaRPr lang="id-ID" sz="1300" dirty="0"/>
          </a:p>
        </p:txBody>
      </p:sp>
      <p:cxnSp>
        <p:nvCxnSpPr>
          <p:cNvPr id="61" name="Straight Arrow Connector 60"/>
          <p:cNvCxnSpPr/>
          <p:nvPr/>
        </p:nvCxnSpPr>
        <p:spPr>
          <a:xfrm flipV="1">
            <a:off x="804664" y="3302116"/>
            <a:ext cx="0" cy="150273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flipV="1">
            <a:off x="3036912" y="3302116"/>
            <a:ext cx="0" cy="150273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/>
          <p:cNvCxnSpPr/>
          <p:nvPr/>
        </p:nvCxnSpPr>
        <p:spPr>
          <a:xfrm flipV="1">
            <a:off x="5053136" y="3302116"/>
            <a:ext cx="0" cy="150273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 flipV="1">
            <a:off x="7213376" y="3302116"/>
            <a:ext cx="0" cy="150273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4993432" y="6172200"/>
            <a:ext cx="3240360" cy="0"/>
          </a:xfrm>
          <a:prstGeom prst="straightConnector1">
            <a:avLst/>
          </a:prstGeom>
          <a:ln w="38100">
            <a:solidFill>
              <a:srgbClr val="FFFF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7167315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ontent Placeholder 2"/>
          <p:cNvSpPr txBox="1">
            <a:spLocks/>
          </p:cNvSpPr>
          <p:nvPr/>
        </p:nvSpPr>
        <p:spPr>
          <a:xfrm>
            <a:off x="323528" y="304800"/>
            <a:ext cx="8101673" cy="411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id-ID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Produk Legal Protection</a:t>
            </a:r>
            <a:endParaRPr kumimoji="0" lang="id-ID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0" name="Group 39"/>
          <p:cNvGrpSpPr/>
          <p:nvPr/>
        </p:nvGrpSpPr>
        <p:grpSpPr>
          <a:xfrm>
            <a:off x="357158" y="1071546"/>
            <a:ext cx="8401080" cy="5323820"/>
            <a:chOff x="457200" y="838200"/>
            <a:chExt cx="7391400" cy="5323820"/>
          </a:xfrm>
        </p:grpSpPr>
        <p:sp>
          <p:nvSpPr>
            <p:cNvPr id="41" name="Rectangle 40"/>
            <p:cNvSpPr/>
            <p:nvPr/>
          </p:nvSpPr>
          <p:spPr>
            <a:xfrm>
              <a:off x="685800" y="1752600"/>
              <a:ext cx="2286000" cy="289560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810000" y="1253700"/>
              <a:ext cx="2133600" cy="738664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/>
                <a:t>Memastikan Ada Fungsi yang Terkait Perlindungan Hukum ada di ULP</a:t>
              </a:r>
              <a:endParaRPr lang="id-ID" sz="1400" dirty="0"/>
            </a:p>
          </p:txBody>
        </p:sp>
        <p:grpSp>
          <p:nvGrpSpPr>
            <p:cNvPr id="43" name="Group 37"/>
            <p:cNvGrpSpPr/>
            <p:nvPr/>
          </p:nvGrpSpPr>
          <p:grpSpPr>
            <a:xfrm>
              <a:off x="1219200" y="1981200"/>
              <a:ext cx="1600200" cy="2580620"/>
              <a:chOff x="762000" y="1371600"/>
              <a:chExt cx="1600200" cy="2580620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762000" y="1371600"/>
                <a:ext cx="1136848" cy="307777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00" dirty="0" smtClean="0"/>
                  <a:t>Kode Etik</a:t>
                </a:r>
                <a:endParaRPr lang="id-ID" sz="1400" dirty="0"/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762000" y="3429000"/>
                <a:ext cx="1136848" cy="523220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00" dirty="0" smtClean="0"/>
                  <a:t>Konsep MoU dengan APH</a:t>
                </a:r>
                <a:endParaRPr lang="id-ID" sz="1400" dirty="0"/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762000" y="2326915"/>
                <a:ext cx="1600200" cy="307777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00" dirty="0" smtClean="0">
                    <a:solidFill>
                      <a:srgbClr val="FF0000"/>
                    </a:solidFill>
                  </a:rPr>
                  <a:t>SOP</a:t>
                </a:r>
                <a:endParaRPr lang="id-ID" sz="14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68" name="Straight Arrow Connector 67"/>
              <p:cNvCxnSpPr>
                <a:endCxn id="65" idx="2"/>
              </p:cNvCxnSpPr>
              <p:nvPr/>
            </p:nvCxnSpPr>
            <p:spPr>
              <a:xfrm flipV="1">
                <a:off x="1330424" y="1679377"/>
                <a:ext cx="0" cy="64753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Arrow Connector 68"/>
              <p:cNvCxnSpPr>
                <a:stCxn id="66" idx="0"/>
              </p:cNvCxnSpPr>
              <p:nvPr/>
            </p:nvCxnSpPr>
            <p:spPr>
              <a:xfrm flipV="1">
                <a:off x="1330424" y="2850135"/>
                <a:ext cx="0" cy="578865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TextBox 43"/>
            <p:cNvSpPr txBox="1"/>
            <p:nvPr/>
          </p:nvSpPr>
          <p:spPr>
            <a:xfrm>
              <a:off x="3810000" y="2721071"/>
              <a:ext cx="2438400" cy="95410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/>
                <a:t>Konsep Penyediaan Prasarana, Sarana serta Sistem yang Mendukung Implementasi SOP dan Kode Etik</a:t>
              </a:r>
              <a:endParaRPr lang="id-ID" sz="1400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86400" y="5164538"/>
              <a:ext cx="190841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/>
                <a:t>Strategi Sosialisasi</a:t>
              </a:r>
              <a:endParaRPr lang="id-ID" sz="14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362200" y="5164539"/>
              <a:ext cx="1908412" cy="30777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/>
                <a:t>Konsep Regulasi</a:t>
              </a:r>
              <a:endParaRPr lang="id-ID" sz="14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322626" y="5638800"/>
              <a:ext cx="2525974" cy="523220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id-ID" sz="1400" dirty="0" smtClean="0"/>
                <a:t>Action Plan Penerapan Perlindungan Hukum ke Depan</a:t>
              </a:r>
              <a:endParaRPr lang="id-ID" sz="1400" dirty="0"/>
            </a:p>
          </p:txBody>
        </p:sp>
        <p:cxnSp>
          <p:nvCxnSpPr>
            <p:cNvPr id="48" name="Straight Connector 47"/>
            <p:cNvCxnSpPr>
              <a:stCxn id="42" idx="1"/>
            </p:cNvCxnSpPr>
            <p:nvPr/>
          </p:nvCxnSpPr>
          <p:spPr>
            <a:xfrm flipH="1">
              <a:off x="838200" y="1623032"/>
              <a:ext cx="297180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>
              <a:off x="838200" y="1623032"/>
              <a:ext cx="0" cy="1575093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>
              <a:endCxn id="67" idx="1"/>
            </p:cNvCxnSpPr>
            <p:nvPr/>
          </p:nvCxnSpPr>
          <p:spPr>
            <a:xfrm flipV="1">
              <a:off x="838200" y="3090404"/>
              <a:ext cx="381001" cy="10772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>
              <a:endCxn id="65" idx="1"/>
            </p:cNvCxnSpPr>
            <p:nvPr/>
          </p:nvCxnSpPr>
          <p:spPr>
            <a:xfrm>
              <a:off x="838200" y="2135088"/>
              <a:ext cx="381000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Arrow Connector 51"/>
            <p:cNvCxnSpPr/>
            <p:nvPr/>
          </p:nvCxnSpPr>
          <p:spPr>
            <a:xfrm flipH="1">
              <a:off x="2845586" y="3195654"/>
              <a:ext cx="990600" cy="0"/>
            </a:xfrm>
            <a:prstGeom prst="straightConnector1">
              <a:avLst/>
            </a:prstGeom>
            <a:ln w="28575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flipH="1">
              <a:off x="3200400" y="2936515"/>
              <a:ext cx="609600" cy="0"/>
            </a:xfrm>
            <a:prstGeom prst="line">
              <a:avLst/>
            </a:prstGeom>
            <a:ln w="28575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V="1">
              <a:off x="3200400" y="2135089"/>
              <a:ext cx="0" cy="80142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>
              <a:endCxn id="65" idx="3"/>
            </p:cNvCxnSpPr>
            <p:nvPr/>
          </p:nvCxnSpPr>
          <p:spPr>
            <a:xfrm flipH="1">
              <a:off x="2356048" y="2135088"/>
              <a:ext cx="844352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Rectangle 55"/>
            <p:cNvSpPr/>
            <p:nvPr/>
          </p:nvSpPr>
          <p:spPr>
            <a:xfrm>
              <a:off x="457200" y="838200"/>
              <a:ext cx="6128413" cy="3962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cxnSp>
          <p:nvCxnSpPr>
            <p:cNvPr id="57" name="Straight Arrow Connector 56"/>
            <p:cNvCxnSpPr/>
            <p:nvPr/>
          </p:nvCxnSpPr>
          <p:spPr>
            <a:xfrm>
              <a:off x="3314700" y="4800600"/>
              <a:ext cx="0" cy="36393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>
              <a:off x="6248400" y="4800600"/>
              <a:ext cx="0" cy="363938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>
              <a:stCxn id="46" idx="3"/>
              <a:endCxn id="45" idx="1"/>
            </p:cNvCxnSpPr>
            <p:nvPr/>
          </p:nvCxnSpPr>
          <p:spPr>
            <a:xfrm flipV="1">
              <a:off x="4270612" y="5318427"/>
              <a:ext cx="1215788" cy="1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stCxn id="46" idx="2"/>
            </p:cNvCxnSpPr>
            <p:nvPr/>
          </p:nvCxnSpPr>
          <p:spPr>
            <a:xfrm>
              <a:off x="3316406" y="5472316"/>
              <a:ext cx="0" cy="428094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>
              <a:endCxn id="47" idx="1"/>
            </p:cNvCxnSpPr>
            <p:nvPr/>
          </p:nvCxnSpPr>
          <p:spPr>
            <a:xfrm>
              <a:off x="3314700" y="5900410"/>
              <a:ext cx="2007926" cy="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stCxn id="56" idx="3"/>
            </p:cNvCxnSpPr>
            <p:nvPr/>
          </p:nvCxnSpPr>
          <p:spPr>
            <a:xfrm>
              <a:off x="6585613" y="2819400"/>
              <a:ext cx="111058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62"/>
            <p:cNvCxnSpPr/>
            <p:nvPr/>
          </p:nvCxnSpPr>
          <p:spPr>
            <a:xfrm>
              <a:off x="7696200" y="2819400"/>
              <a:ext cx="0" cy="2819400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/>
            <p:nvPr/>
          </p:nvCxnSpPr>
          <p:spPr>
            <a:xfrm>
              <a:off x="6248400" y="5472315"/>
              <a:ext cx="0" cy="16648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53370895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62001" y="34635"/>
            <a:ext cx="8077201" cy="1219200"/>
            <a:chOff x="762000" y="34635"/>
            <a:chExt cx="8382000" cy="1219200"/>
          </a:xfrm>
        </p:grpSpPr>
        <p:sp>
          <p:nvSpPr>
            <p:cNvPr id="3" name="Rectangle 2"/>
            <p:cNvSpPr/>
            <p:nvPr/>
          </p:nvSpPr>
          <p:spPr>
            <a:xfrm>
              <a:off x="762000" y="228600"/>
              <a:ext cx="8382000" cy="86177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          </a:t>
              </a:r>
              <a:r>
                <a:rPr lang="id-ID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SOP</a:t>
              </a:r>
              <a:endParaRPr lang="en-US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6636" y="34635"/>
              <a:ext cx="2709333" cy="1219200"/>
            </a:xfrm>
            <a:prstGeom prst="rect">
              <a:avLst/>
            </a:prstGeom>
          </p:spPr>
        </p:pic>
      </p:grp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785786" y="1214422"/>
          <a:ext cx="8072494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9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905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234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NAMA SOP</a:t>
                      </a:r>
                      <a:endParaRPr lang="en-US" sz="1600" dirty="0" smtClean="0"/>
                    </a:p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SOP Penyusunan Rencana Umum Pengadaan</a:t>
                      </a:r>
                      <a:endParaRPr lang="id-ID" sz="11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2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SOP Penyusunan Rencana Pelaksanaan Pengadaan</a:t>
                      </a:r>
                      <a:endParaRPr lang="id-ID" sz="11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>
                          <a:latin typeface="Arial"/>
                          <a:ea typeface="Times New Roman"/>
                          <a:cs typeface="Times New Roman"/>
                        </a:rPr>
                        <a:t>SOP PenyusunanDokumen Pengadaan</a:t>
                      </a:r>
                      <a:endParaRPr lang="id-ID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>
                          <a:latin typeface="Arial"/>
                          <a:ea typeface="Times New Roman"/>
                          <a:cs typeface="Times New Roman"/>
                        </a:rPr>
                        <a:t>SOP Adendum dokumen pengadaan</a:t>
                      </a:r>
                      <a:endParaRPr lang="id-ID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/>
                        <a:t>5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>
                          <a:latin typeface="Arial"/>
                          <a:ea typeface="Times New Roman"/>
                          <a:cs typeface="Times New Roman"/>
                        </a:rPr>
                        <a:t>SOP Pemilihan Penyedia Barang-Jasa</a:t>
                      </a:r>
                      <a:endParaRPr lang="id-ID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/>
                        <a:t>6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>
                          <a:latin typeface="Arial"/>
                          <a:ea typeface="Times New Roman"/>
                          <a:cs typeface="Times New Roman"/>
                        </a:rPr>
                        <a:t>SOP Penanganan Sanggah</a:t>
                      </a:r>
                      <a:endParaRPr lang="id-ID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/>
                        <a:t>7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SOP Manajemen Kontrak</a:t>
                      </a:r>
                      <a:endParaRPr lang="id-ID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/>
                        <a:t>8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SOP Penanganan Pengaduan Masyarakat</a:t>
                      </a:r>
                      <a:endParaRPr lang="id-ID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/>
                        <a:t>9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SOP Penanganan Pemberitaan Media </a:t>
                      </a:r>
                      <a:endParaRPr lang="id-ID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/>
                        <a:t>10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SOP Surat Masuk</a:t>
                      </a:r>
                      <a:endParaRPr lang="en-US" sz="1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4461988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62001" y="34635"/>
            <a:ext cx="8077201" cy="1219200"/>
            <a:chOff x="762000" y="34635"/>
            <a:chExt cx="8382000" cy="1219200"/>
          </a:xfrm>
        </p:grpSpPr>
        <p:sp>
          <p:nvSpPr>
            <p:cNvPr id="3" name="Rectangle 2"/>
            <p:cNvSpPr/>
            <p:nvPr/>
          </p:nvSpPr>
          <p:spPr>
            <a:xfrm>
              <a:off x="762000" y="228600"/>
              <a:ext cx="8382000" cy="86177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          </a:t>
              </a:r>
              <a:r>
                <a:rPr lang="id-ID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SOP</a:t>
              </a:r>
              <a:endParaRPr lang="en-US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6636" y="34635"/>
              <a:ext cx="2709333" cy="1219200"/>
            </a:xfrm>
            <a:prstGeom prst="rect">
              <a:avLst/>
            </a:prstGeom>
          </p:spPr>
        </p:pic>
      </p:grpSp>
      <p:graphicFrame>
        <p:nvGraphicFramePr>
          <p:cNvPr id="9" name="Table 8"/>
          <p:cNvGraphicFramePr>
            <a:graphicFrameLocks noGrp="1"/>
          </p:cNvGraphicFramePr>
          <p:nvPr>
            <p:extLst/>
          </p:nvPr>
        </p:nvGraphicFramePr>
        <p:xfrm>
          <a:off x="785786" y="1214422"/>
          <a:ext cx="8072494" cy="259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9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905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234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NAMA</a:t>
                      </a:r>
                      <a:r>
                        <a:rPr lang="id-ID" sz="1600" baseline="0" dirty="0" smtClean="0"/>
                        <a:t> SOP</a:t>
                      </a:r>
                      <a:endParaRPr lang="en-US" sz="1600" dirty="0" smtClean="0"/>
                    </a:p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11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>
                          <a:latin typeface="Arial"/>
                          <a:ea typeface="Times New Roman"/>
                          <a:cs typeface="Times New Roman"/>
                        </a:rPr>
                        <a:t>SOP Surat Keluar</a:t>
                      </a:r>
                      <a:endParaRPr lang="id-ID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12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>
                          <a:latin typeface="Arial"/>
                          <a:ea typeface="Times New Roman"/>
                          <a:cs typeface="Times New Roman"/>
                        </a:rPr>
                        <a:t>SOP Pengarsipan Berita Acara, Surat Keputusan dan Surat/ Dokumen Penting Lainnya</a:t>
                      </a:r>
                      <a:endParaRPr lang="id-ID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13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>
                          <a:solidFill>
                            <a:srgbClr val="FF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SOP Peminjaman Dan Pengembalian Dokumentasi/Arsip </a:t>
                      </a:r>
                      <a:endParaRPr lang="id-ID" sz="11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14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SOP Pemanggilan APH</a:t>
                      </a:r>
                      <a:endParaRPr lang="id-ID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/>
                        <a:t>15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b="1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SOP Bantuan Hukum</a:t>
                      </a:r>
                      <a:endParaRPr lang="id-ID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b="1" dirty="0" smtClean="0"/>
                        <a:t>16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>
                          <a:solidFill>
                            <a:schemeClr val="tx1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SOP Surat Keluar</a:t>
                      </a:r>
                      <a:endParaRPr lang="id-ID" sz="1100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7554002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0" y="34635"/>
            <a:ext cx="8382000" cy="1219200"/>
            <a:chOff x="762000" y="34635"/>
            <a:chExt cx="8382000" cy="1219200"/>
          </a:xfrm>
        </p:grpSpPr>
        <p:sp>
          <p:nvSpPr>
            <p:cNvPr id="5" name="Rectangle 4"/>
            <p:cNvSpPr/>
            <p:nvPr/>
          </p:nvSpPr>
          <p:spPr>
            <a:xfrm>
              <a:off x="762000" y="228600"/>
              <a:ext cx="8382000" cy="86177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id-ID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KODE ETIK</a:t>
              </a:r>
              <a:endParaRPr lang="en-US" sz="4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6636" y="34635"/>
              <a:ext cx="2709333" cy="1219200"/>
            </a:xfrm>
            <a:prstGeom prst="rect">
              <a:avLst/>
            </a:prstGeom>
          </p:spPr>
        </p:pic>
      </p:grp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785786" y="2214554"/>
          <a:ext cx="8072494" cy="124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9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905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234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URAIAN</a:t>
                      </a:r>
                      <a:endParaRPr lang="en-US" sz="1600" dirty="0" smtClean="0"/>
                    </a:p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 smtClean="0">
                          <a:latin typeface="Arial"/>
                          <a:ea typeface="Times New Roman"/>
                          <a:cs typeface="Times New Roman"/>
                        </a:rPr>
                        <a:t>Draft</a:t>
                      </a:r>
                      <a:r>
                        <a:rPr lang="id-ID" sz="12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Kode Etik PBJ</a:t>
                      </a:r>
                      <a:endParaRPr lang="id-ID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2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 smtClean="0">
                          <a:latin typeface="Arial"/>
                          <a:ea typeface="Times New Roman"/>
                          <a:cs typeface="Times New Roman"/>
                        </a:rPr>
                        <a:t>SK</a:t>
                      </a:r>
                      <a:r>
                        <a:rPr lang="id-ID" sz="12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Komisi Etik</a:t>
                      </a:r>
                      <a:endParaRPr lang="id-ID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03329468"/>
      </p:ext>
    </p:extLst>
  </p:cSld>
  <p:clrMapOvr>
    <a:masterClrMapping/>
  </p:clrMapOvr>
  <p:transition spd="slow">
    <p:wipe dir="u"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43042" y="428604"/>
            <a:ext cx="7239000" cy="163121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UKPBJ </a:t>
            </a:r>
            <a:r>
              <a:rPr lang="id-ID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TANGGUH DENGAN</a:t>
            </a:r>
          </a:p>
          <a:p>
            <a:pPr algn="ctr"/>
            <a:r>
              <a:rPr lang="id-ID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 </a:t>
            </a:r>
            <a:r>
              <a:rPr lang="id-ID" sz="5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LEGAL PROTECTION</a:t>
            </a:r>
            <a:endParaRPr lang="en-US" sz="5000" b="1" i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Haettenschweiler" pitchFamily="34" charset="0"/>
            </a:endParaRPr>
          </a:p>
        </p:txBody>
      </p:sp>
      <p:pic>
        <p:nvPicPr>
          <p:cNvPr id="5" name="Picture 4" descr="BMP-BABEL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642918"/>
            <a:ext cx="91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4038600" y="5875009"/>
            <a:ext cx="4953000" cy="8245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U</a:t>
            </a:r>
            <a:r>
              <a:rPr lang="en-US" sz="5400" b="1" dirty="0" err="1" smtClean="0">
                <a:solidFill>
                  <a:srgbClr val="FF0000"/>
                </a:solidFill>
                <a:latin typeface="Berlin Sans FB Demi" pitchFamily="34" charset="0"/>
                <a:cs typeface="Arial" pitchFamily="34" charset="0"/>
              </a:rPr>
              <a:t>L</a:t>
            </a:r>
            <a:r>
              <a:rPr lang="en-US" sz="5400" b="1" dirty="0" err="1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P</a:t>
            </a:r>
            <a:r>
              <a:rPr lang="en-US" sz="2000" b="1" dirty="0" err="1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provinsi</a:t>
            </a:r>
            <a:r>
              <a:rPr lang="en-US" sz="2000" b="1" dirty="0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Kep</a:t>
            </a:r>
            <a:r>
              <a:rPr lang="en-US" sz="2000" b="1" dirty="0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. Bangka Belitung</a:t>
            </a:r>
            <a:endParaRPr lang="en-US" sz="5400" b="1" dirty="0">
              <a:solidFill>
                <a:schemeClr val="tx1"/>
              </a:solidFill>
              <a:latin typeface="Berlin Sans FB Demi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0" y="2743200"/>
            <a:ext cx="7010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800" b="1" dirty="0" smtClean="0"/>
          </a:p>
          <a:p>
            <a:endParaRPr lang="id-ID" b="1" dirty="0" smtClean="0"/>
          </a:p>
          <a:p>
            <a:endParaRPr lang="id-ID" b="1" dirty="0" smtClean="0"/>
          </a:p>
          <a:p>
            <a:r>
              <a:rPr lang="en-US" b="1" dirty="0" smtClean="0"/>
              <a:t>Biro </a:t>
            </a:r>
            <a:r>
              <a:rPr lang="en-US" b="1" dirty="0" err="1" smtClean="0"/>
              <a:t>Layanan</a:t>
            </a:r>
            <a:r>
              <a:rPr lang="en-US" b="1" dirty="0" smtClean="0"/>
              <a:t> </a:t>
            </a:r>
            <a:r>
              <a:rPr lang="en-US" b="1" dirty="0" err="1" smtClean="0"/>
              <a:t>Pengadaan</a:t>
            </a:r>
            <a:endParaRPr lang="en-US" b="1" dirty="0" smtClean="0"/>
          </a:p>
          <a:p>
            <a:r>
              <a:rPr lang="en-US" b="1" dirty="0" err="1" smtClean="0"/>
              <a:t>Setda</a:t>
            </a:r>
            <a:r>
              <a:rPr lang="en-US" b="1" dirty="0" smtClean="0"/>
              <a:t>. </a:t>
            </a:r>
            <a:r>
              <a:rPr lang="en-US" b="1" dirty="0" err="1" smtClean="0"/>
              <a:t>Provinsi</a:t>
            </a:r>
            <a:r>
              <a:rPr lang="en-US" b="1" dirty="0" smtClean="0"/>
              <a:t> </a:t>
            </a:r>
            <a:r>
              <a:rPr lang="en-US" b="1" dirty="0" err="1" smtClean="0"/>
              <a:t>Kepulauan</a:t>
            </a:r>
            <a:r>
              <a:rPr lang="en-US" b="1" dirty="0" smtClean="0"/>
              <a:t> Bangka Belitung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2946" y="5627447"/>
            <a:ext cx="2964872" cy="131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6364433"/>
      </p:ext>
    </p:extLst>
  </p:cSld>
  <p:clrMapOvr>
    <a:masterClrMapping/>
  </p:clrMapOvr>
  <p:transition spd="slow"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MOU</a:t>
            </a:r>
            <a: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/>
            </a:r>
            <a:br>
              <a:rPr lang="en-US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</a:br>
            <a:endParaRPr lang="id-ID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206" y="0"/>
            <a:ext cx="2660072" cy="160020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785786" y="2214554"/>
          <a:ext cx="807249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19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9055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9234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NO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600" dirty="0" smtClean="0"/>
                        <a:t>URAIAN</a:t>
                      </a:r>
                      <a:endParaRPr lang="en-US" sz="1600" dirty="0" smtClean="0"/>
                    </a:p>
                    <a:p>
                      <a:pPr algn="ctr"/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5043">
                <a:tc>
                  <a:txBody>
                    <a:bodyPr/>
                    <a:lstStyle/>
                    <a:p>
                      <a:pPr algn="ctr"/>
                      <a:r>
                        <a:rPr lang="id-ID" sz="1600" dirty="0" smtClean="0"/>
                        <a:t>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1306195" algn="l"/>
                          <a:tab pos="1424940" algn="l"/>
                        </a:tabLst>
                      </a:pPr>
                      <a:r>
                        <a:rPr lang="id-ID" sz="1200" dirty="0" smtClean="0">
                          <a:latin typeface="Arial"/>
                          <a:ea typeface="Times New Roman"/>
                          <a:cs typeface="Times New Roman"/>
                        </a:rPr>
                        <a:t>Draft</a:t>
                      </a:r>
                      <a:r>
                        <a:rPr lang="id-ID" sz="1200" baseline="0" dirty="0" smtClean="0">
                          <a:latin typeface="Arial"/>
                          <a:ea typeface="Times New Roman"/>
                          <a:cs typeface="Times New Roman"/>
                        </a:rPr>
                        <a:t>  MOU dengan APH</a:t>
                      </a:r>
                      <a:endParaRPr lang="id-ID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wedge/>
    <p:sndAc>
      <p:stSnd>
        <p:snd r:embed="rId2" name="suction.wav" builtIn="1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38600" y="5480690"/>
            <a:ext cx="4953000" cy="824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U</a:t>
            </a:r>
            <a:r>
              <a:rPr lang="en-US" sz="5400" b="1" dirty="0" err="1" smtClean="0">
                <a:solidFill>
                  <a:srgbClr val="FF0000"/>
                </a:solidFill>
                <a:latin typeface="Berlin Sans FB Demi" pitchFamily="34" charset="0"/>
                <a:cs typeface="Arial" pitchFamily="34" charset="0"/>
              </a:rPr>
              <a:t>L</a:t>
            </a:r>
            <a:r>
              <a:rPr lang="en-US" sz="5400" b="1" dirty="0" err="1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P</a:t>
            </a:r>
            <a:r>
              <a:rPr lang="en-US" sz="2000" b="1" dirty="0" err="1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provinsi</a:t>
            </a:r>
            <a:r>
              <a:rPr lang="en-US" sz="2000" b="1" dirty="0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Kep</a:t>
            </a:r>
            <a:r>
              <a:rPr lang="en-US" sz="2000" b="1" dirty="0" smtClean="0">
                <a:solidFill>
                  <a:schemeClr val="tx1"/>
                </a:solidFill>
                <a:latin typeface="Berlin Sans FB Demi" pitchFamily="34" charset="0"/>
                <a:cs typeface="Arial" pitchFamily="34" charset="0"/>
              </a:rPr>
              <a:t>. Bangka Belitung</a:t>
            </a:r>
            <a:endParaRPr lang="en-US" sz="5400" b="1" dirty="0">
              <a:solidFill>
                <a:schemeClr val="tx1"/>
              </a:solidFill>
              <a:latin typeface="Berlin Sans FB Demi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59796" y="4572000"/>
            <a:ext cx="8684204" cy="609600"/>
            <a:chOff x="439016" y="1905000"/>
            <a:chExt cx="8684204" cy="609600"/>
          </a:xfrm>
        </p:grpSpPr>
        <p:sp>
          <p:nvSpPr>
            <p:cNvPr id="8" name="Parallelogram 7"/>
            <p:cNvSpPr/>
            <p:nvPr/>
          </p:nvSpPr>
          <p:spPr>
            <a:xfrm>
              <a:off x="1198420" y="1905000"/>
              <a:ext cx="7924800" cy="609600"/>
            </a:xfrm>
            <a:prstGeom prst="parallelogram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latin typeface="Arial" pitchFamily="34" charset="0"/>
                  <a:cs typeface="Arial" pitchFamily="34" charset="0"/>
                </a:rPr>
                <a:t>TERIMA KASIH</a:t>
              </a:r>
              <a:endParaRPr lang="en-US" sz="2800" b="1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Parallelogram 8"/>
            <p:cNvSpPr/>
            <p:nvPr/>
          </p:nvSpPr>
          <p:spPr>
            <a:xfrm>
              <a:off x="779320" y="1905000"/>
              <a:ext cx="464127" cy="609600"/>
            </a:xfrm>
            <a:prstGeom prst="parallelogram">
              <a:avLst>
                <a:gd name="adj" fmla="val 28970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Parallelogram 9"/>
            <p:cNvSpPr/>
            <p:nvPr/>
          </p:nvSpPr>
          <p:spPr>
            <a:xfrm>
              <a:off x="439016" y="1905000"/>
              <a:ext cx="365409" cy="609600"/>
            </a:xfrm>
            <a:prstGeom prst="parallelogram">
              <a:avLst>
                <a:gd name="adj" fmla="val 44136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796" y="5266459"/>
            <a:ext cx="2964872" cy="13196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9036" y="582583"/>
            <a:ext cx="9918028" cy="446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9436051"/>
      </p:ext>
    </p:extLst>
  </p:cSld>
  <p:clrMapOvr>
    <a:masterClrMapping/>
  </p:clrMapOvr>
  <p:transition spd="slow">
    <p:wipe dir="r"/>
    <p:sndAc>
      <p:stSnd>
        <p:snd r:embed="rId2" name="applause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14348" y="2285992"/>
            <a:ext cx="7391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err="1" smtClean="0"/>
              <a:t>Sesuai</a:t>
            </a:r>
            <a:r>
              <a:rPr lang="en-US" sz="2200" dirty="0" smtClean="0"/>
              <a:t> PERDA</a:t>
            </a:r>
            <a:r>
              <a:rPr lang="en-US" sz="2200" dirty="0"/>
              <a:t> </a:t>
            </a:r>
            <a:r>
              <a:rPr lang="en-US" sz="2200" dirty="0" err="1" smtClean="0"/>
              <a:t>nomor</a:t>
            </a:r>
            <a:endParaRPr lang="en-US" sz="2200" dirty="0" smtClean="0"/>
          </a:p>
          <a:p>
            <a:pPr algn="just"/>
            <a:r>
              <a:rPr lang="en-US" sz="2200" dirty="0" err="1" smtClean="0"/>
              <a:t>Pergub</a:t>
            </a:r>
            <a:r>
              <a:rPr lang="en-US" sz="2200" dirty="0" smtClean="0"/>
              <a:t> </a:t>
            </a:r>
            <a:r>
              <a:rPr lang="en-US" sz="2200" dirty="0" err="1" smtClean="0"/>
              <a:t>Nomor</a:t>
            </a:r>
            <a:r>
              <a:rPr lang="en-US" sz="2200" dirty="0" smtClean="0"/>
              <a:t> 56 </a:t>
            </a:r>
            <a:r>
              <a:rPr lang="en-US" sz="2200" dirty="0" err="1" smtClean="0"/>
              <a:t>Tahun</a:t>
            </a:r>
            <a:r>
              <a:rPr lang="en-US" sz="2200" dirty="0" smtClean="0"/>
              <a:t> 2016 </a:t>
            </a:r>
            <a:r>
              <a:rPr lang="en-US" sz="2200" dirty="0" err="1" smtClean="0"/>
              <a:t>tentang</a:t>
            </a:r>
            <a:r>
              <a:rPr lang="en-US" sz="2200" dirty="0" smtClean="0"/>
              <a:t> SOTK</a:t>
            </a:r>
          </a:p>
          <a:p>
            <a:pPr algn="just"/>
            <a:r>
              <a:rPr lang="en-US" sz="2200" dirty="0" err="1" smtClean="0"/>
              <a:t>Sekretariat</a:t>
            </a:r>
            <a:r>
              <a:rPr lang="en-US" sz="2200" dirty="0" smtClean="0"/>
              <a:t> Daerah </a:t>
            </a:r>
            <a:r>
              <a:rPr lang="en-US" sz="2200" dirty="0" err="1" smtClean="0"/>
              <a:t>Provinsi</a:t>
            </a:r>
            <a:r>
              <a:rPr lang="en-US" sz="2200" dirty="0" smtClean="0"/>
              <a:t> </a:t>
            </a:r>
            <a:r>
              <a:rPr lang="en-US" sz="2200" dirty="0" err="1" smtClean="0"/>
              <a:t>Kepulauan</a:t>
            </a:r>
            <a:r>
              <a:rPr lang="en-US" sz="2200" dirty="0" smtClean="0"/>
              <a:t> Bangka Belitung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71472" y="227304"/>
            <a:ext cx="8001000" cy="10098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KEDUDUKAN</a:t>
            </a:r>
            <a:r>
              <a:rPr lang="id-ID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 BIRO LAYANAN PENGADAAN</a:t>
            </a:r>
            <a:endParaRPr lang="en-US" sz="5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Haettenschweile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69854"/>
      </p:ext>
    </p:extLst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TUGAS : </a:t>
            </a:r>
            <a:r>
              <a:rPr lang="en-US" dirty="0" err="1" smtClean="0"/>
              <a:t>memverifikasi</a:t>
            </a:r>
            <a:r>
              <a:rPr lang="en-US" dirty="0" smtClean="0"/>
              <a:t>, </a:t>
            </a:r>
            <a:r>
              <a:rPr lang="en-US" dirty="0" err="1" smtClean="0"/>
              <a:t>mengoordinir</a:t>
            </a:r>
            <a:r>
              <a:rPr lang="en-US" dirty="0" smtClean="0"/>
              <a:t>, </a:t>
            </a:r>
            <a:r>
              <a:rPr lang="en-US" dirty="0" err="1" smtClean="0"/>
              <a:t>mempromosikan</a:t>
            </a:r>
            <a:r>
              <a:rPr lang="en-US" dirty="0" smtClean="0"/>
              <a:t>, </a:t>
            </a:r>
            <a:r>
              <a:rPr lang="en-US" dirty="0" err="1" smtClean="0"/>
              <a:t>memimpin</a:t>
            </a:r>
            <a:r>
              <a:rPr lang="en-US" dirty="0" smtClean="0"/>
              <a:t>, </a:t>
            </a:r>
            <a:r>
              <a:rPr lang="en-US" dirty="0" err="1" smtClean="0"/>
              <a:t>mengawasi</a:t>
            </a:r>
            <a:r>
              <a:rPr lang="en-US" dirty="0" smtClean="0"/>
              <a:t>, </a:t>
            </a:r>
            <a:r>
              <a:rPr lang="en-US" dirty="0" err="1" smtClean="0"/>
              <a:t>membina</a:t>
            </a:r>
            <a:r>
              <a:rPr lang="en-US" dirty="0" smtClean="0"/>
              <a:t>, </a:t>
            </a:r>
            <a:r>
              <a:rPr lang="en-US" dirty="0" err="1" smtClean="0"/>
              <a:t>mengevaluasi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mengendalikan</a:t>
            </a:r>
            <a:r>
              <a:rPr lang="en-US" dirty="0" smtClean="0"/>
              <a:t>, </a:t>
            </a:r>
            <a:r>
              <a:rPr lang="en-US" dirty="0" err="1" smtClean="0"/>
              <a:t>pengkajian</a:t>
            </a:r>
            <a:r>
              <a:rPr lang="en-US" dirty="0" smtClean="0"/>
              <a:t>, </a:t>
            </a:r>
            <a:r>
              <a:rPr lang="en-US" dirty="0" err="1" smtClean="0"/>
              <a:t>penyiapan</a:t>
            </a:r>
            <a:r>
              <a:rPr lang="en-US" dirty="0" smtClean="0"/>
              <a:t>, </a:t>
            </a:r>
            <a:r>
              <a:rPr lang="en-US" dirty="0" err="1" smtClean="0"/>
              <a:t>perumusan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penyusunan</a:t>
            </a:r>
            <a:r>
              <a:rPr lang="en-US" dirty="0" smtClean="0"/>
              <a:t> </a:t>
            </a:r>
            <a:r>
              <a:rPr lang="en-US" dirty="0" err="1" smtClean="0"/>
              <a:t>kebijakan</a:t>
            </a:r>
            <a:r>
              <a:rPr lang="en-US" dirty="0" smtClean="0"/>
              <a:t> </a:t>
            </a:r>
            <a:r>
              <a:rPr lang="en-US" dirty="0" err="1" smtClean="0"/>
              <a:t>Bagian</a:t>
            </a:r>
            <a:r>
              <a:rPr lang="en-US" dirty="0" smtClean="0"/>
              <a:t> </a:t>
            </a:r>
            <a:r>
              <a:rPr lang="en-US" dirty="0" err="1" smtClean="0"/>
              <a:t>layanan</a:t>
            </a:r>
            <a:r>
              <a:rPr lang="en-US" dirty="0" smtClean="0"/>
              <a:t> </a:t>
            </a:r>
            <a:r>
              <a:rPr lang="en-US" dirty="0" err="1" smtClean="0"/>
              <a:t>Pengadaan</a:t>
            </a:r>
            <a:r>
              <a:rPr lang="en-US" dirty="0" smtClean="0"/>
              <a:t> </a:t>
            </a:r>
            <a:r>
              <a:rPr lang="en-US" dirty="0" err="1" smtClean="0"/>
              <a:t>Barang</a:t>
            </a:r>
            <a:r>
              <a:rPr lang="en-US" dirty="0" smtClean="0"/>
              <a:t>/</a:t>
            </a:r>
            <a:r>
              <a:rPr lang="en-US" dirty="0" err="1" smtClean="0"/>
              <a:t>Jasa</a:t>
            </a:r>
            <a:r>
              <a:rPr lang="en-US" dirty="0" smtClean="0"/>
              <a:t>.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62000" y="34635"/>
            <a:ext cx="8001000" cy="1219200"/>
            <a:chOff x="762000" y="34635"/>
            <a:chExt cx="8382000" cy="1219200"/>
          </a:xfrm>
        </p:grpSpPr>
        <p:sp>
          <p:nvSpPr>
            <p:cNvPr id="5" name="Rectangle 4"/>
            <p:cNvSpPr/>
            <p:nvPr/>
          </p:nvSpPr>
          <p:spPr>
            <a:xfrm>
              <a:off x="762000" y="228600"/>
              <a:ext cx="8382000" cy="86177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id-ID" sz="4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BIRO</a:t>
              </a:r>
              <a:r>
                <a:rPr lang="id-ID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 </a:t>
              </a:r>
              <a:r>
                <a:rPr lang="id-ID" sz="4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LAYANAN PENGADAAN</a:t>
              </a:r>
              <a:endParaRPr 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6636" y="34635"/>
              <a:ext cx="2709333" cy="1219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044428204"/>
      </p:ext>
    </p:extLst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2000" y="34635"/>
            <a:ext cx="8382000" cy="1219200"/>
            <a:chOff x="762000" y="34635"/>
            <a:chExt cx="8382000" cy="1219200"/>
          </a:xfrm>
        </p:grpSpPr>
        <p:sp>
          <p:nvSpPr>
            <p:cNvPr id="5" name="Rectangle 4"/>
            <p:cNvSpPr/>
            <p:nvPr/>
          </p:nvSpPr>
          <p:spPr>
            <a:xfrm>
              <a:off x="762000" y="228600"/>
              <a:ext cx="8382000" cy="86177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000" b="1" dirty="0" err="1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Struktur</a:t>
              </a:r>
              <a:r>
                <a:rPr lang="en-US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 </a:t>
              </a:r>
              <a:r>
                <a:rPr lang="en-US" sz="5000" b="1" dirty="0" err="1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Organisasi</a:t>
              </a:r>
              <a:endParaRPr lang="en-US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6636" y="34635"/>
              <a:ext cx="2709333" cy="1219200"/>
            </a:xfrm>
            <a:prstGeom prst="rect">
              <a:avLst/>
            </a:prstGeom>
          </p:spPr>
        </p:pic>
      </p:grpSp>
      <p:sp>
        <p:nvSpPr>
          <p:cNvPr id="7" name="Rectangle 6"/>
          <p:cNvSpPr/>
          <p:nvPr/>
        </p:nvSpPr>
        <p:spPr>
          <a:xfrm>
            <a:off x="2209800" y="1343890"/>
            <a:ext cx="3810000" cy="685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SEKRETARIS DAERAH</a:t>
            </a:r>
          </a:p>
          <a:p>
            <a:pPr algn="ctr"/>
            <a:r>
              <a:rPr lang="en-US" sz="1600" b="1" dirty="0" smtClean="0"/>
              <a:t>Dr. YAN MEGAWANDI., SH., </a:t>
            </a:r>
            <a:r>
              <a:rPr lang="en-US" sz="1600" b="1" dirty="0" err="1" smtClean="0"/>
              <a:t>M.Si</a:t>
            </a:r>
            <a:endParaRPr lang="en-US" sz="1600" b="1" dirty="0" smtClean="0"/>
          </a:p>
          <a:p>
            <a:pPr algn="ctr"/>
            <a:r>
              <a:rPr lang="en-US" sz="1600" b="1" dirty="0" smtClean="0"/>
              <a:t>NIP. 19640130 1988011 1 001</a:t>
            </a:r>
            <a:endParaRPr lang="en-US" sz="1600" b="1" dirty="0"/>
          </a:p>
        </p:txBody>
      </p:sp>
      <p:sp>
        <p:nvSpPr>
          <p:cNvPr id="8" name="Rectangle 7"/>
          <p:cNvSpPr/>
          <p:nvPr/>
        </p:nvSpPr>
        <p:spPr>
          <a:xfrm>
            <a:off x="2143607" y="2351810"/>
            <a:ext cx="3810000" cy="685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KEPALA BIRO</a:t>
            </a:r>
          </a:p>
          <a:p>
            <a:pPr algn="ctr"/>
            <a:r>
              <a:rPr lang="id-ID" sz="1600" b="1" dirty="0" smtClean="0"/>
              <a:t>KURNIAWAN,ST,MT</a:t>
            </a:r>
            <a:endParaRPr lang="en-US" sz="1600" b="1" dirty="0"/>
          </a:p>
        </p:txBody>
      </p:sp>
      <p:sp>
        <p:nvSpPr>
          <p:cNvPr id="15" name="Rectangle 14"/>
          <p:cNvSpPr/>
          <p:nvPr/>
        </p:nvSpPr>
        <p:spPr>
          <a:xfrm>
            <a:off x="179342" y="3654139"/>
            <a:ext cx="2514600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KABAG LPSE</a:t>
            </a:r>
          </a:p>
          <a:p>
            <a:pPr algn="ctr"/>
            <a:endParaRPr lang="en-US" sz="1200" b="1" dirty="0" smtClean="0"/>
          </a:p>
          <a:p>
            <a:pPr algn="ctr"/>
            <a:r>
              <a:rPr lang="en-US" sz="1200" b="1" dirty="0" smtClean="0"/>
              <a:t>FIRDAUS ALAMSYAH, ST</a:t>
            </a:r>
            <a:endParaRPr lang="en-US" sz="1200" b="1" dirty="0"/>
          </a:p>
          <a:p>
            <a:pPr algn="ctr"/>
            <a:r>
              <a:rPr lang="en-US" sz="1200" b="1" dirty="0" smtClean="0"/>
              <a:t>NIP. 19700628 200212 1 002</a:t>
            </a:r>
            <a:endParaRPr lang="en-US" sz="1200" b="1" dirty="0"/>
          </a:p>
        </p:txBody>
      </p:sp>
      <p:sp>
        <p:nvSpPr>
          <p:cNvPr id="16" name="Rectangle 15"/>
          <p:cNvSpPr/>
          <p:nvPr/>
        </p:nvSpPr>
        <p:spPr>
          <a:xfrm>
            <a:off x="2818632" y="3654139"/>
            <a:ext cx="2542310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 b="1" dirty="0" smtClean="0"/>
          </a:p>
          <a:p>
            <a:pPr algn="ctr"/>
            <a:r>
              <a:rPr lang="en-US" sz="1200" b="1" dirty="0" smtClean="0"/>
              <a:t>KABAG DATA INFORMASI</a:t>
            </a:r>
          </a:p>
          <a:p>
            <a:pPr algn="ctr"/>
            <a:endParaRPr lang="en-US" sz="1200" b="1" dirty="0" smtClean="0"/>
          </a:p>
          <a:p>
            <a:pPr algn="ctr"/>
            <a:r>
              <a:rPr lang="id-ID" sz="1200" b="1" dirty="0" smtClean="0"/>
              <a:t>M.KUCIN</a:t>
            </a:r>
            <a:endParaRPr lang="en-US" sz="1200" b="1" dirty="0"/>
          </a:p>
          <a:p>
            <a:pPr algn="ctr"/>
            <a:endParaRPr lang="en-US" sz="1200" b="1" dirty="0" smtClean="0"/>
          </a:p>
        </p:txBody>
      </p:sp>
      <p:sp>
        <p:nvSpPr>
          <p:cNvPr id="17" name="Rectangle 16"/>
          <p:cNvSpPr/>
          <p:nvPr/>
        </p:nvSpPr>
        <p:spPr>
          <a:xfrm>
            <a:off x="5555673" y="3654139"/>
            <a:ext cx="2521527" cy="914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smtClean="0"/>
              <a:t>KABAG LP</a:t>
            </a:r>
          </a:p>
          <a:p>
            <a:pPr algn="ctr"/>
            <a:endParaRPr lang="en-US" sz="1200" b="1" dirty="0" smtClean="0"/>
          </a:p>
          <a:p>
            <a:pPr algn="ctr"/>
            <a:r>
              <a:rPr lang="id-ID" sz="1200" b="1" dirty="0" smtClean="0"/>
              <a:t>JANTANI ALI,ST</a:t>
            </a:r>
            <a:endParaRPr lang="en-US" sz="1200" b="1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1345625" y="3314704"/>
            <a:ext cx="0" cy="304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6670774" y="3314704"/>
            <a:ext cx="0" cy="3048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1345625" y="3314704"/>
            <a:ext cx="532514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/>
          <p:cNvSpPr/>
          <p:nvPr/>
        </p:nvSpPr>
        <p:spPr>
          <a:xfrm>
            <a:off x="6460064" y="1547574"/>
            <a:ext cx="2455335" cy="151360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u="sng" dirty="0" smtClean="0"/>
              <a:t>KELOMPOK JABATAN FUNGSIONAL</a:t>
            </a:r>
          </a:p>
        </p:txBody>
      </p:sp>
      <p:cxnSp>
        <p:nvCxnSpPr>
          <p:cNvPr id="41" name="Straight Connector 40"/>
          <p:cNvCxnSpPr>
            <a:stCxn id="17" idx="3"/>
          </p:cNvCxnSpPr>
          <p:nvPr/>
        </p:nvCxnSpPr>
        <p:spPr>
          <a:xfrm>
            <a:off x="8077200" y="4111339"/>
            <a:ext cx="530900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8608100" y="3113806"/>
            <a:ext cx="576" cy="997533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953607" y="2667000"/>
            <a:ext cx="506457" cy="0"/>
          </a:xfrm>
          <a:prstGeom prst="line">
            <a:avLst/>
          </a:prstGeom>
          <a:ln w="28575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179342" y="4720939"/>
            <a:ext cx="2514600" cy="547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SUBBAGIAN SPSE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sz="1000" dirty="0" smtClean="0"/>
              <a:t>ARIS GUNAWAN, ST</a:t>
            </a:r>
            <a:endParaRPr lang="en-US" sz="1000" dirty="0"/>
          </a:p>
        </p:txBody>
      </p:sp>
      <p:sp>
        <p:nvSpPr>
          <p:cNvPr id="51" name="Rectangle 50"/>
          <p:cNvSpPr/>
          <p:nvPr/>
        </p:nvSpPr>
        <p:spPr>
          <a:xfrm>
            <a:off x="179342" y="5379029"/>
            <a:ext cx="2514600" cy="71600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SUBBAGIAN REGISTRASI &amp; VERIFIKASI 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sz="1000" dirty="0" smtClean="0"/>
              <a:t>HERA OKTRIADI, ST</a:t>
            </a:r>
            <a:endParaRPr lang="en-US" sz="1000" dirty="0"/>
          </a:p>
        </p:txBody>
      </p:sp>
      <p:sp>
        <p:nvSpPr>
          <p:cNvPr id="52" name="Rectangle 51"/>
          <p:cNvSpPr/>
          <p:nvPr/>
        </p:nvSpPr>
        <p:spPr>
          <a:xfrm>
            <a:off x="179342" y="6183269"/>
            <a:ext cx="2514600" cy="6747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SUBBAGIAN LAYANAN DAN DUKUNGAN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sz="1000" dirty="0" smtClean="0"/>
              <a:t>RIAN ARSANDI, S.ST</a:t>
            </a:r>
            <a:endParaRPr lang="en-US" sz="1000" dirty="0"/>
          </a:p>
        </p:txBody>
      </p:sp>
      <p:sp>
        <p:nvSpPr>
          <p:cNvPr id="53" name="Rectangle 52"/>
          <p:cNvSpPr/>
          <p:nvPr/>
        </p:nvSpPr>
        <p:spPr>
          <a:xfrm>
            <a:off x="2846342" y="4720938"/>
            <a:ext cx="2514600" cy="547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SUBBAGIAN PENGELOLAAN DATA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sz="1000" dirty="0" smtClean="0"/>
              <a:t>DANNY PERMANA, SH, MH</a:t>
            </a:r>
            <a:endParaRPr lang="en-US" sz="1000" dirty="0"/>
          </a:p>
        </p:txBody>
      </p:sp>
      <p:sp>
        <p:nvSpPr>
          <p:cNvPr id="54" name="Rectangle 53"/>
          <p:cNvSpPr/>
          <p:nvPr/>
        </p:nvSpPr>
        <p:spPr>
          <a:xfrm>
            <a:off x="2846342" y="5379028"/>
            <a:ext cx="2514600" cy="547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SUBBAGIAN LAYANAN PUBLIK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sz="1000" dirty="0" smtClean="0"/>
              <a:t>TRIYUSA, SE</a:t>
            </a:r>
            <a:endParaRPr lang="en-US" sz="1000" dirty="0"/>
          </a:p>
        </p:txBody>
      </p:sp>
      <p:sp>
        <p:nvSpPr>
          <p:cNvPr id="55" name="Rectangle 54"/>
          <p:cNvSpPr/>
          <p:nvPr/>
        </p:nvSpPr>
        <p:spPr>
          <a:xfrm>
            <a:off x="2846342" y="6016338"/>
            <a:ext cx="2514600" cy="547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SUBBAGIAN TATA USAHA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sz="1000" dirty="0" smtClean="0"/>
              <a:t>NURMINAH</a:t>
            </a:r>
            <a:endParaRPr lang="en-US" sz="1000" dirty="0"/>
          </a:p>
        </p:txBody>
      </p:sp>
      <p:sp>
        <p:nvSpPr>
          <p:cNvPr id="57" name="Rectangle 56"/>
          <p:cNvSpPr/>
          <p:nvPr/>
        </p:nvSpPr>
        <p:spPr>
          <a:xfrm>
            <a:off x="5562600" y="4714009"/>
            <a:ext cx="2780050" cy="5472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SUBBAGIAN PEMBINAAN B/J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sz="1000" dirty="0" smtClean="0"/>
              <a:t>RIFA FERDIAN, ST</a:t>
            </a:r>
            <a:endParaRPr lang="en-US" sz="1000" dirty="0"/>
          </a:p>
        </p:txBody>
      </p:sp>
      <p:sp>
        <p:nvSpPr>
          <p:cNvPr id="58" name="Rectangle 57"/>
          <p:cNvSpPr/>
          <p:nvPr/>
        </p:nvSpPr>
        <p:spPr>
          <a:xfrm>
            <a:off x="5573972" y="5346885"/>
            <a:ext cx="2768677" cy="6625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SUBBAGIAN PERENCANAAN PELAKSANAAN PENGADAAN B/J</a:t>
            </a:r>
          </a:p>
          <a:p>
            <a:pPr algn="ctr"/>
            <a:endParaRPr lang="en-US" sz="1000" dirty="0" smtClean="0"/>
          </a:p>
          <a:p>
            <a:pPr algn="ctr"/>
            <a:r>
              <a:rPr lang="en-US" sz="1000" dirty="0" smtClean="0"/>
              <a:t>KUSBIYONO, ST</a:t>
            </a:r>
            <a:endParaRPr lang="en-US" sz="1000" dirty="0"/>
          </a:p>
        </p:txBody>
      </p:sp>
      <p:sp>
        <p:nvSpPr>
          <p:cNvPr id="59" name="Rectangle 58"/>
          <p:cNvSpPr/>
          <p:nvPr/>
        </p:nvSpPr>
        <p:spPr>
          <a:xfrm>
            <a:off x="5573972" y="6095030"/>
            <a:ext cx="2768677" cy="76297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 smtClean="0"/>
              <a:t>SUBBAGIAN </a:t>
            </a:r>
            <a:r>
              <a:rPr lang="en-US" sz="1000" dirty="0"/>
              <a:t>PENCEGAHAN DAN PENGADUAN PENGADAAN </a:t>
            </a:r>
            <a:r>
              <a:rPr lang="en-US" sz="1000" dirty="0" smtClean="0"/>
              <a:t>B/J</a:t>
            </a:r>
          </a:p>
          <a:p>
            <a:pPr algn="ctr"/>
            <a:endParaRPr lang="en-US" sz="1000" dirty="0"/>
          </a:p>
          <a:p>
            <a:pPr algn="ctr"/>
            <a:r>
              <a:rPr lang="en-US" sz="1000" dirty="0"/>
              <a:t>HERLIN AGUSTIN, </a:t>
            </a:r>
            <a:r>
              <a:rPr lang="en-US" sz="1000" dirty="0" smtClean="0"/>
              <a:t>S.ST</a:t>
            </a:r>
            <a:endParaRPr lang="en-US" sz="1000" dirty="0"/>
          </a:p>
        </p:txBody>
      </p:sp>
      <p:cxnSp>
        <p:nvCxnSpPr>
          <p:cNvPr id="68" name="Straight Arrow Connector 67"/>
          <p:cNvCxnSpPr/>
          <p:nvPr/>
        </p:nvCxnSpPr>
        <p:spPr>
          <a:xfrm>
            <a:off x="4119230" y="3037610"/>
            <a:ext cx="0" cy="61652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stCxn id="7" idx="2"/>
          </p:cNvCxnSpPr>
          <p:nvPr/>
        </p:nvCxnSpPr>
        <p:spPr>
          <a:xfrm>
            <a:off x="4114800" y="2029690"/>
            <a:ext cx="6164" cy="32731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4103642" y="2163038"/>
            <a:ext cx="235642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6982985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1" y="228600"/>
            <a:ext cx="8077201" cy="8617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          </a:t>
            </a:r>
            <a:r>
              <a:rPr lang="id-ID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BAGIAN  LAYANAN  PENGADAAN</a:t>
            </a:r>
            <a:endParaRPr lang="en-US" sz="5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Haettenschweiler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714612" y="3643314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d-ID" dirty="0" smtClean="0"/>
              <a:t>Bagian Layanan Pengadaan Barang/Jasa mempunyai tugas memverifikasi, mengoordinir, mempromosikan, memimpin, mengawasi, membina, mengevaluasi dan mengendalikan, pengkajian, penyiapan, perumusan dan penyusunan kebijakan Bagian layanan Pengadaan Barang/Jasa.  </a:t>
            </a:r>
          </a:p>
          <a:p>
            <a:r>
              <a:rPr lang="id-ID" dirty="0" smtClean="0"/>
              <a:t> </a:t>
            </a:r>
            <a:endParaRPr lang="id-ID" dirty="0"/>
          </a:p>
        </p:txBody>
      </p:sp>
      <p:sp>
        <p:nvSpPr>
          <p:cNvPr id="9" name="Rectangle 8"/>
          <p:cNvSpPr/>
          <p:nvPr/>
        </p:nvSpPr>
        <p:spPr>
          <a:xfrm>
            <a:off x="785786" y="1857364"/>
            <a:ext cx="2071702" cy="163121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          </a:t>
            </a:r>
            <a:r>
              <a:rPr lang="id-ID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Tugas</a:t>
            </a:r>
            <a:endParaRPr lang="en-US" sz="5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Haettenschweile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0607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BAGIAN LAYANAN PENGADAAN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340105"/>
          </a:xfrm>
        </p:spPr>
        <p:txBody>
          <a:bodyPr/>
          <a:lstStyle/>
          <a:p>
            <a:r>
              <a:rPr lang="id-ID" dirty="0" smtClean="0"/>
              <a:t>SUBBAGIAN PERENCANAAN PENGADAAN BARANG JASA</a:t>
            </a:r>
          </a:p>
          <a:p>
            <a:r>
              <a:rPr lang="id-ID" dirty="0" smtClean="0"/>
              <a:t>SUBBAGIAN PEMBINAAN PENGADAAN BARANG JASA</a:t>
            </a:r>
          </a:p>
          <a:p>
            <a:r>
              <a:rPr lang="id-ID" dirty="0" smtClean="0"/>
              <a:t>SUBBAGIAN PENCEGAHAN DAN PENANGANAN PENGADUAN</a:t>
            </a:r>
            <a:endParaRPr lang="id-ID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00034" y="0"/>
            <a:ext cx="8077201" cy="1825181"/>
            <a:chOff x="762000" y="34635"/>
            <a:chExt cx="8382000" cy="1825181"/>
          </a:xfrm>
        </p:grpSpPr>
        <p:sp>
          <p:nvSpPr>
            <p:cNvPr id="8" name="Rectangle 7"/>
            <p:cNvSpPr/>
            <p:nvPr/>
          </p:nvSpPr>
          <p:spPr>
            <a:xfrm>
              <a:off x="762000" y="228600"/>
              <a:ext cx="8382000" cy="1631216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          </a:t>
              </a:r>
              <a:r>
                <a:rPr lang="id-ID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Program Strategis UKPBJ Prov. Kep. Bangka Belitung</a:t>
              </a:r>
              <a:endParaRPr lang="en-US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62000" y="34635"/>
              <a:ext cx="2709333" cy="1219200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500034" y="2143116"/>
            <a:ext cx="8077201" cy="1631216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id-ID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1. Program Perlindungan Hukum</a:t>
            </a:r>
          </a:p>
          <a:p>
            <a:r>
              <a:rPr lang="id-ID" sz="5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rPr>
              <a:t>2. e- Katalog Lokal</a:t>
            </a:r>
            <a:endParaRPr lang="en-US" sz="5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Haettenschweile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4167312"/>
      </p:ext>
    </p:extLst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762001" y="34635"/>
            <a:ext cx="8077201" cy="1825181"/>
            <a:chOff x="762000" y="34635"/>
            <a:chExt cx="8382000" cy="1825181"/>
          </a:xfrm>
        </p:grpSpPr>
        <p:sp>
          <p:nvSpPr>
            <p:cNvPr id="3" name="Rectangle 2"/>
            <p:cNvSpPr/>
            <p:nvPr/>
          </p:nvSpPr>
          <p:spPr>
            <a:xfrm>
              <a:off x="762000" y="228600"/>
              <a:ext cx="8382000" cy="1631216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          </a:t>
              </a:r>
              <a:r>
                <a:rPr lang="id-ID" sz="50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Perlindungan Hukum </a:t>
              </a:r>
            </a:p>
            <a:p>
              <a:pPr algn="ctr"/>
              <a:r>
                <a:rPr lang="id-ID" sz="5000" b="1" i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  <a:latin typeface="Haettenschweiler" pitchFamily="34" charset="0"/>
                </a:rPr>
                <a:t>(Legal Protection)</a:t>
              </a:r>
              <a:endParaRPr lang="en-US" sz="50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Haettenschweiler" pitchFamily="34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6636" y="34635"/>
              <a:ext cx="2709333" cy="1219200"/>
            </a:xfrm>
            <a:prstGeom prst="rect">
              <a:avLst/>
            </a:prstGeom>
          </p:spPr>
        </p:pic>
      </p:grp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714348" y="2428868"/>
            <a:ext cx="8001000" cy="1966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dirty="0" smtClean="0"/>
              <a:t>Dasar :</a:t>
            </a:r>
            <a:endParaRPr lang="en-US" dirty="0" smtClean="0"/>
          </a:p>
          <a:p>
            <a:pPr marL="0" indent="0">
              <a:buNone/>
            </a:pPr>
            <a:r>
              <a:rPr lang="id-ID" dirty="0" smtClean="0"/>
              <a:t>Surat Gubernur Kepulauan Bangka Belitung      Nomor 180/476.c/VI</a:t>
            </a:r>
            <a:endParaRPr lang="en-US" dirty="0" smtClean="0"/>
          </a:p>
          <a:p>
            <a:pPr marL="0" indent="0">
              <a:buNone/>
            </a:pPr>
            <a:r>
              <a:rPr lang="id-ID" dirty="0" smtClean="0"/>
              <a:t>Perihal Program </a:t>
            </a:r>
            <a:r>
              <a:rPr lang="id-ID" i="1" dirty="0" smtClean="0"/>
              <a:t>Legal Protection</a:t>
            </a:r>
            <a:endParaRPr lang="en-US" i="1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5591269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1461</TotalTime>
  <Words>1181</Words>
  <Application>Microsoft Office PowerPoint</Application>
  <PresentationFormat>On-screen Show (4:3)</PresentationFormat>
  <Paragraphs>208</Paragraphs>
  <Slides>21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Executive</vt:lpstr>
      <vt:lpstr>Slide 1</vt:lpstr>
      <vt:lpstr>Slide 2</vt:lpstr>
      <vt:lpstr>Slide 3</vt:lpstr>
      <vt:lpstr>Slide 4</vt:lpstr>
      <vt:lpstr>Slide 5</vt:lpstr>
      <vt:lpstr>Slide 6</vt:lpstr>
      <vt:lpstr>BAGIAN LAYANAN PENGADAAN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MOU 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win10</cp:lastModifiedBy>
  <cp:revision>150</cp:revision>
  <dcterms:created xsi:type="dcterms:W3CDTF">2017-01-17T06:40:13Z</dcterms:created>
  <dcterms:modified xsi:type="dcterms:W3CDTF">2018-11-26T15:43:19Z</dcterms:modified>
</cp:coreProperties>
</file>