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42" r:id="rId3"/>
  </p:sldMasterIdLst>
  <p:notesMasterIdLst>
    <p:notesMasterId r:id="rId49"/>
  </p:notesMasterIdLst>
  <p:sldIdLst>
    <p:sldId id="256" r:id="rId4"/>
    <p:sldId id="530" r:id="rId5"/>
    <p:sldId id="363" r:id="rId6"/>
    <p:sldId id="503" r:id="rId7"/>
    <p:sldId id="366" r:id="rId8"/>
    <p:sldId id="367" r:id="rId9"/>
    <p:sldId id="477" r:id="rId10"/>
    <p:sldId id="368" r:id="rId11"/>
    <p:sldId id="369" r:id="rId12"/>
    <p:sldId id="371" r:id="rId13"/>
    <p:sldId id="372" r:id="rId14"/>
    <p:sldId id="379" r:id="rId15"/>
    <p:sldId id="478" r:id="rId16"/>
    <p:sldId id="380" r:id="rId17"/>
    <p:sldId id="381" r:id="rId18"/>
    <p:sldId id="382" r:id="rId19"/>
    <p:sldId id="479" r:id="rId20"/>
    <p:sldId id="528" r:id="rId21"/>
    <p:sldId id="385" r:id="rId22"/>
    <p:sldId id="481" r:id="rId23"/>
    <p:sldId id="386" r:id="rId24"/>
    <p:sldId id="407" r:id="rId25"/>
    <p:sldId id="484" r:id="rId26"/>
    <p:sldId id="485" r:id="rId27"/>
    <p:sldId id="499" r:id="rId28"/>
    <p:sldId id="500" r:id="rId29"/>
    <p:sldId id="501" r:id="rId30"/>
    <p:sldId id="502" r:id="rId31"/>
    <p:sldId id="487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258" r:id="rId4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4681"/>
  </p:normalViewPr>
  <p:slideViewPr>
    <p:cSldViewPr snapToObjects="1">
      <p:cViewPr>
        <p:scale>
          <a:sx n="72" d="100"/>
          <a:sy n="72" d="100"/>
        </p:scale>
        <p:origin x="-10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0F6941-0A50-8940-B94F-77780B099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5779B06-8354-A54B-B81E-F97A23DEB8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DBC3D9-C8F1-4598-8127-57DAFCEAA5FE}" type="datetimeFigureOut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32E64F0-71BE-3148-96DB-429B48458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0FC11B3-ACC0-4144-862B-28B0B9376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AC216D-C481-594E-BDB7-C6C521FFB7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1DF866-BD0C-C34B-94BA-E94D41AE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CB63D51-024A-4341-9A72-1EA8DD0E7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65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8601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fld id="{A027A7D3-1504-4D65-B89A-3B89DB15708C}" type="slidenum">
              <a:rPr lang="id-ID" altLang="en-US">
                <a:solidFill>
                  <a:srgbClr val="000000"/>
                </a:solidFill>
              </a:rPr>
              <a:pPr defTabSz="914400"/>
              <a:t>41</a:t>
            </a:fld>
            <a:endParaRPr lang="id-ID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5DE2F-9CE3-4C1E-8170-E6A1F1C1CCF8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CB52-0FFE-4DC4-84CB-4520804B8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052C-BA07-479B-80F7-466CC0FBC966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930C-CFA8-473B-B474-4D85CB9CA0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43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0ED0-F4B4-45F7-AC11-E04986C2AF9F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54E4-892F-4081-8140-54350803F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40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D4BE9-8D82-4FDA-8F41-9781EFFFD52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93018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D3FBCF-8B95-6D49-843D-E1CBC064CF3E}"/>
              </a:ext>
            </a:extLst>
          </p:cNvPr>
          <p:cNvSpPr/>
          <p:nvPr userDrawn="1"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CCA097-2DA6-A342-914E-F3235C878A87}"/>
              </a:ext>
            </a:extLst>
          </p:cNvPr>
          <p:cNvSpPr/>
          <p:nvPr userDrawn="1"/>
        </p:nvSpPr>
        <p:spPr>
          <a:xfrm>
            <a:off x="7478713" y="0"/>
            <a:ext cx="33337" cy="971550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41313"/>
            <a:ext cx="3667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85775"/>
            <a:ext cx="1366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2" y="236879"/>
            <a:ext cx="6346371" cy="737961"/>
          </a:xfrm>
        </p:spPr>
        <p:txBody>
          <a:bodyPr/>
          <a:lstStyle>
            <a:lvl1pPr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6915"/>
            <a:ext cx="7886700" cy="4740049"/>
          </a:xfrm>
        </p:spPr>
        <p:txBody>
          <a:bodyPr/>
          <a:lstStyle>
            <a:lvl1pPr>
              <a:defRPr>
                <a:solidFill>
                  <a:srgbClr val="3D455C"/>
                </a:solidFill>
              </a:defRPr>
            </a:lvl1pPr>
            <a:lvl2pPr>
              <a:defRPr>
                <a:solidFill>
                  <a:srgbClr val="3D455C"/>
                </a:solidFill>
              </a:defRPr>
            </a:lvl2pPr>
            <a:lvl3pPr>
              <a:defRPr>
                <a:solidFill>
                  <a:srgbClr val="3D455C"/>
                </a:solidFill>
              </a:defRPr>
            </a:lvl3pPr>
            <a:lvl4pPr>
              <a:defRPr>
                <a:solidFill>
                  <a:srgbClr val="3D455C"/>
                </a:solidFill>
              </a:defRPr>
            </a:lvl4pPr>
            <a:lvl5pPr>
              <a:defRPr>
                <a:solidFill>
                  <a:srgbClr val="3D45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C8B8416-75AF-8A4B-BA41-CF0C9CEE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ABB9"/>
                </a:solidFill>
              </a:defRPr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F5D37F38-B26F-D84D-893A-554A1136D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66D0122F-EE5D-0643-9FD7-A0086A42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ABB9"/>
                </a:solidFill>
              </a:defRPr>
            </a:lvl1pPr>
          </a:lstStyle>
          <a:p>
            <a:fld id="{0BD30DB3-54E4-4AC4-87C5-2A4E40519B0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70050009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0BD2C8-AF94-474A-B783-3158E0E72F94}"/>
              </a:ext>
            </a:extLst>
          </p:cNvPr>
          <p:cNvSpPr/>
          <p:nvPr userDrawn="1"/>
        </p:nvSpPr>
        <p:spPr>
          <a:xfrm>
            <a:off x="0" y="6356350"/>
            <a:ext cx="9144000" cy="365125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1477C2-001D-244B-B615-ECDBDA9AC98F}"/>
              </a:ext>
            </a:extLst>
          </p:cNvPr>
          <p:cNvSpPr/>
          <p:nvPr userDrawn="1"/>
        </p:nvSpPr>
        <p:spPr>
          <a:xfrm>
            <a:off x="7478713" y="0"/>
            <a:ext cx="33337" cy="971550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41313"/>
            <a:ext cx="3667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85775"/>
            <a:ext cx="1366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72" y="236879"/>
            <a:ext cx="6346371" cy="737961"/>
          </a:xfrm>
        </p:spPr>
        <p:txBody>
          <a:bodyPr/>
          <a:lstStyle>
            <a:lvl1pPr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6915"/>
            <a:ext cx="7886700" cy="4740049"/>
          </a:xfrm>
        </p:spPr>
        <p:txBody>
          <a:bodyPr/>
          <a:lstStyle>
            <a:lvl1pPr>
              <a:defRPr>
                <a:solidFill>
                  <a:srgbClr val="3D455C"/>
                </a:solidFill>
              </a:defRPr>
            </a:lvl1pPr>
            <a:lvl2pPr>
              <a:defRPr>
                <a:solidFill>
                  <a:srgbClr val="3D455C"/>
                </a:solidFill>
              </a:defRPr>
            </a:lvl2pPr>
            <a:lvl3pPr>
              <a:defRPr>
                <a:solidFill>
                  <a:srgbClr val="3D455C"/>
                </a:solidFill>
              </a:defRPr>
            </a:lvl3pPr>
            <a:lvl4pPr>
              <a:defRPr>
                <a:solidFill>
                  <a:srgbClr val="3D455C"/>
                </a:solidFill>
              </a:defRPr>
            </a:lvl4pPr>
            <a:lvl5pPr>
              <a:defRPr>
                <a:solidFill>
                  <a:srgbClr val="3D45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FF28BF72-82AA-9840-851B-478D9686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ABB9"/>
                </a:solidFill>
              </a:defRPr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6B7DCDC2-AD08-3F45-9A0B-718136C6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365163C-1D3F-E043-BD8E-5181BA6B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ABB9"/>
                </a:solidFill>
              </a:defRPr>
            </a:lvl1pPr>
          </a:lstStyle>
          <a:p>
            <a:fld id="{A858BBFB-9536-4DCC-8A24-AE72E441478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373513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5ED6FC-65AF-2243-A9E2-75C067015482}"/>
              </a:ext>
            </a:extLst>
          </p:cNvPr>
          <p:cNvSpPr/>
          <p:nvPr userDrawn="1"/>
        </p:nvSpPr>
        <p:spPr>
          <a:xfrm>
            <a:off x="290513" y="277813"/>
            <a:ext cx="8604250" cy="6248400"/>
          </a:xfrm>
          <a:prstGeom prst="rect">
            <a:avLst/>
          </a:prstGeom>
          <a:solidFill>
            <a:srgbClr val="3D455C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F20889-B20E-504F-9601-3882D52AD3D5}"/>
              </a:ext>
            </a:extLst>
          </p:cNvPr>
          <p:cNvSpPr/>
          <p:nvPr userDrawn="1"/>
        </p:nvSpPr>
        <p:spPr>
          <a:xfrm>
            <a:off x="8220075" y="3402013"/>
            <a:ext cx="134938" cy="207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1049482" y="3453462"/>
            <a:ext cx="6119813" cy="196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498609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CCC6C3-7933-6A41-8764-082017C90CBB}"/>
              </a:ext>
            </a:extLst>
          </p:cNvPr>
          <p:cNvSpPr/>
          <p:nvPr userDrawn="1"/>
        </p:nvSpPr>
        <p:spPr>
          <a:xfrm>
            <a:off x="290513" y="277813"/>
            <a:ext cx="8604250" cy="6248400"/>
          </a:xfrm>
          <a:prstGeom prst="rect">
            <a:avLst/>
          </a:prstGeom>
          <a:solidFill>
            <a:srgbClr val="3D455C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0"/>
          </p:nvPr>
        </p:nvSpPr>
        <p:spPr>
          <a:xfrm>
            <a:off x="-2300006" y="2089325"/>
            <a:ext cx="6119813" cy="196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0231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DC5DEA-B0D2-454C-84EF-8EFA25062725}"/>
              </a:ext>
            </a:extLst>
          </p:cNvPr>
          <p:cNvSpPr/>
          <p:nvPr userDrawn="1"/>
        </p:nvSpPr>
        <p:spPr>
          <a:xfrm>
            <a:off x="0" y="0"/>
            <a:ext cx="1647825" cy="6858000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1313"/>
            <a:ext cx="2746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85775"/>
            <a:ext cx="1366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E58D155-6608-454E-9C37-B99CF39D4993}"/>
              </a:ext>
            </a:extLst>
          </p:cNvPr>
          <p:cNvSpPr/>
          <p:nvPr userDrawn="1"/>
        </p:nvSpPr>
        <p:spPr>
          <a:xfrm>
            <a:off x="7478713" y="0"/>
            <a:ext cx="33337" cy="971550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5058" y="3283859"/>
            <a:ext cx="1462853" cy="10302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1pPr>
            <a:lvl2pPr marL="3429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3pPr>
            <a:lvl4pPr marL="10287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4pPr>
            <a:lvl5pPr marL="13716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3804" y="376465"/>
            <a:ext cx="1176338" cy="3635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EE662D"/>
                </a:solidFill>
              </a:defRPr>
            </a:lvl1pPr>
            <a:lvl2pPr marL="342900" indent="0">
              <a:buFontTx/>
              <a:buNone/>
              <a:defRPr sz="825">
                <a:solidFill>
                  <a:srgbClr val="EE662D"/>
                </a:solidFill>
              </a:defRPr>
            </a:lvl2pPr>
            <a:lvl3pPr marL="685800" indent="0">
              <a:buFontTx/>
              <a:buNone/>
              <a:defRPr sz="788">
                <a:solidFill>
                  <a:srgbClr val="EE662D"/>
                </a:solidFill>
              </a:defRPr>
            </a:lvl3pPr>
            <a:lvl4pPr marL="1028700" indent="0">
              <a:buFontTx/>
              <a:buNone/>
              <a:defRPr sz="750">
                <a:solidFill>
                  <a:srgbClr val="EE662D"/>
                </a:solidFill>
              </a:defRPr>
            </a:lvl4pPr>
            <a:lvl5pPr marL="1371600" indent="0">
              <a:buFontTx/>
              <a:buNone/>
              <a:defRPr sz="750">
                <a:solidFill>
                  <a:srgbClr val="EE66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4285426-DAE2-BC4E-9694-E81B5D2A4B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69FC3A5-EE86-5D40-A989-F15053A690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888C24A-3069-4E39-BB85-6C3581856537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2F5FDF4B-385E-EA48-81FA-6DAF14A8C0D7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88913" y="6356350"/>
            <a:ext cx="1222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756359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FE57D9-6E52-0140-95DD-23527ABB7CCE}"/>
              </a:ext>
            </a:extLst>
          </p:cNvPr>
          <p:cNvSpPr/>
          <p:nvPr userDrawn="1"/>
        </p:nvSpPr>
        <p:spPr>
          <a:xfrm>
            <a:off x="0" y="0"/>
            <a:ext cx="1851025" cy="6858000"/>
          </a:xfrm>
          <a:prstGeom prst="rect">
            <a:avLst/>
          </a:prstGeom>
          <a:solidFill>
            <a:srgbClr val="DD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41313"/>
            <a:ext cx="2746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85775"/>
            <a:ext cx="1366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9D9943-513D-964D-ABAC-D68AA8EC8476}"/>
              </a:ext>
            </a:extLst>
          </p:cNvPr>
          <p:cNvSpPr/>
          <p:nvPr userDrawn="1"/>
        </p:nvSpPr>
        <p:spPr>
          <a:xfrm>
            <a:off x="7478713" y="0"/>
            <a:ext cx="33337" cy="971550"/>
          </a:xfrm>
          <a:prstGeom prst="rect">
            <a:avLst/>
          </a:prstGeom>
          <a:solidFill>
            <a:srgbClr val="DD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5058" y="3283859"/>
            <a:ext cx="1462853" cy="10302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1pPr>
            <a:lvl2pPr marL="342900" indent="0">
              <a:buFontTx/>
              <a:buNone/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3pPr>
            <a:lvl4pPr marL="1028700" indent="0">
              <a:buFontTx/>
              <a:buNone/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4pPr>
            <a:lvl5pPr marL="1371600" indent="0">
              <a:buFontTx/>
              <a:buNone/>
              <a:defRPr>
                <a:solidFill>
                  <a:srgbClr val="3D455C"/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3804" y="376465"/>
            <a:ext cx="1176338" cy="3635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EE662D"/>
                </a:solidFill>
              </a:defRPr>
            </a:lvl1pPr>
            <a:lvl2pPr marL="342900" indent="0">
              <a:buFontTx/>
              <a:buNone/>
              <a:defRPr sz="825">
                <a:solidFill>
                  <a:srgbClr val="EE662D"/>
                </a:solidFill>
              </a:defRPr>
            </a:lvl2pPr>
            <a:lvl3pPr marL="685800" indent="0">
              <a:buFontTx/>
              <a:buNone/>
              <a:defRPr sz="788">
                <a:solidFill>
                  <a:srgbClr val="EE662D"/>
                </a:solidFill>
              </a:defRPr>
            </a:lvl3pPr>
            <a:lvl4pPr marL="1028700" indent="0">
              <a:buFontTx/>
              <a:buNone/>
              <a:defRPr sz="750">
                <a:solidFill>
                  <a:srgbClr val="EE662D"/>
                </a:solidFill>
              </a:defRPr>
            </a:lvl4pPr>
            <a:lvl5pPr marL="1371600" indent="0">
              <a:buFontTx/>
              <a:buNone/>
              <a:defRPr sz="750">
                <a:solidFill>
                  <a:srgbClr val="EE66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C77C5F2-8C79-7241-940F-8A93F08B153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67A266F-6895-C145-820C-78FEEBDA75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3D455C"/>
                </a:solidFill>
              </a:defRPr>
            </a:lvl1pPr>
          </a:lstStyle>
          <a:p>
            <a:fld id="{C4E4D28B-53AA-44C7-98C1-6930B95485C2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6CF87C1-75EC-7446-A32D-8C77D8EC959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88913" y="6356350"/>
            <a:ext cx="1222375" cy="365125"/>
          </a:xfrm>
        </p:spPr>
        <p:txBody>
          <a:bodyPr/>
          <a:lstStyle>
            <a:lvl1pPr>
              <a:defRPr>
                <a:solidFill>
                  <a:srgbClr val="3D455C"/>
                </a:solidFill>
              </a:defRPr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595230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30480F-D9EF-8F42-A44B-C3360BCC6EBA}"/>
              </a:ext>
            </a:extLst>
          </p:cNvPr>
          <p:cNvSpPr/>
          <p:nvPr userDrawn="1"/>
        </p:nvSpPr>
        <p:spPr>
          <a:xfrm>
            <a:off x="1851025" y="0"/>
            <a:ext cx="7292975" cy="6858000"/>
          </a:xfrm>
          <a:prstGeom prst="rect">
            <a:avLst/>
          </a:prstGeom>
          <a:solidFill>
            <a:srgbClr val="3D4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485775"/>
            <a:ext cx="13668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BEBEAD-4DE9-B445-B936-97ABF421DC36}"/>
              </a:ext>
            </a:extLst>
          </p:cNvPr>
          <p:cNvSpPr/>
          <p:nvPr userDrawn="1"/>
        </p:nvSpPr>
        <p:spPr>
          <a:xfrm>
            <a:off x="7478713" y="0"/>
            <a:ext cx="33337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41313"/>
            <a:ext cx="2746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85058" y="3283859"/>
            <a:ext cx="1462853" cy="10302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1pPr>
            <a:lvl2pPr marL="3429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2pPr>
            <a:lvl3pPr marL="6858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3pPr>
            <a:lvl4pPr marL="10287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4pPr>
            <a:lvl5pPr marL="1371600" indent="0">
              <a:buFontTx/>
              <a:buNone/>
              <a:defRPr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03804" y="376465"/>
            <a:ext cx="1176338" cy="3635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EE662D"/>
                </a:solidFill>
              </a:defRPr>
            </a:lvl1pPr>
            <a:lvl2pPr marL="342900" indent="0">
              <a:buFontTx/>
              <a:buNone/>
              <a:defRPr sz="825">
                <a:solidFill>
                  <a:srgbClr val="EE662D"/>
                </a:solidFill>
              </a:defRPr>
            </a:lvl2pPr>
            <a:lvl3pPr marL="685800" indent="0">
              <a:buFontTx/>
              <a:buNone/>
              <a:defRPr sz="788">
                <a:solidFill>
                  <a:srgbClr val="EE662D"/>
                </a:solidFill>
              </a:defRPr>
            </a:lvl3pPr>
            <a:lvl4pPr marL="1028700" indent="0">
              <a:buFontTx/>
              <a:buNone/>
              <a:defRPr sz="750">
                <a:solidFill>
                  <a:srgbClr val="EE662D"/>
                </a:solidFill>
              </a:defRPr>
            </a:lvl4pPr>
            <a:lvl5pPr marL="1371600" indent="0">
              <a:buFontTx/>
              <a:buNone/>
              <a:defRPr sz="750">
                <a:solidFill>
                  <a:srgbClr val="EE662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06889F65-6F18-A54B-8141-F2200727A8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8E959895-ECCD-0049-ABEF-FF7A76CF1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61BC7E8-74F0-4E92-AAF3-32AA279DFF97}" type="slidenum">
              <a:rPr lang="id-ID" altLang="en-US"/>
              <a:pPr/>
              <a:t>‹#›</a:t>
            </a:fld>
            <a:endParaRPr lang="id-ID" alt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BD905FFB-7EB1-5244-84BB-438ECCDDF8B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88913" y="6356350"/>
            <a:ext cx="1222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5912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F4A1-B51A-4E89-A155-6BE8C400B74D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74E77-F92A-4541-A672-559EE3B0F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238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3A30-AECA-43B6-8BCB-1877C444E31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4984569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EBADF-5E22-4F02-992E-FB963F9AE18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85371416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E83A8-7A0A-427D-AFEE-C4D24989C1D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7937558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32657-7673-4909-AC0A-2501285C506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04375110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245F0-0D12-45ED-A5EE-6A83061621E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72045723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7C513-8D1A-4909-85E5-90BE62C1B8CC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664188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FEE99-3522-4380-AC51-2A9F0837B28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219617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81CCB0-59BC-BB49-92F3-C3439C23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8EE00602-3EBA-4CE8-AE72-FB42FE8A0525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E3816-1995-B342-8670-B2A5CCFC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7335B1-1318-9F40-BE10-CE42416A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380F39C6-0127-4144-BE4B-951BC4C12ED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62721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293D39-8916-6845-9FAA-C6D171A45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A58DB05-91C7-420B-81A3-9F72C8176E90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5B6C4-B56E-7A4B-9F13-5A7374D9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7C9BFA-EDC2-DB42-B738-5EF9E52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43CCD5B0-2EA2-4C98-B159-3222D412FEB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33215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D5AD0-8B81-F34A-AECB-6469B6A3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0B1A3B9-7D26-431F-B12C-FF20E4A09C9E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E5C28B-042E-C049-ABD7-CDAFDB33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243A20-2630-244B-B770-CA199B13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A92E50E-8A0E-4831-973A-02DB97FEBE5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1405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5661-88C6-494D-A49C-174FAE37E35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7F5C-2E43-4A65-AD5C-3FB4BF55A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739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CA33CAB-AF40-AB47-8DA8-0A4422EF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300DE336-E73C-4128-A935-266871EC7BBE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29EC960-A9F6-2F48-9F3D-CE89707C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7E5882-06E7-E140-B2C1-E71D465A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B5236D17-D48A-4C39-B594-215FD8A94987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619357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BBA5575-8B3B-8340-8976-AE9D6ABD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9CD33EDA-C088-4FF1-9115-BC0EE6A579AE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1FB45B5-1865-BF45-B82A-004896FA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6C8B295-E1A3-6B46-84E8-C6DC67F44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ACFD930F-B139-4BBE-9CDF-CFA561B5FC0A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31620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B805EB2-1B08-764F-BFC4-19BEA393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718AA3D-52CF-4D8B-9DFF-678B354FA381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EACD14D-7D5C-074B-8240-84D720E9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28AC92E-58FC-7D4E-9206-1397F721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3377A03D-7607-449C-99AE-A4329E8AB94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2599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450A61A-0C44-C244-9CAB-049EB1B5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E41E976D-2116-4D2C-AD42-2CCB34C2370B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2E5563D-A26B-0043-9FC3-829396C7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34A2EFA-DC6A-6044-8CE5-8B167D6D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7483B463-2D05-4695-8417-2DEDB7AD3D23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765499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296BF9D-A27F-1142-91B3-67833F2F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D23174D-12AF-46A0-84B1-7E0E83778E80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EEDFDFF-79BA-374E-BB81-A50BB245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7ABCA5D-2DCB-894F-BB7C-D783C254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7B59327-2162-4179-A51C-58171143E843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43874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2AF43F9-4187-4C42-B795-0642951D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0CF2CDD4-835C-4ED9-A0E3-9437632B516D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0D58CAD-27E4-974C-BFFF-86F2796B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4E2A39A-28D4-3E44-8595-D8BFB72A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657744F1-0EA6-4D35-AFCA-15325BBA715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635639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DE0A6C-FFA4-2F4F-BB57-93D43815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B4C650C-049B-4378-B179-50D447DC632C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404AF8-8029-2146-9417-37CD85AD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1CEDBC-AB31-5144-BC9D-DC3F14B8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5CF7939D-AE09-49DD-BCB2-331DBC2EE5A9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31189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4859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DD554-6DD0-8A4A-83B5-B5D14D8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F8B307D-AD63-4E16-9EF8-EEE36DCE6B08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A9E591-8CDE-5844-8CDB-09063A55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4C6318-F1C2-BC46-8DC5-A1ECE8BE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fld id="{962E33F3-E2C1-4064-9288-7B2F545FFE3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9148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9BA7-FB26-4919-A1B4-BB92F6545C6F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7AC8-87E9-4121-98D4-AA1DD30E7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84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92B2-0BAC-4E1C-93E7-6DF287039EB0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D848D-44D5-4D8E-8D49-DE3F38754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5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6E7F-28E4-4EF4-A730-C786436DBD0F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636C8-BA68-4AE8-B16E-76A4EF787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3F9C-8F33-43C9-9789-A8241980D405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D81E1-EA00-4E1C-B9D2-6D41A1107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4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9A91-0BF4-4FDE-A1C6-67A15C49FDDD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7B0BD-E4DD-4EDD-A540-77369A2E9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9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7FDB-B124-4AB4-A884-1AB5C5D3B011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BB52-3797-49EB-8FC1-DA7A56FCA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13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010D-5039-6A4F-8785-A773B29AA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17758D-E8A1-4DA3-BC23-DE3790D97E9D}" type="datetime1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35147-5C15-D549-BB5E-FD0D38944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A437E0-AF25-234D-BE1C-EF7B7C5D7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DD80741-8A9B-45DB-B5A8-43727691FD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C5820-0AFC-C947-A12D-600B64B02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EBA044-2585-4265-A897-C03F92E9ECF4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63123-05A0-0F49-9CC6-325E44B40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FBD1B-7D58-0E46-9269-9855415A1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1D5868E-AEBF-4C95-BD75-E89477FB95EC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</p:sldLayoutIdLst>
  <p:transition spd="med">
    <p:fad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id-ID" altLang="id-ID" smtClean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id-ID" altLang="id-ID" smtClean="0"/>
          </a:p>
        </p:txBody>
      </p:sp>
      <p:sp>
        <p:nvSpPr>
          <p:cNvPr id="1048578" name="Date Placeholder 3">
            <a:extLst>
              <a:ext uri="{FF2B5EF4-FFF2-40B4-BE49-F238E27FC236}">
                <a16:creationId xmlns:a16="http://schemas.microsoft.com/office/drawing/2014/main" xmlns="" id="{8A30530F-3591-C740-834D-1A26F2BE3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E703-0665-4F0C-8D06-F6653F5223D8}" type="datetimeFigureOut">
              <a:rPr lang="id-ID"/>
              <a:pPr>
                <a:defRPr/>
              </a:pPr>
              <a:t>15/09/2018</a:t>
            </a:fld>
            <a:endParaRPr lang="id-ID"/>
          </a:p>
        </p:txBody>
      </p:sp>
      <p:sp>
        <p:nvSpPr>
          <p:cNvPr id="1048579" name="Footer Placeholder 4">
            <a:extLst>
              <a:ext uri="{FF2B5EF4-FFF2-40B4-BE49-F238E27FC236}">
                <a16:creationId xmlns:a16="http://schemas.microsoft.com/office/drawing/2014/main" xmlns="" id="{03C75D5C-4052-CF4E-A14A-155E7C28E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48580" name="Slide Number Placeholder 5">
            <a:extLst>
              <a:ext uri="{FF2B5EF4-FFF2-40B4-BE49-F238E27FC236}">
                <a16:creationId xmlns:a16="http://schemas.microsoft.com/office/drawing/2014/main" xmlns="" id="{1EE0FC85-68E4-DD43-B10D-7E4A1E80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4CA0DCB-D675-410D-A86D-011DE7FE5888}" type="slidenum">
              <a:rPr lang="id-ID" altLang="en-US"/>
              <a:pPr/>
              <a:t>‹#›</a:t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intong.sinambela@lkpp.go.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41A54AEA-C2A7-E54B-A3C2-10D6C8485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1338" y="1773238"/>
            <a:ext cx="7129463" cy="367188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A5AD36A4-7575-5E40-94E3-0438D86C2228}"/>
              </a:ext>
            </a:extLst>
          </p:cNvPr>
          <p:cNvSpPr txBox="1">
            <a:spLocks noChangeArrowheads="1"/>
          </p:cNvSpPr>
          <p:nvPr/>
        </p:nvSpPr>
        <p:spPr>
          <a:xfrm>
            <a:off x="5541963" y="5732463"/>
            <a:ext cx="340201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400" kern="10" dirty="0">
                <a:ln w="9525">
                  <a:round/>
                  <a:headEnd/>
                  <a:tailEnd/>
                </a:ln>
                <a:latin typeface="Impact"/>
              </a:rPr>
              <a:t>PERATURAN PRESIDEN </a:t>
            </a:r>
            <a:endParaRPr lang="id-ID" sz="2400" kern="10" dirty="0">
              <a:ln w="9525">
                <a:round/>
                <a:headEnd/>
                <a:tailEnd/>
              </a:ln>
              <a:latin typeface="Impact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400" kern="10" dirty="0">
                <a:ln w="9525">
                  <a:round/>
                  <a:headEnd/>
                  <a:tailEnd/>
                </a:ln>
                <a:latin typeface="Impact"/>
              </a:rPr>
              <a:t>NOMOR </a:t>
            </a:r>
            <a:r>
              <a:rPr lang="id-ID" sz="2400" kern="10" dirty="0">
                <a:ln w="9525">
                  <a:round/>
                  <a:headEnd/>
                  <a:tailEnd/>
                </a:ln>
                <a:latin typeface="Impact"/>
              </a:rPr>
              <a:t>16 </a:t>
            </a:r>
            <a:r>
              <a:rPr lang="en-US" sz="2400" kern="10" dirty="0">
                <a:ln w="9525">
                  <a:round/>
                  <a:headEnd/>
                  <a:tailEnd/>
                </a:ln>
                <a:latin typeface="Impact"/>
              </a:rPr>
              <a:t>TAHUN 201</a:t>
            </a:r>
            <a:r>
              <a:rPr lang="id-ID" sz="2400" kern="10" dirty="0">
                <a:ln w="9525">
                  <a:round/>
                  <a:headEnd/>
                  <a:tailEnd/>
                </a:ln>
                <a:latin typeface="Impact"/>
              </a:rPr>
              <a:t>8</a:t>
            </a:r>
            <a:endParaRPr lang="en-US" sz="2400" kern="10" dirty="0">
              <a:ln w="9525">
                <a:round/>
                <a:headEnd/>
                <a:tailEnd/>
              </a:ln>
              <a:latin typeface="Impact"/>
            </a:endParaRPr>
          </a:p>
        </p:txBody>
      </p:sp>
      <p:sp>
        <p:nvSpPr>
          <p:cNvPr id="43012" name="Rectangle 4"/>
          <p:cNvSpPr txBox="1">
            <a:spLocks noChangeArrowheads="1"/>
          </p:cNvSpPr>
          <p:nvPr/>
        </p:nvSpPr>
        <p:spPr bwMode="auto">
          <a:xfrm>
            <a:off x="-541338" y="1773238"/>
            <a:ext cx="71294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280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PERATURAN LKPP NO 9 TAHUN 2018 TENTANG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id-ID" sz="280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PEDOMAN PELAKSANAAN  PENGADAAN BARANG/JASA MELALUI PENYEDI</a:t>
            </a:r>
            <a:r>
              <a:rPr lang="id-ID" altLang="id-ID" sz="2800">
                <a:solidFill>
                  <a:schemeClr val="bg1"/>
                </a:solidFill>
                <a:latin typeface="Arial Black" pitchFamily="34" charset="0"/>
                <a:ea typeface="ＭＳ Ｐゴシック" pitchFamily="34" charset="-128"/>
              </a:rPr>
              <a:t>A</a:t>
            </a:r>
          </a:p>
        </p:txBody>
      </p:sp>
      <p:sp>
        <p:nvSpPr>
          <p:cNvPr id="4301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d-ID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27200"/>
            <a:ext cx="8191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43FD174-591F-534D-915B-2C6135C4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92225"/>
            <a:ext cx="4419600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PENGUMUMAN PRAKUALIFIKASI PALING SEDIKIT MEMUAT :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A66EACEA-70CB-F447-A41C-4547ED68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57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9B4D76-CFAA-6F47-ADB6-99BE2B56C5E2}"/>
              </a:ext>
            </a:extLst>
          </p:cNvPr>
          <p:cNvSpPr/>
          <p:nvPr/>
        </p:nvSpPr>
        <p:spPr>
          <a:xfrm>
            <a:off x="836613" y="1676400"/>
            <a:ext cx="7848600" cy="3649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400" b="1" dirty="0">
                <a:latin typeface="Arial" charset="0"/>
              </a:rPr>
              <a:t>Ketentuan </a:t>
            </a:r>
            <a:r>
              <a:rPr lang="en-US" sz="2400" b="1" dirty="0" err="1">
                <a:latin typeface="Arial" charset="0"/>
              </a:rPr>
              <a:t>Pendaftaran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Pengambilan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Dokumen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Prakualifikasi</a:t>
            </a:r>
            <a:endParaRPr lang="en-US" sz="2400" b="1" dirty="0">
              <a:latin typeface="Arial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800" b="1" dirty="0">
              <a:latin typeface="Arial" charset="0"/>
            </a:endParaRPr>
          </a:p>
          <a:p>
            <a:pPr marL="4318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Arial"/>
                <a:cs typeface="Arial"/>
              </a:rPr>
              <a:t>Peserta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diwajibkan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untuk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melakukan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pendaftaran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melalui</a:t>
            </a:r>
            <a:r>
              <a:rPr lang="en-US" sz="2000" b="1" dirty="0">
                <a:latin typeface="Arial"/>
                <a:cs typeface="Arial"/>
              </a:rPr>
              <a:t> LPSE</a:t>
            </a:r>
          </a:p>
          <a:p>
            <a:pPr marL="4318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Arial"/>
                <a:cs typeface="Arial"/>
              </a:rPr>
              <a:t>Penyedia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dilarang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memberikan</a:t>
            </a:r>
            <a:r>
              <a:rPr lang="en-US" sz="2000" b="1" dirty="0">
                <a:latin typeface="Arial"/>
                <a:cs typeface="Arial"/>
              </a:rPr>
              <a:t> user id </a:t>
            </a:r>
            <a:r>
              <a:rPr lang="en-US" sz="2000" b="1" dirty="0" err="1">
                <a:latin typeface="Arial"/>
                <a:cs typeface="Arial"/>
              </a:rPr>
              <a:t>dan</a:t>
            </a:r>
            <a:r>
              <a:rPr lang="en-US" sz="2000" b="1" dirty="0">
                <a:latin typeface="Arial"/>
                <a:cs typeface="Arial"/>
              </a:rPr>
              <a:t> password </a:t>
            </a:r>
            <a:r>
              <a:rPr lang="en-US" sz="2000" b="1" dirty="0" err="1">
                <a:latin typeface="Arial"/>
                <a:cs typeface="Arial"/>
              </a:rPr>
              <a:t>kepada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pihak</a:t>
            </a:r>
            <a:r>
              <a:rPr lang="en-US" sz="2000" b="1" dirty="0">
                <a:latin typeface="Arial"/>
                <a:cs typeface="Arial"/>
              </a:rPr>
              <a:t> lain</a:t>
            </a:r>
          </a:p>
          <a:p>
            <a:pPr marL="4318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Arial"/>
                <a:cs typeface="Arial"/>
              </a:rPr>
              <a:t>Penyedia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mendownload</a:t>
            </a:r>
            <a:r>
              <a:rPr lang="en-US" sz="2000" b="1" dirty="0">
                <a:latin typeface="Arial"/>
                <a:cs typeface="Arial"/>
              </a:rPr>
              <a:t>/</a:t>
            </a:r>
            <a:r>
              <a:rPr lang="en-US" sz="2000" b="1" dirty="0" err="1">
                <a:latin typeface="Arial"/>
                <a:cs typeface="Arial"/>
              </a:rPr>
              <a:t>mengunduh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dokumen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prakualifikasi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130907-7166-0B48-8C01-8CCEB787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C97AC869-AE04-D84F-AC0A-A999BE67E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5954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B65B7A-DDFD-804D-AA63-1A921C6778F2}"/>
              </a:ext>
            </a:extLst>
          </p:cNvPr>
          <p:cNvSpPr/>
          <p:nvPr/>
        </p:nvSpPr>
        <p:spPr>
          <a:xfrm>
            <a:off x="827088" y="1387475"/>
            <a:ext cx="7561262" cy="2914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n-N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 </a:t>
            </a:r>
            <a:r>
              <a:rPr lang="nn-NO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nn-NO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lang="en-US" sz="2400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US" sz="24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2400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id-ID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id-ID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19500"/>
            <a:ext cx="8515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2DF512F1-F51D-E848-8239-959157799E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588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7DF3BE-C4BE-2740-91FA-5984AA269ADE}"/>
              </a:ext>
            </a:extLst>
          </p:cNvPr>
          <p:cNvSpPr/>
          <p:nvPr/>
        </p:nvSpPr>
        <p:spPr>
          <a:xfrm>
            <a:off x="827088" y="914400"/>
            <a:ext cx="7848600" cy="5616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nn-N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 Dokumen Kualifikasi berdasarkan Formulir Isian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d-ID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ersyaratan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evaluasi administrasi/ legalitas dan evaluasi kualifikasi teknis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ugur</a:t>
            </a:r>
            <a:endParaRPr lang="en-US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Konsultansi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indent="-4492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lphaLcParenR"/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ersyaratan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dministrasi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ugur</a:t>
            </a:r>
            <a:endParaRPr lang="id-ID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492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lphaLcParenR"/>
              <a:defRPr/>
            </a:pP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pelaksanaan Prakualifikasi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ersyaratan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legalitas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ugur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ersyaratan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eknis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d-ID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istem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ilai</a:t>
            </a:r>
            <a:r>
              <a:rPr lang="en-US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pembobotan</a:t>
            </a:r>
            <a:endParaRPr lang="en-US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indent="-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 evaluasi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 teknis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sebagai dasar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menyusun c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aftar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endek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2854B07C-6BEB-9045-A924-620B2A8AB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Group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20900"/>
            <a:ext cx="8902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DE5BD597-D72B-1F44-8BD9-051E45EC6479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2969096"/>
            <a:ext cx="8784976" cy="725488"/>
            <a:chOff x="228600" y="2399518"/>
            <a:chExt cx="8610600" cy="7266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D148BFB7-25CD-8047-A4C6-6D41AFD2DE41}"/>
                </a:ext>
              </a:extLst>
            </p:cNvPr>
            <p:cNvSpPr/>
            <p:nvPr/>
          </p:nvSpPr>
          <p:spPr>
            <a:xfrm>
              <a:off x="228600" y="2399518"/>
              <a:ext cx="8610600" cy="726653"/>
            </a:xfrm>
            <a:custGeom>
              <a:avLst/>
              <a:gdLst>
                <a:gd name="connsiteX0" fmla="*/ 0 w 7239000"/>
                <a:gd name="connsiteY0" fmla="*/ 72665 h 726653"/>
                <a:gd name="connsiteX1" fmla="*/ 72665 w 7239000"/>
                <a:gd name="connsiteY1" fmla="*/ 0 h 726653"/>
                <a:gd name="connsiteX2" fmla="*/ 7166335 w 7239000"/>
                <a:gd name="connsiteY2" fmla="*/ 0 h 726653"/>
                <a:gd name="connsiteX3" fmla="*/ 7239000 w 7239000"/>
                <a:gd name="connsiteY3" fmla="*/ 72665 h 726653"/>
                <a:gd name="connsiteX4" fmla="*/ 7239000 w 7239000"/>
                <a:gd name="connsiteY4" fmla="*/ 653988 h 726653"/>
                <a:gd name="connsiteX5" fmla="*/ 7166335 w 7239000"/>
                <a:gd name="connsiteY5" fmla="*/ 726653 h 726653"/>
                <a:gd name="connsiteX6" fmla="*/ 72665 w 7239000"/>
                <a:gd name="connsiteY6" fmla="*/ 726653 h 726653"/>
                <a:gd name="connsiteX7" fmla="*/ 0 w 7239000"/>
                <a:gd name="connsiteY7" fmla="*/ 653988 h 726653"/>
                <a:gd name="connsiteX8" fmla="*/ 0 w 7239000"/>
                <a:gd name="connsiteY8" fmla="*/ 72665 h 7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0" h="726653">
                  <a:moveTo>
                    <a:pt x="0" y="72665"/>
                  </a:moveTo>
                  <a:cubicBezTo>
                    <a:pt x="0" y="32533"/>
                    <a:pt x="32533" y="0"/>
                    <a:pt x="72665" y="0"/>
                  </a:cubicBezTo>
                  <a:lnTo>
                    <a:pt x="7166335" y="0"/>
                  </a:lnTo>
                  <a:cubicBezTo>
                    <a:pt x="7206467" y="0"/>
                    <a:pt x="7239000" y="32533"/>
                    <a:pt x="7239000" y="72665"/>
                  </a:cubicBezTo>
                  <a:lnTo>
                    <a:pt x="7239000" y="653988"/>
                  </a:lnTo>
                  <a:cubicBezTo>
                    <a:pt x="7239000" y="694120"/>
                    <a:pt x="7206467" y="726653"/>
                    <a:pt x="7166335" y="726653"/>
                  </a:cubicBezTo>
                  <a:lnTo>
                    <a:pt x="72665" y="726653"/>
                  </a:lnTo>
                  <a:cubicBezTo>
                    <a:pt x="32533" y="726653"/>
                    <a:pt x="0" y="694120"/>
                    <a:pt x="0" y="653988"/>
                  </a:cubicBezTo>
                  <a:lnTo>
                    <a:pt x="0" y="72665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596665" tIns="76200" rIns="76201" bIns="76200" spcCol="1270" anchor="ctr"/>
            <a:lstStyle/>
            <a:p>
              <a:pPr defTabSz="8890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187A940-395C-0449-BE94-5581C42DD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2471071"/>
              <a:ext cx="692150" cy="58195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10435182-600A-AE4C-BF45-40EB0154174C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3767609"/>
            <a:ext cx="8784976" cy="727075"/>
            <a:chOff x="228600" y="3198837"/>
            <a:chExt cx="8610600" cy="7266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792BFD24-94DF-F348-9C57-E45303D18B5E}"/>
                </a:ext>
              </a:extLst>
            </p:cNvPr>
            <p:cNvSpPr/>
            <p:nvPr/>
          </p:nvSpPr>
          <p:spPr>
            <a:xfrm>
              <a:off x="228600" y="3198837"/>
              <a:ext cx="8610600" cy="726653"/>
            </a:xfrm>
            <a:custGeom>
              <a:avLst/>
              <a:gdLst>
                <a:gd name="connsiteX0" fmla="*/ 0 w 7239000"/>
                <a:gd name="connsiteY0" fmla="*/ 72665 h 726653"/>
                <a:gd name="connsiteX1" fmla="*/ 72665 w 7239000"/>
                <a:gd name="connsiteY1" fmla="*/ 0 h 726653"/>
                <a:gd name="connsiteX2" fmla="*/ 7166335 w 7239000"/>
                <a:gd name="connsiteY2" fmla="*/ 0 h 726653"/>
                <a:gd name="connsiteX3" fmla="*/ 7239000 w 7239000"/>
                <a:gd name="connsiteY3" fmla="*/ 72665 h 726653"/>
                <a:gd name="connsiteX4" fmla="*/ 7239000 w 7239000"/>
                <a:gd name="connsiteY4" fmla="*/ 653988 h 726653"/>
                <a:gd name="connsiteX5" fmla="*/ 7166335 w 7239000"/>
                <a:gd name="connsiteY5" fmla="*/ 726653 h 726653"/>
                <a:gd name="connsiteX6" fmla="*/ 72665 w 7239000"/>
                <a:gd name="connsiteY6" fmla="*/ 726653 h 726653"/>
                <a:gd name="connsiteX7" fmla="*/ 0 w 7239000"/>
                <a:gd name="connsiteY7" fmla="*/ 653988 h 726653"/>
                <a:gd name="connsiteX8" fmla="*/ 0 w 7239000"/>
                <a:gd name="connsiteY8" fmla="*/ 72665 h 7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0" h="726653">
                  <a:moveTo>
                    <a:pt x="0" y="72665"/>
                  </a:moveTo>
                  <a:cubicBezTo>
                    <a:pt x="0" y="32533"/>
                    <a:pt x="32533" y="0"/>
                    <a:pt x="72665" y="0"/>
                  </a:cubicBezTo>
                  <a:lnTo>
                    <a:pt x="7166335" y="0"/>
                  </a:lnTo>
                  <a:cubicBezTo>
                    <a:pt x="7206467" y="0"/>
                    <a:pt x="7239000" y="32533"/>
                    <a:pt x="7239000" y="72665"/>
                  </a:cubicBezTo>
                  <a:lnTo>
                    <a:pt x="7239000" y="653988"/>
                  </a:lnTo>
                  <a:cubicBezTo>
                    <a:pt x="7239000" y="694120"/>
                    <a:pt x="7206467" y="726653"/>
                    <a:pt x="7166335" y="726653"/>
                  </a:cubicBezTo>
                  <a:lnTo>
                    <a:pt x="72665" y="726653"/>
                  </a:lnTo>
                  <a:cubicBezTo>
                    <a:pt x="32533" y="726653"/>
                    <a:pt x="0" y="694120"/>
                    <a:pt x="0" y="653988"/>
                  </a:cubicBezTo>
                  <a:lnTo>
                    <a:pt x="0" y="72665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596665" tIns="76200" rIns="76201" bIns="76200" spcCol="1270" anchor="ctr"/>
            <a:lstStyle/>
            <a:p>
              <a:pPr defTabSz="8890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NPWP </a:t>
              </a:r>
              <a:r>
                <a:rPr lang="en-U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telah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menyerahkan</a:t>
              </a: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SPT </a:t>
              </a:r>
              <a:r>
                <a:rPr lang="en-US" sz="2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Tahunan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DBB6A8C4-8A81-4A40-9B1A-E874BBABE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3271820"/>
              <a:ext cx="692150" cy="58068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5" name="Group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521200"/>
            <a:ext cx="8915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6">
            <a:extLst>
              <a:ext uri="{FF2B5EF4-FFF2-40B4-BE49-F238E27FC236}">
                <a16:creationId xmlns:a16="http://schemas.microsoft.com/office/drawing/2014/main" xmlns="" id="{57609FDE-DC37-8740-90E2-6B26F820E8ED}"/>
              </a:ext>
            </a:extLst>
          </p:cNvPr>
          <p:cNvGrpSpPr>
            <a:grpSpLocks/>
          </p:cNvGrpSpPr>
          <p:nvPr/>
        </p:nvGrpSpPr>
        <p:grpSpPr bwMode="auto">
          <a:xfrm>
            <a:off x="179512" y="5366221"/>
            <a:ext cx="8784976" cy="727075"/>
            <a:chOff x="228600" y="4797474"/>
            <a:chExt cx="8610600" cy="7266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CAC83808-F64F-0A4A-B08D-95DE9DEC0EFC}"/>
                </a:ext>
              </a:extLst>
            </p:cNvPr>
            <p:cNvSpPr/>
            <p:nvPr/>
          </p:nvSpPr>
          <p:spPr>
            <a:xfrm>
              <a:off x="228600" y="4797474"/>
              <a:ext cx="8610600" cy="726653"/>
            </a:xfrm>
            <a:custGeom>
              <a:avLst/>
              <a:gdLst>
                <a:gd name="connsiteX0" fmla="*/ 0 w 7239000"/>
                <a:gd name="connsiteY0" fmla="*/ 72665 h 726653"/>
                <a:gd name="connsiteX1" fmla="*/ 72665 w 7239000"/>
                <a:gd name="connsiteY1" fmla="*/ 0 h 726653"/>
                <a:gd name="connsiteX2" fmla="*/ 7166335 w 7239000"/>
                <a:gd name="connsiteY2" fmla="*/ 0 h 726653"/>
                <a:gd name="connsiteX3" fmla="*/ 7239000 w 7239000"/>
                <a:gd name="connsiteY3" fmla="*/ 72665 h 726653"/>
                <a:gd name="connsiteX4" fmla="*/ 7239000 w 7239000"/>
                <a:gd name="connsiteY4" fmla="*/ 653988 h 726653"/>
                <a:gd name="connsiteX5" fmla="*/ 7166335 w 7239000"/>
                <a:gd name="connsiteY5" fmla="*/ 726653 h 726653"/>
                <a:gd name="connsiteX6" fmla="*/ 72665 w 7239000"/>
                <a:gd name="connsiteY6" fmla="*/ 726653 h 726653"/>
                <a:gd name="connsiteX7" fmla="*/ 0 w 7239000"/>
                <a:gd name="connsiteY7" fmla="*/ 653988 h 726653"/>
                <a:gd name="connsiteX8" fmla="*/ 0 w 7239000"/>
                <a:gd name="connsiteY8" fmla="*/ 72665 h 7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0" h="726653">
                  <a:moveTo>
                    <a:pt x="0" y="72665"/>
                  </a:moveTo>
                  <a:cubicBezTo>
                    <a:pt x="0" y="32533"/>
                    <a:pt x="32533" y="0"/>
                    <a:pt x="72665" y="0"/>
                  </a:cubicBezTo>
                  <a:lnTo>
                    <a:pt x="7166335" y="0"/>
                  </a:lnTo>
                  <a:cubicBezTo>
                    <a:pt x="7206467" y="0"/>
                    <a:pt x="7239000" y="32533"/>
                    <a:pt x="7239000" y="72665"/>
                  </a:cubicBezTo>
                  <a:lnTo>
                    <a:pt x="7239000" y="653988"/>
                  </a:lnTo>
                  <a:cubicBezTo>
                    <a:pt x="7239000" y="694120"/>
                    <a:pt x="7206467" y="726653"/>
                    <a:pt x="7166335" y="726653"/>
                  </a:cubicBezTo>
                  <a:lnTo>
                    <a:pt x="72665" y="726653"/>
                  </a:lnTo>
                  <a:cubicBezTo>
                    <a:pt x="32533" y="726653"/>
                    <a:pt x="0" y="694120"/>
                    <a:pt x="0" y="653988"/>
                  </a:cubicBezTo>
                  <a:lnTo>
                    <a:pt x="0" y="72665"/>
                  </a:lnTo>
                  <a:close/>
                </a:path>
              </a:pathLst>
            </a:custGeom>
            <a:grpFill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596665" tIns="76200" rIns="76201" bIns="76200" spcCol="1270" anchor="ctr"/>
            <a:lstStyle/>
            <a:p>
              <a:pPr defTabSz="8890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id-ID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Menandatangani Pakta Integritas</a:t>
              </a:r>
              <a:endPara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C440EB0D-73CB-5C48-88C0-566710708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4870457"/>
              <a:ext cx="692150" cy="58068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F9F9F9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32373C48-30C0-D342-A1BB-0F37319A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25" y="1340768"/>
            <a:ext cx="8784976" cy="533400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bg1"/>
                </a:solidFill>
                <a:latin typeface="Arial"/>
                <a:cs typeface="Arial"/>
              </a:rPr>
              <a:t>Kualifikasi</a:t>
            </a:r>
            <a:r>
              <a:rPr lang="id-ID" sz="2200" b="1" dirty="0">
                <a:solidFill>
                  <a:schemeClr val="bg1"/>
                </a:solidFill>
                <a:latin typeface="Arial"/>
                <a:cs typeface="Arial"/>
              </a:rPr>
              <a:t> Administrasi/Legalitas</a:t>
            </a:r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193675" y="3187700"/>
            <a:ext cx="8770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36688" defTabSz="8890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890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890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890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890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89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id-ID" alt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Memiliki Tanda Daftar Perusahaan (TDP)</a:t>
            </a:r>
            <a:endParaRPr lang="sv-SE" alt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3AF84FDF-6016-5849-9271-AAABDD2CC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Group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8400"/>
            <a:ext cx="87249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091AABD2-F04B-424C-978C-0DE92B202EFC}"/>
              </a:ext>
            </a:extLst>
          </p:cNvPr>
          <p:cNvSpPr/>
          <p:nvPr/>
        </p:nvSpPr>
        <p:spPr bwMode="auto">
          <a:xfrm>
            <a:off x="228600" y="2579712"/>
            <a:ext cx="8610600" cy="1447800"/>
          </a:xfrm>
          <a:custGeom>
            <a:avLst/>
            <a:gdLst>
              <a:gd name="connsiteX0" fmla="*/ 0 w 7239000"/>
              <a:gd name="connsiteY0" fmla="*/ 72665 h 726653"/>
              <a:gd name="connsiteX1" fmla="*/ 72665 w 7239000"/>
              <a:gd name="connsiteY1" fmla="*/ 0 h 726653"/>
              <a:gd name="connsiteX2" fmla="*/ 7166335 w 7239000"/>
              <a:gd name="connsiteY2" fmla="*/ 0 h 726653"/>
              <a:gd name="connsiteX3" fmla="*/ 7239000 w 7239000"/>
              <a:gd name="connsiteY3" fmla="*/ 72665 h 726653"/>
              <a:gd name="connsiteX4" fmla="*/ 7239000 w 7239000"/>
              <a:gd name="connsiteY4" fmla="*/ 653988 h 726653"/>
              <a:gd name="connsiteX5" fmla="*/ 7166335 w 7239000"/>
              <a:gd name="connsiteY5" fmla="*/ 726653 h 726653"/>
              <a:gd name="connsiteX6" fmla="*/ 72665 w 7239000"/>
              <a:gd name="connsiteY6" fmla="*/ 726653 h 726653"/>
              <a:gd name="connsiteX7" fmla="*/ 0 w 7239000"/>
              <a:gd name="connsiteY7" fmla="*/ 653988 h 726653"/>
              <a:gd name="connsiteX8" fmla="*/ 0 w 7239000"/>
              <a:gd name="connsiteY8" fmla="*/ 72665 h 72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0" h="726653">
                <a:moveTo>
                  <a:pt x="0" y="72665"/>
                </a:moveTo>
                <a:cubicBezTo>
                  <a:pt x="0" y="32533"/>
                  <a:pt x="32533" y="0"/>
                  <a:pt x="72665" y="0"/>
                </a:cubicBezTo>
                <a:lnTo>
                  <a:pt x="7166335" y="0"/>
                </a:lnTo>
                <a:cubicBezTo>
                  <a:pt x="7206467" y="0"/>
                  <a:pt x="7239000" y="32533"/>
                  <a:pt x="7239000" y="72665"/>
                </a:cubicBezTo>
                <a:lnTo>
                  <a:pt x="7239000" y="653988"/>
                </a:lnTo>
                <a:cubicBezTo>
                  <a:pt x="7239000" y="694120"/>
                  <a:pt x="7206467" y="726653"/>
                  <a:pt x="7166335" y="726653"/>
                </a:cubicBezTo>
                <a:lnTo>
                  <a:pt x="72665" y="726653"/>
                </a:lnTo>
                <a:cubicBezTo>
                  <a:pt x="32533" y="726653"/>
                  <a:pt x="0" y="694120"/>
                  <a:pt x="0" y="653988"/>
                </a:cubicBezTo>
                <a:lnTo>
                  <a:pt x="0" y="726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96665" tIns="76200" rIns="76201" bIns="76200" spcCol="1270" anchor="ctr"/>
          <a:lstStyle/>
          <a:p>
            <a:pPr defTabSz="889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Pengalaman dalam Penyediaan barang sekurang-kurangnya dalam kelompok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sama paling kurang 1 (satu) pekerjaan dalam  kurun</a:t>
            </a:r>
          </a:p>
          <a:p>
            <a:pPr defTabSz="8890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3 (tiga) tahun terakhir 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6607B15E-2E55-A34E-9F47-F9E9F5AF5D29}"/>
              </a:ext>
            </a:extLst>
          </p:cNvPr>
          <p:cNvSpPr/>
          <p:nvPr/>
        </p:nvSpPr>
        <p:spPr bwMode="auto">
          <a:xfrm>
            <a:off x="228600" y="4221088"/>
            <a:ext cx="8610600" cy="2057400"/>
          </a:xfrm>
          <a:custGeom>
            <a:avLst/>
            <a:gdLst>
              <a:gd name="connsiteX0" fmla="*/ 0 w 7239000"/>
              <a:gd name="connsiteY0" fmla="*/ 72665 h 726653"/>
              <a:gd name="connsiteX1" fmla="*/ 72665 w 7239000"/>
              <a:gd name="connsiteY1" fmla="*/ 0 h 726653"/>
              <a:gd name="connsiteX2" fmla="*/ 7166335 w 7239000"/>
              <a:gd name="connsiteY2" fmla="*/ 0 h 726653"/>
              <a:gd name="connsiteX3" fmla="*/ 7239000 w 7239000"/>
              <a:gd name="connsiteY3" fmla="*/ 72665 h 726653"/>
              <a:gd name="connsiteX4" fmla="*/ 7239000 w 7239000"/>
              <a:gd name="connsiteY4" fmla="*/ 653988 h 726653"/>
              <a:gd name="connsiteX5" fmla="*/ 7166335 w 7239000"/>
              <a:gd name="connsiteY5" fmla="*/ 726653 h 726653"/>
              <a:gd name="connsiteX6" fmla="*/ 72665 w 7239000"/>
              <a:gd name="connsiteY6" fmla="*/ 726653 h 726653"/>
              <a:gd name="connsiteX7" fmla="*/ 0 w 7239000"/>
              <a:gd name="connsiteY7" fmla="*/ 653988 h 726653"/>
              <a:gd name="connsiteX8" fmla="*/ 0 w 7239000"/>
              <a:gd name="connsiteY8" fmla="*/ 72665 h 72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9000" h="726653">
                <a:moveTo>
                  <a:pt x="0" y="72665"/>
                </a:moveTo>
                <a:cubicBezTo>
                  <a:pt x="0" y="32533"/>
                  <a:pt x="32533" y="0"/>
                  <a:pt x="72665" y="0"/>
                </a:cubicBezTo>
                <a:lnTo>
                  <a:pt x="7166335" y="0"/>
                </a:lnTo>
                <a:cubicBezTo>
                  <a:pt x="7206467" y="0"/>
                  <a:pt x="7239000" y="32533"/>
                  <a:pt x="7239000" y="72665"/>
                </a:cubicBezTo>
                <a:lnTo>
                  <a:pt x="7239000" y="653988"/>
                </a:lnTo>
                <a:cubicBezTo>
                  <a:pt x="7239000" y="694120"/>
                  <a:pt x="7206467" y="726653"/>
                  <a:pt x="7166335" y="726653"/>
                </a:cubicBezTo>
                <a:lnTo>
                  <a:pt x="72665" y="726653"/>
                </a:lnTo>
                <a:cubicBezTo>
                  <a:pt x="32533" y="726653"/>
                  <a:pt x="0" y="694120"/>
                  <a:pt x="0" y="653988"/>
                </a:cubicBezTo>
                <a:lnTo>
                  <a:pt x="0" y="726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96665" tIns="76200" rIns="76201" bIns="76200" spcCol="1270" anchor="ctr"/>
          <a:lstStyle/>
          <a:p>
            <a:pPr algn="just" defTabSz="889000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Jasa Konsultansi dan Jasa Lainnya memiliki n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sejenis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sepuluh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terakhir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(lima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puluh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 HPS/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Pagu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8" name="Rounded Rectangle 36"/>
          <p:cNvSpPr>
            <a:spLocks noChangeArrowheads="1"/>
          </p:cNvSpPr>
          <p:nvPr/>
        </p:nvSpPr>
        <p:spPr bwMode="auto">
          <a:xfrm>
            <a:off x="755650" y="2924175"/>
            <a:ext cx="692150" cy="638175"/>
          </a:xfrm>
          <a:prstGeom prst="roundRect">
            <a:avLst>
              <a:gd name="adj" fmla="val 10000"/>
            </a:avLst>
          </a:prstGeom>
          <a:solidFill>
            <a:srgbClr val="93CDDD"/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58379" name="Rounded Rectangle 37"/>
          <p:cNvSpPr>
            <a:spLocks noChangeArrowheads="1"/>
          </p:cNvSpPr>
          <p:nvPr/>
        </p:nvSpPr>
        <p:spPr bwMode="auto">
          <a:xfrm>
            <a:off x="755650" y="4868863"/>
            <a:ext cx="692150" cy="638175"/>
          </a:xfrm>
          <a:prstGeom prst="roundRect">
            <a:avLst>
              <a:gd name="adj" fmla="val 10000"/>
            </a:avLst>
          </a:prstGeom>
          <a:solidFill>
            <a:srgbClr val="93CDDD"/>
          </a:solidFill>
          <a:ln w="9525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charset="0"/>
                <a:cs typeface="Arial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B40EC02B-EBAC-1143-A836-3B0722AA6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588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9253F0A-C4E3-1A42-901B-E2910A6FFB56}"/>
              </a:ext>
            </a:extLst>
          </p:cNvPr>
          <p:cNvSpPr/>
          <p:nvPr/>
        </p:nvSpPr>
        <p:spPr>
          <a:xfrm>
            <a:off x="827088" y="1158875"/>
            <a:ext cx="7848600" cy="427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Pada </a:t>
            </a:r>
            <a:r>
              <a:rPr lang="en-US" sz="2000" b="1" dirty="0" err="1">
                <a:solidFill>
                  <a:srgbClr val="000000"/>
                </a:solidFill>
                <a:latin typeface="Arial" charset="0"/>
              </a:rPr>
              <a:t>Barang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id-ID" sz="2000" b="1" dirty="0">
                <a:solidFill>
                  <a:srgbClr val="1984CC"/>
                </a:solidFill>
                <a:latin typeface="Arial" charset="0"/>
              </a:rPr>
              <a:t>Jasa lainnya</a:t>
            </a:r>
            <a:r>
              <a:rPr lang="en-US" sz="2000" b="1" dirty="0">
                <a:solidFill>
                  <a:srgbClr val="1984CC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charset="0"/>
              </a:rPr>
              <a:t>dan</a:t>
            </a:r>
            <a:r>
              <a:rPr lang="en-US" sz="2000" b="1" dirty="0">
                <a:solidFill>
                  <a:srgbClr val="1984CC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charset="0"/>
              </a:rPr>
              <a:t>Jasa</a:t>
            </a:r>
            <a:r>
              <a:rPr lang="en-US" sz="2000" b="1" dirty="0">
                <a:solidFill>
                  <a:srgbClr val="1984CC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charset="0"/>
              </a:rPr>
              <a:t>Konsultansi</a:t>
            </a: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, penilaian kualifikasi Keuangan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sebagai berikut ini: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Untuk Penyedia Non Kecil  harus memiliki kemampuan keuangan berupa Sisa Kemampuan Nyata (SKN) yang disertai dengan laporan keuangan. </a:t>
            </a:r>
            <a:br>
              <a:rPr lang="id-ID" sz="2000" b="1" dirty="0">
                <a:solidFill>
                  <a:srgbClr val="000000"/>
                </a:solidFill>
                <a:latin typeface="Arial" charset="0"/>
              </a:rPr>
            </a:br>
            <a:r>
              <a:rPr lang="id-ID" sz="2000" b="1" dirty="0">
                <a:solidFill>
                  <a:srgbClr val="FF0000"/>
                </a:solidFill>
                <a:latin typeface="Arial" charset="0"/>
              </a:rPr>
              <a:t>Kemampuan Nyata </a:t>
            </a: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adalah kemampuan penuh/keseluruhan  Peserta saat penilaian kualifikasi meliputi kemampuan keuangan dan kemampuan permodalan untuk melaksanakan paket pekerjaan yang sedang/akan dikerjakan. 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id-ID" sz="2000" b="1" dirty="0">
                <a:solidFill>
                  <a:srgbClr val="000000"/>
                </a:solidFill>
                <a:latin typeface="Arial" charset="0"/>
              </a:rPr>
              <a:t>SKN  dikecualikan untuk Usaha Mikro dan Usaha Kecil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A1C25516-D822-AA4D-AA65-17B6BC6F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xmlns="" id="{AB66E6E3-B649-6342-B70D-5CC3190F3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5013" y="6524625"/>
            <a:ext cx="6096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Arial" charset="0"/>
              <a:ea typeface="ＭＳ Ｐゴシック" charset="-128"/>
            </a:endParaRPr>
          </a:p>
        </p:txBody>
      </p:sp>
      <p:pic>
        <p:nvPicPr>
          <p:cNvPr id="12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588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778BAB-A87F-46E0-8E5C-9EE1ADF25D15}" type="slidenum">
              <a:rPr lang="en-US" altLang="id-ID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id-ID" sz="1200">
              <a:solidFill>
                <a:srgbClr val="898989"/>
              </a:solidFill>
            </a:endParaRP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24719" r="19472" b="10265"/>
          <a:stretch>
            <a:fillRect/>
          </a:stretch>
        </p:blipFill>
        <p:spPr bwMode="auto">
          <a:xfrm>
            <a:off x="773113" y="1403350"/>
            <a:ext cx="74676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id-ID" altLang="en-US" smtClean="0"/>
              <a:t>CONTOH PERHITUNGAN SKN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81B221-0E1F-F041-BE0B-C8035FE8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F12EA-87AF-4796-9DB3-996F3731A6E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2" t="15933" r="34816" b="33279"/>
          <a:stretch>
            <a:fillRect/>
          </a:stretch>
        </p:blipFill>
        <p:spPr bwMode="auto">
          <a:xfrm>
            <a:off x="76200" y="1196975"/>
            <a:ext cx="90328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85E18448-DF33-C841-8BF6-E704A3468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1013" y="1682750"/>
            <a:ext cx="80756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id-ID" altLang="en-US" sz="2000">
                <a:solidFill>
                  <a:srgbClr val="1984CC"/>
                </a:solidFill>
                <a:latin typeface="Tahoma" pitchFamily="34" charset="0"/>
                <a:cs typeface="Tahoma" pitchFamily="34" charset="0"/>
              </a:rPr>
              <a:t>Pembuktian kualifikasi </a:t>
            </a: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dilakukan terhadap hal-hal y</a:t>
            </a: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</a:t>
            </a: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 dievaluasi</a:t>
            </a: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engan cara:</a:t>
            </a:r>
            <a:endParaRPr lang="id-ID" altLang="en-US" sz="2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LcPeriod"/>
            </a:pP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Memeriksa keaslian dokumen</a:t>
            </a: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dan</a:t>
            </a:r>
            <a:endParaRPr lang="id-ID" altLang="en-US" sz="2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lphaLcPeriod"/>
            </a:pP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Klarifikasi</a:t>
            </a:r>
            <a:r>
              <a:rPr lang="en-US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dan verifikasi </a:t>
            </a:r>
            <a:r>
              <a:rPr lang="id-ID" alt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kepada Penerbit Dokumen</a:t>
            </a:r>
            <a:endParaRPr lang="en-US" altLang="en-US" sz="20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FD787E-A14D-1241-A7DA-59269A94E07D}"/>
              </a:ext>
            </a:extLst>
          </p:cNvPr>
          <p:cNvSpPr/>
          <p:nvPr/>
        </p:nvSpPr>
        <p:spPr>
          <a:xfrm>
            <a:off x="481013" y="3500438"/>
            <a:ext cx="8348662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Pembuktian</a:t>
            </a:r>
            <a:r>
              <a:rPr lang="en-US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kualifikasi</a:t>
            </a:r>
            <a:r>
              <a:rPr lang="en-US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 kepada </a:t>
            </a:r>
            <a:r>
              <a:rPr lang="id-ID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Calon Pemenang </a:t>
            </a:r>
            <a:r>
              <a:rPr lang="id-ID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diluar</a:t>
            </a: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aplikasi SPSE (</a:t>
            </a:r>
            <a:r>
              <a:rPr lang="id-ID" sz="20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offline)</a:t>
            </a: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Pokja ULP </a:t>
            </a:r>
            <a:r>
              <a:rPr lang="id-ID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dirty="0" err="1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d-ID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d-ID" sz="2000" dirty="0">
                <a:solidFill>
                  <a:srgbClr val="1984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perlu meminta seluruh dokumen kualifikasi </a:t>
            </a: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apabila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3429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id-ID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 sudah pernah melaksanakan pekerjaan sejenis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342900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Kualifikasi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Penyedia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sudah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terverifikasi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6CE7196A-6E76-A241-9F05-790A5B53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283200"/>
            <a:ext cx="320357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600" spc="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DOKUMENN KUALIFIKASI</a:t>
            </a:r>
            <a:endParaRPr lang="ru-RU" sz="1600" spc="3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3">
            <a:extLst>
              <a:ext uri="{FF2B5EF4-FFF2-40B4-BE49-F238E27FC236}">
                <a16:creationId xmlns:a16="http://schemas.microsoft.com/office/drawing/2014/main" xmlns="" id="{3B8740BA-9CA7-4041-A24E-17F23500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146050"/>
            <a:ext cx="5111750" cy="6740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LINTONG SINAMBELA</a:t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19820424 201012 1 001</a:t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PENATA III</a:t>
            </a:r>
            <a:r>
              <a:rPr lang="en-US" altLang="zh-CN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C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JAKARTA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 24 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APRIL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1982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Riwayat Pendidikan:</a:t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S1 Manajamen </a:t>
            </a:r>
            <a:r>
              <a:rPr lang="en-US" sz="2000" dirty="0" err="1">
                <a:solidFill>
                  <a:schemeClr val="tx2">
                    <a:satMod val="130000"/>
                  </a:schemeClr>
                </a:solidFill>
              </a:rPr>
              <a:t>Universitas</a:t>
            </a:r>
            <a:r>
              <a:rPr lang="en-US" sz="2000" dirty="0">
                <a:solidFill>
                  <a:schemeClr val="tx2">
                    <a:satMod val="130000"/>
                  </a:schemeClr>
                </a:solidFill>
              </a:rPr>
              <a:t> Indonesia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S2 Logistic Management</a:t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 TIBS – R</a:t>
            </a:r>
            <a:r>
              <a:rPr lang="en-US" sz="2000" dirty="0" err="1">
                <a:solidFill>
                  <a:schemeClr val="tx2">
                    <a:satMod val="130000"/>
                  </a:schemeClr>
                </a:solidFill>
              </a:rPr>
              <a:t>otterdam</a:t>
            </a:r>
            <a:r>
              <a:rPr lang="en-US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B</a:t>
            </a:r>
            <a:r>
              <a:rPr lang="en-US" sz="2000" dirty="0" err="1">
                <a:solidFill>
                  <a:schemeClr val="tx2">
                    <a:satMod val="130000"/>
                  </a:schemeClr>
                </a:solidFill>
              </a:rPr>
              <a:t>ussiness</a:t>
            </a:r>
            <a:r>
              <a:rPr lang="en-US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S</a:t>
            </a:r>
            <a:r>
              <a:rPr lang="en-US" sz="2000" dirty="0" err="1">
                <a:solidFill>
                  <a:schemeClr val="tx2">
                    <a:satMod val="130000"/>
                  </a:schemeClr>
                </a:solidFill>
              </a:rPr>
              <a:t>chool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Riwayat Pekerjaan:</a:t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Staf  Direktorat Bimtek &amp; Advokasi</a:t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Kasi Advokasi Wilayah Sumatera Bag. Utara</a:t>
            </a:r>
            <a:r>
              <a:rPr lang="en-US" altLang="zh-CN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zh-CN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CN" sz="2000" dirty="0">
                <a:solidFill>
                  <a:schemeClr val="tx2">
                    <a:satMod val="130000"/>
                  </a:schemeClr>
                </a:solidFill>
              </a:rPr>
              <a:t>Kasubag layanan pengadaan / Kepala ULP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Riwayat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Pengalaman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PBJP:</a:t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Trainer PBJP Tingkat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Dasar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Tim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Pendamping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PBJP &amp;ULP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Nasional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Pemberi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Keterangan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Ahli</a:t>
            </a:r>
            <a:r>
              <a:rPr lang="en-US" altLang="zh-CN" sz="2000" dirty="0" err="1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altLang="zh-CN" sz="2000" dirty="0" err="1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zh-CN" sz="2000" dirty="0" err="1">
                <a:solidFill>
                  <a:schemeClr val="tx2">
                    <a:satMod val="130000"/>
                  </a:schemeClr>
                </a:solidFill>
              </a:rPr>
              <a:t>Mediator pengadaan barang/jasa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Pokja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ULP,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Pejabat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2">
                    <a:satMod val="130000"/>
                  </a:schemeClr>
                </a:solidFill>
              </a:rPr>
              <a:t>Pengadaan</a:t>
            </a:r>
            <a:r>
              <a:rPr lang="en-ID" sz="2000" dirty="0">
                <a:solidFill>
                  <a:schemeClr val="tx2">
                    <a:satMod val="130000"/>
                  </a:schemeClr>
                </a:solidFill>
              </a:rPr>
              <a:t>, PPHP</a:t>
            </a:r>
            <a:br>
              <a:rPr lang="en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  <a:hlinkClick r:id="rId3"/>
              </a:rPr>
              <a:t>lintong.sinambela@lkpp.go.id</a:t>
            </a: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id-ID" sz="2000" dirty="0">
                <a:solidFill>
                  <a:schemeClr val="tx2">
                    <a:satMod val="130000"/>
                  </a:schemeClr>
                </a:solidFill>
              </a:rPr>
              <a:t>081317948174</a:t>
            </a:r>
            <a:br>
              <a:rPr lang="id-ID" sz="2000" dirty="0">
                <a:solidFill>
                  <a:schemeClr val="tx2">
                    <a:satMod val="130000"/>
                  </a:schemeClr>
                </a:solidFill>
              </a:rPr>
            </a:br>
            <a:endParaRPr lang="id-ID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48587" name="Content Placeholder 2"/>
          <p:cNvSpPr>
            <a:spLocks noGrp="1"/>
          </p:cNvSpPr>
          <p:nvPr>
            <p:ph type="subTitle" idx="1"/>
          </p:nvPr>
        </p:nvSpPr>
        <p:spPr>
          <a:xfrm>
            <a:off x="5292725" y="214313"/>
            <a:ext cx="3622675" cy="6215062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ID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pic>
        <p:nvPicPr>
          <p:cNvPr id="63491" name="Diagram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689100"/>
            <a:ext cx="64389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xmlns="" id="{C6E47510-4A2F-1847-BAB4-A2AF8132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825" y="1790700"/>
            <a:ext cx="4268788" cy="4416425"/>
          </a:xfrm>
          <a:prstGeom prst="parallelogram">
            <a:avLst>
              <a:gd name="adj" fmla="val 0"/>
            </a:avLst>
          </a:prstGeom>
          <a:solidFill>
            <a:srgbClr val="F2F2F2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pic>
        <p:nvPicPr>
          <p:cNvPr id="634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536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5094288" y="5116513"/>
            <a:ext cx="2730500" cy="460375"/>
          </a:xfrm>
          <a:prstGeom prst="rect">
            <a:avLst/>
          </a:prstGeom>
          <a:solidFill>
            <a:srgbClr val="3D455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Franklin Gothic Medium Cond" pitchFamily="34" charset="0"/>
              </a:rPr>
              <a:t>KUALIFIKASI</a:t>
            </a:r>
            <a:endParaRPr lang="id-ID" altLang="en-US" sz="240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5067300" y="1938338"/>
            <a:ext cx="2730500" cy="461962"/>
          </a:xfrm>
          <a:prstGeom prst="rect">
            <a:avLst/>
          </a:prstGeom>
          <a:solidFill>
            <a:srgbClr val="3D455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Franklin Gothic Medium Cond" pitchFamily="34" charset="0"/>
              </a:rPr>
              <a:t>PENAWARAN</a:t>
            </a:r>
            <a:endParaRPr lang="id-ID" altLang="en-US" sz="240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grpSp>
        <p:nvGrpSpPr>
          <p:cNvPr id="63496" name="Group 10"/>
          <p:cNvGrpSpPr>
            <a:grpSpLocks/>
          </p:cNvGrpSpPr>
          <p:nvPr/>
        </p:nvGrpSpPr>
        <p:grpSpPr bwMode="auto">
          <a:xfrm>
            <a:off x="7348538" y="1687513"/>
            <a:ext cx="1081087" cy="1079500"/>
            <a:chOff x="5320231" y="2978762"/>
            <a:chExt cx="1080000" cy="108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5EED3A4-E397-C642-BE0A-AF2D40B901E2}"/>
                </a:ext>
              </a:extLst>
            </p:cNvPr>
            <p:cNvSpPr/>
            <p:nvPr/>
          </p:nvSpPr>
          <p:spPr>
            <a:xfrm>
              <a:off x="5320231" y="2978762"/>
              <a:ext cx="1080000" cy="108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63516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245" y="3153036"/>
              <a:ext cx="704402" cy="70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497" name="Group 13"/>
          <p:cNvGrpSpPr>
            <a:grpSpLocks/>
          </p:cNvGrpSpPr>
          <p:nvPr/>
        </p:nvGrpSpPr>
        <p:grpSpPr bwMode="auto">
          <a:xfrm>
            <a:off x="7370763" y="4794250"/>
            <a:ext cx="1079500" cy="1079500"/>
            <a:chOff x="3158834" y="2205714"/>
            <a:chExt cx="1080000" cy="108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D812B45-5DFD-C343-8AFA-211DD6315848}"/>
                </a:ext>
              </a:extLst>
            </p:cNvPr>
            <p:cNvSpPr/>
            <p:nvPr/>
          </p:nvSpPr>
          <p:spPr>
            <a:xfrm>
              <a:off x="3158834" y="2205714"/>
              <a:ext cx="1080000" cy="10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pic>
          <p:nvPicPr>
            <p:cNvPr id="63514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50" t="7027" r="14677"/>
            <a:stretch>
              <a:fillRect/>
            </a:stretch>
          </p:blipFill>
          <p:spPr bwMode="auto">
            <a:xfrm>
              <a:off x="3316075" y="2238333"/>
              <a:ext cx="744064" cy="96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454773C-1116-FE4F-9F73-D7AAA0F2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52400"/>
            <a:ext cx="6643687" cy="774700"/>
          </a:xfrm>
          <a:prstGeom prst="rect">
            <a:avLst/>
          </a:prstGeom>
          <a:solidFill>
            <a:srgbClr val="10253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B0E3605A-05C9-484E-A7A1-C99A719F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31763"/>
            <a:ext cx="66436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3600" b="1" spc="-150">
                <a:solidFill>
                  <a:schemeClr val="bg1"/>
                </a:solidFill>
                <a:latin typeface="Tw Cen MT" panose="020B0602020104020603" pitchFamily="34" charset="0"/>
              </a:rPr>
              <a:t>Tahapan umum pemilihan penyedia</a:t>
            </a:r>
            <a:endParaRPr lang="ru-RU" sz="2000" b="1" spc="-150" dirty="0">
              <a:solidFill>
                <a:schemeClr val="bg1"/>
              </a:solidFill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3A59E917-3378-9444-B570-30B3DAB2E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288" y="1152525"/>
            <a:ext cx="3268662" cy="369888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1800" b="1" spc="6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Pascakualifikasi</a:t>
            </a:r>
            <a:endParaRPr lang="en-US" sz="1800" b="1" spc="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E4B742D9-34DB-AB4D-A3EB-22B303935907}"/>
              </a:ext>
            </a:extLst>
          </p:cNvPr>
          <p:cNvGraphicFramePr>
            <a:graphicFrameLocks noGrp="1"/>
          </p:cNvGraphicFramePr>
          <p:nvPr/>
        </p:nvGraphicFramePr>
        <p:xfrm>
          <a:off x="5067300" y="2557463"/>
          <a:ext cx="3600450" cy="2149475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0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B/PK/JL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Gugur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Nilai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BSUE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JK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Kualitas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Kualitas &amp; biaya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Pagu Anggaran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Nilai terendah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3512" name="Rectangle 20"/>
          <p:cNvSpPr>
            <a:spLocks noChangeArrowheads="1"/>
          </p:cNvSpPr>
          <p:nvPr/>
        </p:nvSpPr>
        <p:spPr bwMode="auto">
          <a:xfrm>
            <a:off x="4321175" y="5618163"/>
            <a:ext cx="4221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/>
              <a:t>Sistem Gugur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xmlns="" id="{FAC4F793-EBBC-154D-97FC-64B88D77B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103188"/>
            <a:ext cx="7451725" cy="733425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KUALIFIKASI,  PENETAPAN DAN </a:t>
            </a:r>
            <a:b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</a:br>
            <a:r>
              <a:rPr 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 HASIL KUALIFIKASI</a:t>
            </a:r>
            <a:endParaRPr lang="ru-RU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28FEF289-31D1-2C4F-B555-5558E4697340}"/>
              </a:ext>
            </a:extLst>
          </p:cNvPr>
          <p:cNvSpPr txBox="1">
            <a:spLocks/>
          </p:cNvSpPr>
          <p:nvPr/>
        </p:nvSpPr>
        <p:spPr bwMode="auto">
          <a:xfrm>
            <a:off x="179388" y="1916113"/>
            <a:ext cx="8839200" cy="434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98525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AutoNum type="arabicPeriod"/>
              <a:defRPr/>
            </a:pPr>
            <a:r>
              <a:rPr lang="id-ID" sz="1800" b="1" dirty="0">
                <a:solidFill>
                  <a:srgbClr val="000000"/>
                </a:solidFill>
                <a:cs typeface="Arial" panose="020B0604020202020204" pitchFamily="34" charset="0"/>
              </a:rPr>
              <a:t>Jumlah </a:t>
            </a:r>
            <a:r>
              <a:rPr lang="id-ID" sz="1800" b="1" dirty="0">
                <a:solidFill>
                  <a:schemeClr val="accent1"/>
                </a:solidFill>
                <a:cs typeface="Arial" panose="020B0604020202020204" pitchFamily="34" charset="0"/>
              </a:rPr>
              <a:t>minimum peserta yang lulus Prakualifikasi </a:t>
            </a:r>
            <a:r>
              <a:rPr lang="id-ID" sz="1800" b="1" dirty="0">
                <a:solidFill>
                  <a:srgbClr val="000000"/>
                </a:solidFill>
                <a:cs typeface="Arial" panose="020B0604020202020204" pitchFamily="34" charset="0"/>
              </a:rPr>
              <a:t>dan jumlah ma</a:t>
            </a:r>
            <a:r>
              <a:rPr lang="en-US" sz="1800" b="1" dirty="0" err="1">
                <a:solidFill>
                  <a:srgbClr val="000000"/>
                </a:solidFill>
                <a:cs typeface="Arial" panose="020B0604020202020204" pitchFamily="34" charset="0"/>
              </a:rPr>
              <a:t>ks</a:t>
            </a:r>
            <a:r>
              <a:rPr lang="id-ID" sz="1800" b="1" dirty="0">
                <a:solidFill>
                  <a:srgbClr val="000000"/>
                </a:solidFill>
                <a:cs typeface="Arial" panose="020B0604020202020204" pitchFamily="34" charset="0"/>
              </a:rPr>
              <a:t>imum peserta yang masuk dalam daftar pendek adalah:</a:t>
            </a:r>
            <a:endParaRPr 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AutoNum type="arabicPeriod"/>
              <a:defRPr/>
            </a:pPr>
            <a:endParaRPr 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AutoNum type="arabicPeriod"/>
              <a:defRPr/>
            </a:pPr>
            <a:endParaRPr lang="en-US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icrosoft Sans Serif" panose="020B0604020202020204" pitchFamily="34" charset="0"/>
              <a:buAutoNum type="arabicPeriod"/>
              <a:defRPr/>
            </a:pPr>
            <a:endParaRPr lang="id-ID" sz="18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968375" lvl="1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 startAt="2"/>
              <a:defRPr/>
            </a:pPr>
            <a:r>
              <a:rPr lang="en-US" sz="1800" b="1" dirty="0" err="1">
                <a:cs typeface="Arial" panose="020B0604020202020204" pitchFamily="34" charset="0"/>
              </a:rPr>
              <a:t>Bila</a:t>
            </a:r>
            <a:r>
              <a:rPr lang="en-US" sz="1800" b="1" dirty="0">
                <a:cs typeface="Arial" panose="020B0604020202020204" pitchFamily="34" charset="0"/>
              </a:rPr>
              <a:t> yang 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lulus</a:t>
            </a:r>
            <a:r>
              <a:rPr lang="id-ID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cs typeface="Arial" panose="020B0604020202020204" pitchFamily="34" charset="0"/>
              </a:rPr>
              <a:t>kurang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cs typeface="Arial" panose="020B0604020202020204" pitchFamily="34" charset="0"/>
              </a:rPr>
              <a:t>dari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id-ID" sz="1800" b="1" dirty="0">
                <a:solidFill>
                  <a:schemeClr val="accent1"/>
                </a:solidFill>
                <a:cs typeface="Arial" panose="020B0604020202020204" pitchFamily="34" charset="0"/>
              </a:rPr>
              <a:t>jumlah minimum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, </a:t>
            </a:r>
            <a:r>
              <a:rPr lang="en-US" sz="1800" b="1" dirty="0" err="1">
                <a:cs typeface="Arial" panose="020B0604020202020204" pitchFamily="34" charset="0"/>
              </a:rPr>
              <a:t>maka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dilakukan</a:t>
            </a:r>
            <a:r>
              <a:rPr lang="en-US" sz="1800" b="1" dirty="0">
                <a:cs typeface="Arial" panose="020B0604020202020204" pitchFamily="34" charset="0"/>
              </a:rPr>
              <a:t> proses </a:t>
            </a:r>
            <a:r>
              <a:rPr lang="en-US" sz="1800" b="1" dirty="0" err="1">
                <a:cs typeface="Arial" panose="020B0604020202020204" pitchFamily="34" charset="0"/>
              </a:rPr>
              <a:t>kualifikasi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ulang</a:t>
            </a:r>
            <a:r>
              <a:rPr lang="en-US" sz="1800" b="1" dirty="0">
                <a:cs typeface="Arial" panose="020B0604020202020204" pitchFamily="34" charset="0"/>
              </a:rPr>
              <a:t>.</a:t>
            </a:r>
            <a:r>
              <a:rPr lang="id-ID" sz="1800" b="1" dirty="0">
                <a:cs typeface="Arial" panose="020B0604020202020204" pitchFamily="34" charset="0"/>
              </a:rPr>
              <a:t> </a:t>
            </a:r>
            <a:r>
              <a:rPr lang="en-US" sz="1800" b="1" dirty="0">
                <a:cs typeface="Arial" panose="020B0604020202020204" pitchFamily="34" charset="0"/>
              </a:rPr>
              <a:t>Proses </a:t>
            </a:r>
            <a:r>
              <a:rPr lang="en-US" sz="1800" b="1" dirty="0" err="1">
                <a:cs typeface="Arial" panose="020B0604020202020204" pitchFamily="34" charset="0"/>
              </a:rPr>
              <a:t>pemilihan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dapat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dilanjutkan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walaupun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peserta</a:t>
            </a:r>
            <a:r>
              <a:rPr lang="en-US" sz="1800" b="1" dirty="0">
                <a:cs typeface="Arial" panose="020B0604020202020204" pitchFamily="34" charset="0"/>
              </a:rPr>
              <a:t> yang lulus </a:t>
            </a:r>
            <a:r>
              <a:rPr lang="en-US" sz="1800" b="1" dirty="0" err="1">
                <a:cs typeface="Arial" panose="020B0604020202020204" pitchFamily="34" charset="0"/>
              </a:rPr>
              <a:t>kualifikasi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ulang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kurang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dari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jumlah</a:t>
            </a:r>
            <a:r>
              <a:rPr lang="en-US" sz="1800" b="1" dirty="0">
                <a:cs typeface="Arial" panose="020B0604020202020204" pitchFamily="34" charset="0"/>
              </a:rPr>
              <a:t> minimum.</a:t>
            </a:r>
          </a:p>
          <a:p>
            <a:pPr marL="968375" lvl="1" indent="-3429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 startAt="2"/>
              <a:defRPr/>
            </a:pPr>
            <a:r>
              <a:rPr lang="en-US" sz="1800" b="1" dirty="0" err="1">
                <a:cs typeface="Arial" panose="020B0604020202020204" pitchFamily="34" charset="0"/>
              </a:rPr>
              <a:t>Bila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id-ID" sz="1800" b="1" dirty="0">
                <a:cs typeface="Arial" panose="020B0604020202020204" pitchFamily="34" charset="0"/>
              </a:rPr>
              <a:t>yang </a:t>
            </a:r>
            <a:r>
              <a:rPr lang="id-ID" sz="1800" b="1" dirty="0">
                <a:solidFill>
                  <a:schemeClr val="accent1"/>
                </a:solidFill>
                <a:cs typeface="Arial" panose="020B0604020202020204" pitchFamily="34" charset="0"/>
              </a:rPr>
              <a:t>lulus </a:t>
            </a:r>
            <a:r>
              <a:rPr lang="en-US" sz="1800" b="1" dirty="0" err="1">
                <a:solidFill>
                  <a:schemeClr val="accent1"/>
                </a:solidFill>
                <a:cs typeface="Arial" panose="020B0604020202020204" pitchFamily="34" charset="0"/>
              </a:rPr>
              <a:t>lebih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cs typeface="Arial" panose="020B0604020202020204" pitchFamily="34" charset="0"/>
              </a:rPr>
              <a:t>dari</a:t>
            </a:r>
            <a:r>
              <a:rPr 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id-ID" sz="1800" b="1" dirty="0">
                <a:solidFill>
                  <a:schemeClr val="accent1"/>
                </a:solidFill>
                <a:cs typeface="Arial" panose="020B0604020202020204" pitchFamily="34" charset="0"/>
              </a:rPr>
              <a:t>jumlah maksimum</a:t>
            </a:r>
            <a:r>
              <a:rPr lang="id-ID" sz="1800" b="1" dirty="0">
                <a:cs typeface="Arial" panose="020B0604020202020204" pitchFamily="34" charset="0"/>
              </a:rPr>
              <a:t>,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maka</a:t>
            </a:r>
            <a:r>
              <a:rPr lang="en-US" sz="1800" b="1" dirty="0">
                <a:cs typeface="Arial" panose="020B0604020202020204" pitchFamily="34" charset="0"/>
              </a:rPr>
              <a:t> yang </a:t>
            </a:r>
            <a:r>
              <a:rPr lang="id-ID" sz="1800" b="1" dirty="0">
                <a:cs typeface="Arial" panose="020B0604020202020204" pitchFamily="34" charset="0"/>
              </a:rPr>
              <a:t>ditetapkan masuk dalam daftar pendek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adalah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sesuai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urutan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peringkat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penilaian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r>
              <a:rPr lang="en-US" sz="1800" b="1" dirty="0" err="1">
                <a:cs typeface="Arial" panose="020B0604020202020204" pitchFamily="34" charset="0"/>
              </a:rPr>
              <a:t>kualifikasi</a:t>
            </a:r>
            <a:r>
              <a:rPr lang="id-ID" sz="1800" b="1" dirty="0">
                <a:cs typeface="Arial" panose="020B0604020202020204" pitchFamily="34" charset="0"/>
              </a:rPr>
              <a:t>.</a:t>
            </a:r>
            <a:r>
              <a:rPr lang="en-US" sz="1800" b="1" dirty="0">
                <a:cs typeface="Arial" panose="020B0604020202020204" pitchFamily="34" charset="0"/>
              </a:rPr>
              <a:t> </a:t>
            </a:r>
            <a:endParaRPr lang="id-ID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E8AAC85-9AFC-174C-914C-99730EEE8876}"/>
              </a:ext>
            </a:extLst>
          </p:cNvPr>
          <p:cNvGraphicFramePr>
            <a:graphicFrameLocks noGrp="1"/>
          </p:cNvGraphicFramePr>
          <p:nvPr/>
        </p:nvGraphicFramePr>
        <p:xfrm>
          <a:off x="1314450" y="2636838"/>
          <a:ext cx="6858000" cy="914400"/>
        </p:xfrm>
        <a:graphic>
          <a:graphicData uri="http://schemas.openxmlformats.org/drawingml/2006/table">
            <a:tbl>
              <a:tblPr/>
              <a:tblGrid>
                <a:gridCol w="2490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Metode Pemilihan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</a:t>
                      </a: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imum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Tender</a:t>
                      </a:r>
                      <a:endParaRPr kumimoji="0" lang="id-ID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Seleksi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id-ID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id-ID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4534" name="Picture 39" descr="C:\Users\User\Desktop\Images for presentation\exclamation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r="32610"/>
          <a:stretch>
            <a:fillRect/>
          </a:stretch>
        </p:blipFill>
        <p:spPr bwMode="auto">
          <a:xfrm>
            <a:off x="8316913" y="2636838"/>
            <a:ext cx="609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DE699FFE-1B11-C545-BC25-0877E47B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25" y="1340768"/>
            <a:ext cx="8784976" cy="533400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err="1">
                <a:solidFill>
                  <a:schemeClr val="bg1"/>
                </a:solidFill>
                <a:latin typeface="Arial"/>
                <a:cs typeface="Arial"/>
              </a:rPr>
              <a:t>Hasil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cs typeface="Arial"/>
              </a:rPr>
              <a:t>Prakualifikasi</a:t>
            </a:r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76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9DEDD4-AF04-3F48-9E28-A073FBCA3A22}"/>
              </a:ext>
            </a:extLst>
          </p:cNvPr>
          <p:cNvSpPr/>
          <p:nvPr/>
        </p:nvSpPr>
        <p:spPr>
          <a:xfrm>
            <a:off x="827088" y="1319213"/>
            <a:ext cx="7993062" cy="4321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Ketentuan pelaksanaan Koreksi Aritmatik</a:t>
            </a:r>
            <a:endParaRPr lang="id-ID" sz="24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sv-SE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kontrak Harga Satuan atau kontrak Gabungan Lumsum dan Harga Satuan pada bagian Harga Satuan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Koreksi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ritm</a:t>
            </a: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dilakukan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seluruh </a:t>
            </a:r>
            <a:r>
              <a:rPr lang="en-US" b="1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</a:t>
            </a:r>
            <a:r>
              <a:rPr lang="id-ID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</a:t>
            </a:r>
            <a:endParaRPr lang="id-ID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Menyesuaikan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volume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pekerjaan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antara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dokumen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dokumen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pemilihan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Mengalikan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volume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pekerjaan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sesuai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dokumen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pemilihan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ditawarkan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Mata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pembayaran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tidak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diberi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harus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tetap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dilaksanakan</a:t>
            </a:r>
            <a:endParaRPr lang="id-ID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6334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 Koreksi aritmatik dilakukan setelah pembukaan penawaran harga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4039880-2622-D241-A58B-BE278DD9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3188"/>
            <a:ext cx="7740650" cy="7334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DOKUMEN PENAWARAN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76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0AD0682-8C72-4D45-9D43-47CB011F408C}"/>
              </a:ext>
            </a:extLst>
          </p:cNvPr>
          <p:cNvSpPr/>
          <p:nvPr/>
        </p:nvSpPr>
        <p:spPr>
          <a:xfrm>
            <a:off x="750888" y="1319213"/>
            <a:ext cx="8501062" cy="4983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Ketentuan pelaksanaan </a:t>
            </a:r>
            <a:r>
              <a:rPr lang="id-ID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Evaluasi Kewajaran Harga</a:t>
            </a: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sv-SE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 lebih rendah dari 80% (delapan puluh persen) nilai HPS </a:t>
            </a:r>
            <a:endParaRPr lang="en-US" sz="2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Koreksi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ritm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dilakukan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seluruh </a:t>
            </a:r>
            <a:r>
              <a:rPr lang="en-US" sz="2000" b="1" dirty="0" err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</a:t>
            </a:r>
            <a:r>
              <a:rPr lang="id-ID" sz="20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</a:t>
            </a:r>
            <a:endParaRPr lang="id-ID" sz="2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meneliti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menilai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kewajaran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berdasarakan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informasi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terkini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pasar</a:t>
            </a:r>
            <a:endParaRPr lang="id-ID" sz="2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apabila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dinilai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wajar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dapat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dipertanggung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jawabkan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peserta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tersebut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ditunjuk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pemenang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tender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harus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bersedia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menaikkan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Jaminan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Pelaksanaan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id-ID" sz="2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apabila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hasil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klarifikasi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evaluasi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kewajaran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dinyatakan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wajar</a:t>
            </a:r>
            <a:r>
              <a:rPr lang="en-US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penawaran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digugurkan</a:t>
            </a:r>
            <a:endParaRPr lang="id-ID" sz="20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56E8EB6-BFE3-B34A-944C-A4EC3F79D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3188"/>
            <a:ext cx="7740650" cy="7334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DOKUMEN PENAWARAN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276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D111876-16CF-C34A-8045-96D70E4698C9}"/>
              </a:ext>
            </a:extLst>
          </p:cNvPr>
          <p:cNvSpPr/>
          <p:nvPr/>
        </p:nvSpPr>
        <p:spPr>
          <a:xfrm>
            <a:off x="827088" y="1319213"/>
            <a:ext cx="7993062" cy="4757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Ketentuan pelaksanaan 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Evaluasi Harga Satuan Timpang</a:t>
            </a: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v-SE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 satuan pada Kontrak Harga Satuan atau Kontrak Gabungan Lumsum dan Harga Satuan</a:t>
            </a:r>
            <a:endParaRPr lang="id-ID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54013" indent="-35401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lakukan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klarifikasi</a:t>
            </a: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 Satuan dengan ketentuan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</a:t>
            </a:r>
            <a:endParaRPr lang="id-ID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Apabila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dinyatakan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timpang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timpang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hanya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berlaku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untuk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volume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sesuai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Daftar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Kuantitas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Jika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terjadi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penambahan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volume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terhadap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dinyatakan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timpang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pembayaran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terhadap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penambahan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volume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berdasarkan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yang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tercantum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HPS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;</a:t>
            </a:r>
          </a:p>
          <a:p>
            <a:pPr marL="633413" lvl="1" indent="-279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pabila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dapat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dipertanggungjawabkan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id-ID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sesuai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pasar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maka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tersebut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dinyatakan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tidak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timpang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3C6317D-D9A7-D74C-9EB9-34842A7A2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103188"/>
            <a:ext cx="7740650" cy="7334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EVALUASI DOKUMEN PENAWARAN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38C5E0-CDAD-4C4A-BCDC-88B96241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06363"/>
            <a:ext cx="66643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SANGGAHAN</a:t>
            </a:r>
            <a:endParaRPr lang="ru-RU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Freeform 8"/>
          <p:cNvGrpSpPr>
            <a:grpSpLocks/>
          </p:cNvGrpSpPr>
          <p:nvPr/>
        </p:nvGrpSpPr>
        <p:grpSpPr bwMode="auto">
          <a:xfrm>
            <a:off x="406400" y="1143000"/>
            <a:ext cx="8661400" cy="3086100"/>
            <a:chOff x="256" y="720"/>
            <a:chExt cx="5456" cy="1944"/>
          </a:xfrm>
        </p:grpSpPr>
        <p:pic>
          <p:nvPicPr>
            <p:cNvPr id="68620" name="Freeform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720"/>
              <a:ext cx="545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1" name="Text Box 4"/>
            <p:cNvSpPr txBox="1">
              <a:spLocks noChangeArrowheads="1"/>
            </p:cNvSpPr>
            <p:nvPr/>
          </p:nvSpPr>
          <p:spPr bwMode="auto">
            <a:xfrm>
              <a:off x="299" y="740"/>
              <a:ext cx="5369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1454" tIns="131454" rIns="131454" bIns="131454"/>
            <a:lstStyle>
              <a:lvl1pPr marL="401638" indent="-401638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Waktu sanggah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an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paling lambat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: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5 (lima) hari kerja setelah pengumuman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 startAt="2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Ditujukan ke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pada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Pokja Pemilihan</a:t>
              </a:r>
              <a:endParaRPr lang="en-US" altLang="en-US" sz="16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 startAt="2"/>
              </a:pP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Materi sanggahan meliputi: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kesalahan dalam melakukan evaluasi;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penyimpangan terhadap ketentuan dan prosedur yang diatur dalam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erpres 16 Tahun 2018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dan ketentuan yang telah ditetapkan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dalam  Dokumen Pemilihan;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rekayasa/persekongkolan sehingga menghalangi terjadinya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persaingan usaha yang sehat; dan/atau </a:t>
              </a:r>
            </a:p>
            <a:p>
              <a:pPr eaLnBrk="1" hangingPunct="1">
                <a:spcBef>
                  <a:spcPct val="0"/>
                </a:spcBef>
                <a:buFont typeface="Wingdings" pitchFamily="2" charset="2"/>
                <a:buChar char="§"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penyalahgunaan   wewenang   oleh   Pokja Pemilihan, pimpinan</a:t>
              </a:r>
              <a:r>
                <a:rPr lang="id-ID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UKPBJ, PPK, PA/KPA, dan/atau kepala daerah.</a:t>
              </a:r>
            </a:p>
          </p:txBody>
        </p: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xmlns="" id="{07221CB6-9EB2-E74E-B1B7-914DADB881BE}"/>
              </a:ext>
            </a:extLst>
          </p:cNvPr>
          <p:cNvGrpSpPr>
            <a:grpSpLocks/>
          </p:cNvGrpSpPr>
          <p:nvPr/>
        </p:nvGrpSpPr>
        <p:grpSpPr bwMode="auto">
          <a:xfrm>
            <a:off x="5580113" y="671371"/>
            <a:ext cx="3639998" cy="714375"/>
            <a:chOff x="5521813" y="838200"/>
            <a:chExt cx="3843853" cy="714375"/>
          </a:xfrm>
          <a:solidFill>
            <a:srgbClr val="FFFF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C28342A-F4F4-CA4C-917D-58341693362F}"/>
                </a:ext>
              </a:extLst>
            </p:cNvPr>
            <p:cNvSpPr/>
            <p:nvPr/>
          </p:nvSpPr>
          <p:spPr bwMode="auto">
            <a:xfrm>
              <a:off x="6324600" y="850900"/>
              <a:ext cx="2743200" cy="685800"/>
            </a:xfrm>
            <a:prstGeom prst="rect">
              <a:avLst/>
            </a:prstGeom>
            <a:grpFill/>
            <a:ln w="25400"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AE259DC-6EB8-C24F-A74A-C8EF3E938E97}"/>
                </a:ext>
              </a:extLst>
            </p:cNvPr>
            <p:cNvSpPr/>
            <p:nvPr/>
          </p:nvSpPr>
          <p:spPr bwMode="auto">
            <a:xfrm>
              <a:off x="5521813" y="838200"/>
              <a:ext cx="3843853" cy="71437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95966" tIns="91440" bIns="91440" spcCol="1270" anchor="ctr"/>
            <a:lstStyle/>
            <a:p>
              <a:pPr defTabSz="106680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b="1" dirty="0">
                  <a:solidFill>
                    <a:srgbClr val="FF0000"/>
                  </a:solidFill>
                  <a:latin typeface="Arial"/>
                  <a:cs typeface="Arial"/>
                </a:rPr>
                <a:t>Hanya peserta yang memasukkan penawaran</a:t>
              </a:r>
            </a:p>
          </p:txBody>
        </p:sp>
        <p:pic>
          <p:nvPicPr>
            <p:cNvPr id="16" name="Picture 26" descr="C:\Users\User\Desktop\Images for presentation\exclamation-001.jpg">
              <a:extLst>
                <a:ext uri="{FF2B5EF4-FFF2-40B4-BE49-F238E27FC236}">
                  <a16:creationId xmlns:a16="http://schemas.microsoft.com/office/drawing/2014/main" xmlns="" id="{39F45104-8440-0A47-A70E-4C7D7BAD8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 l="39565" r="36087"/>
            <a:stretch>
              <a:fillRect/>
            </a:stretch>
          </p:blipFill>
          <p:spPr bwMode="auto">
            <a:xfrm>
              <a:off x="6013700" y="938904"/>
              <a:ext cx="313375" cy="56333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</p:pic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440FA856-2169-AD4D-8685-3256E0ED8399}"/>
              </a:ext>
            </a:extLst>
          </p:cNvPr>
          <p:cNvSpPr/>
          <p:nvPr/>
        </p:nvSpPr>
        <p:spPr bwMode="auto">
          <a:xfrm>
            <a:off x="251520" y="4293095"/>
            <a:ext cx="8712522" cy="1217117"/>
          </a:xfrm>
          <a:custGeom>
            <a:avLst/>
            <a:gdLst>
              <a:gd name="connsiteX0" fmla="*/ 0 w 5562981"/>
              <a:gd name="connsiteY0" fmla="*/ 0 h 944562"/>
              <a:gd name="connsiteX1" fmla="*/ 5562981 w 5562981"/>
              <a:gd name="connsiteY1" fmla="*/ 0 h 944562"/>
              <a:gd name="connsiteX2" fmla="*/ 5562981 w 5562981"/>
              <a:gd name="connsiteY2" fmla="*/ 944562 h 944562"/>
              <a:gd name="connsiteX3" fmla="*/ 0 w 5562981"/>
              <a:gd name="connsiteY3" fmla="*/ 944562 h 944562"/>
              <a:gd name="connsiteX4" fmla="*/ 0 w 5562981"/>
              <a:gd name="connsiteY4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981" h="944562">
                <a:moveTo>
                  <a:pt x="0" y="0"/>
                </a:moveTo>
                <a:lnTo>
                  <a:pt x="5562981" y="0"/>
                </a:lnTo>
                <a:lnTo>
                  <a:pt x="5562981" y="944562"/>
                </a:lnTo>
                <a:lnTo>
                  <a:pt x="0" y="9445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80000" tIns="68580" rIns="68580" bIns="6858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id-ID" sz="2400" b="1" dirty="0">
                <a:solidFill>
                  <a:schemeClr val="tx1"/>
                </a:solidFill>
                <a:latin typeface="Arial"/>
                <a:cs typeface="Arial"/>
              </a:rPr>
              <a:t>Pokja Pemilihan wajib menjawab tertulis atas semua sanggahan paling lambat: </a:t>
            </a:r>
          </a:p>
          <a:p>
            <a:pPr marL="2857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3 (t</a:t>
            </a:r>
            <a:r>
              <a:rPr lang="id-ID" sz="2400" b="1" dirty="0">
                <a:solidFill>
                  <a:schemeClr val="tx1"/>
                </a:solidFill>
                <a:latin typeface="Arial"/>
                <a:cs typeface="Arial"/>
              </a:rPr>
              <a:t>iga</a:t>
            </a:r>
            <a:r>
              <a:rPr lang="en-US" sz="2400" b="1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lang="id-ID" sz="2400" b="1" dirty="0">
                <a:solidFill>
                  <a:schemeClr val="tx1"/>
                </a:solidFill>
                <a:latin typeface="Arial"/>
                <a:cs typeface="Arial"/>
              </a:rPr>
              <a:t> hari kerja setelah masa sanggah berakhir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38B648D1-E9B1-DF42-B5E4-41959CAB9844}"/>
              </a:ext>
            </a:extLst>
          </p:cNvPr>
          <p:cNvSpPr/>
          <p:nvPr/>
        </p:nvSpPr>
        <p:spPr bwMode="auto">
          <a:xfrm>
            <a:off x="355613" y="5699681"/>
            <a:ext cx="8642920" cy="655092"/>
          </a:xfrm>
          <a:custGeom>
            <a:avLst/>
            <a:gdLst>
              <a:gd name="connsiteX0" fmla="*/ 0 w 5562981"/>
              <a:gd name="connsiteY0" fmla="*/ 0 h 944562"/>
              <a:gd name="connsiteX1" fmla="*/ 5562981 w 5562981"/>
              <a:gd name="connsiteY1" fmla="*/ 0 h 944562"/>
              <a:gd name="connsiteX2" fmla="*/ 5562981 w 5562981"/>
              <a:gd name="connsiteY2" fmla="*/ 944562 h 944562"/>
              <a:gd name="connsiteX3" fmla="*/ 0 w 5562981"/>
              <a:gd name="connsiteY3" fmla="*/ 944562 h 944562"/>
              <a:gd name="connsiteX4" fmla="*/ 0 w 5562981"/>
              <a:gd name="connsiteY4" fmla="*/ 0 h 9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981" h="944562">
                <a:moveTo>
                  <a:pt x="0" y="0"/>
                </a:moveTo>
                <a:lnTo>
                  <a:pt x="5562981" y="0"/>
                </a:lnTo>
                <a:lnTo>
                  <a:pt x="5562981" y="944562"/>
                </a:lnTo>
                <a:lnTo>
                  <a:pt x="0" y="9445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80000" tIns="68580" rIns="68580" bIns="6858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2000" b="1" u="sng" dirty="0">
                <a:solidFill>
                  <a:schemeClr val="tx1"/>
                </a:solidFill>
                <a:latin typeface="Arial"/>
                <a:cs typeface="Arial"/>
              </a:rPr>
              <a:t>JIKA BENAR</a:t>
            </a:r>
            <a:endParaRPr lang="id-ID" sz="2000" b="1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id-ID" sz="2000" b="1" dirty="0">
                <a:solidFill>
                  <a:schemeClr val="tx1"/>
                </a:solidFill>
                <a:latin typeface="Arial"/>
                <a:cs typeface="Arial"/>
              </a:rPr>
              <a:t>Pokja menyatakan Pelelangan Gagal</a:t>
            </a:r>
          </a:p>
        </p:txBody>
      </p:sp>
      <p:sp>
        <p:nvSpPr>
          <p:cNvPr id="19" name="Circular Arrow 60"/>
          <p:cNvSpPr>
            <a:spLocks/>
          </p:cNvSpPr>
          <p:nvPr/>
        </p:nvSpPr>
        <p:spPr bwMode="auto">
          <a:xfrm rot="-4854681" flipH="1" flipV="1">
            <a:off x="7669213" y="877888"/>
            <a:ext cx="1317625" cy="1368425"/>
          </a:xfrm>
          <a:custGeom>
            <a:avLst/>
            <a:gdLst>
              <a:gd name="T0" fmla="*/ 0 w 4524375"/>
              <a:gd name="T1" fmla="*/ 0 h 4695825"/>
              <a:gd name="T2" fmla="*/ 0 w 4524375"/>
              <a:gd name="T3" fmla="*/ 0 h 4695825"/>
              <a:gd name="T4" fmla="*/ 0 w 4524375"/>
              <a:gd name="T5" fmla="*/ 0 h 4695825"/>
              <a:gd name="T6" fmla="*/ 0 w 4524375"/>
              <a:gd name="T7" fmla="*/ 0 h 4695825"/>
              <a:gd name="T8" fmla="*/ 0 w 4524375"/>
              <a:gd name="T9" fmla="*/ 0 h 4695825"/>
              <a:gd name="T10" fmla="*/ 0 w 4524375"/>
              <a:gd name="T11" fmla="*/ 0 h 4695825"/>
              <a:gd name="T12" fmla="*/ 0 w 4524375"/>
              <a:gd name="T13" fmla="*/ 0 h 4695825"/>
              <a:gd name="T14" fmla="*/ 0 w 4524375"/>
              <a:gd name="T15" fmla="*/ 0 h 4695825"/>
              <a:gd name="T16" fmla="*/ 0 w 4524375"/>
              <a:gd name="T17" fmla="*/ 0 h 4695825"/>
              <a:gd name="T18" fmla="*/ 0 w 4524375"/>
              <a:gd name="T19" fmla="*/ 0 h 46958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24375" h="4695825">
                <a:moveTo>
                  <a:pt x="1112449" y="599156"/>
                </a:moveTo>
                <a:cubicBezTo>
                  <a:pt x="1676779" y="196200"/>
                  <a:pt x="2397671" y="115844"/>
                  <a:pt x="3031013" y="385300"/>
                </a:cubicBezTo>
                <a:cubicBezTo>
                  <a:pt x="3638965" y="643953"/>
                  <a:pt x="4089710" y="1192553"/>
                  <a:pt x="4241346" y="1858394"/>
                </a:cubicBezTo>
                <a:lnTo>
                  <a:pt x="4465798" y="1852738"/>
                </a:lnTo>
                <a:lnTo>
                  <a:pt x="4133062" y="2300766"/>
                </a:lnTo>
                <a:lnTo>
                  <a:pt x="3684506" y="1872427"/>
                </a:lnTo>
                <a:lnTo>
                  <a:pt x="3908321" y="1866786"/>
                </a:lnTo>
                <a:cubicBezTo>
                  <a:pt x="3763556" y="1320539"/>
                  <a:pt x="3381467" y="878283"/>
                  <a:pt x="2877806" y="673999"/>
                </a:cubicBezTo>
                <a:cubicBezTo>
                  <a:pt x="2350472" y="460112"/>
                  <a:pt x="1756538" y="533965"/>
                  <a:pt x="1291350" y="871266"/>
                </a:cubicBezTo>
                <a:lnTo>
                  <a:pt x="1112449" y="599156"/>
                </a:lnTo>
                <a:close/>
              </a:path>
            </a:pathLst>
          </a:custGeom>
          <a:gradFill rotWithShape="1">
            <a:gsLst>
              <a:gs pos="0">
                <a:srgbClr val="E1FFEA"/>
              </a:gs>
              <a:gs pos="64999">
                <a:srgbClr val="B5FFCC"/>
              </a:gs>
              <a:gs pos="100000">
                <a:srgbClr val="94FFB6"/>
              </a:gs>
            </a:gsLst>
            <a:lin ang="5400000" scaled="1"/>
          </a:gradFill>
          <a:ln w="9525" cap="flat" cmpd="sng">
            <a:solidFill>
              <a:srgbClr val="05C268">
                <a:alpha val="50195"/>
              </a:srgbClr>
            </a:solidFill>
            <a:prstDash val="solid"/>
            <a:round/>
            <a:headEnd/>
            <a:tailEnd/>
          </a:ln>
          <a:effectLst>
            <a:outerShdw dist="63500" algn="tl" rotWithShape="0">
              <a:srgbClr val="000000">
                <a:alpha val="2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19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5295E072-E1AD-0E41-B999-14305496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031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TINDAK LANJUT</a:t>
            </a:r>
            <a:r>
              <a:rPr lang="id-ID" sz="33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 PRAKUALIFIKASI</a:t>
            </a:r>
            <a:endParaRPr lang="ru-RU" sz="33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030288" y="992188"/>
            <a:ext cx="4495800" cy="1573212"/>
            <a:chOff x="381000" y="1019882"/>
            <a:chExt cx="4495800" cy="10928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2D4CEB72-54EA-C844-87CD-B2B7F587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1019882"/>
              <a:ext cx="4495800" cy="709053"/>
            </a:xfrm>
            <a:custGeom>
              <a:avLst/>
              <a:gdLst>
                <a:gd name="T0" fmla="*/ 0 w 8229600"/>
                <a:gd name="T1" fmla="*/ 78508 h 640556"/>
                <a:gd name="T2" fmla="*/ 19117 w 8229600"/>
                <a:gd name="T3" fmla="*/ 0 h 640556"/>
                <a:gd name="T4" fmla="*/ 2436922 w 8229600"/>
                <a:gd name="T5" fmla="*/ 0 h 640556"/>
                <a:gd name="T6" fmla="*/ 2456039 w 8229600"/>
                <a:gd name="T7" fmla="*/ 78508 h 640556"/>
                <a:gd name="T8" fmla="*/ 2456039 w 8229600"/>
                <a:gd name="T9" fmla="*/ 706568 h 640556"/>
                <a:gd name="T10" fmla="*/ 2436922 w 8229600"/>
                <a:gd name="T11" fmla="*/ 785076 h 640556"/>
                <a:gd name="T12" fmla="*/ 19117 w 8229600"/>
                <a:gd name="T13" fmla="*/ 785076 h 640556"/>
                <a:gd name="T14" fmla="*/ 0 w 8229600"/>
                <a:gd name="T15" fmla="*/ 706568 h 640556"/>
                <a:gd name="T16" fmla="*/ 0 w 8229600"/>
                <a:gd name="T17" fmla="*/ 78508 h 6405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9600"/>
                <a:gd name="T28" fmla="*/ 0 h 640556"/>
                <a:gd name="T29" fmla="*/ 8229600 w 8229600"/>
                <a:gd name="T30" fmla="*/ 640556 h 6405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9600" h="640556">
                  <a:moveTo>
                    <a:pt x="0" y="64056"/>
                  </a:moveTo>
                  <a:cubicBezTo>
                    <a:pt x="0" y="28679"/>
                    <a:pt x="28679" y="0"/>
                    <a:pt x="64056" y="0"/>
                  </a:cubicBezTo>
                  <a:lnTo>
                    <a:pt x="8165544" y="0"/>
                  </a:lnTo>
                  <a:cubicBezTo>
                    <a:pt x="8200921" y="0"/>
                    <a:pt x="8229600" y="28679"/>
                    <a:pt x="8229600" y="64056"/>
                  </a:cubicBezTo>
                  <a:lnTo>
                    <a:pt x="8229600" y="576500"/>
                  </a:lnTo>
                  <a:cubicBezTo>
                    <a:pt x="8229600" y="611877"/>
                    <a:pt x="8200921" y="640556"/>
                    <a:pt x="8165544" y="640556"/>
                  </a:cubicBezTo>
                  <a:lnTo>
                    <a:pt x="64056" y="640556"/>
                  </a:lnTo>
                  <a:cubicBezTo>
                    <a:pt x="28679" y="640556"/>
                    <a:pt x="0" y="611877"/>
                    <a:pt x="0" y="576500"/>
                  </a:cubicBezTo>
                  <a:lnTo>
                    <a:pt x="0" y="64056"/>
                  </a:lnTo>
                  <a:close/>
                </a:path>
              </a:pathLst>
            </a:cu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72000" tIns="14400" rIns="60961" bIns="14400" anchor="ctr"/>
            <a:lstStyle/>
            <a:p>
              <a:pPr algn="ctr" defTabSz="4000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Evaluasi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tidak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sesuai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dengan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ketentuan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</a:p>
            <a:p>
              <a:pPr algn="ctr" defTabSz="4000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dalam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dokumen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kualifikasi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F64B0D5-71C2-354B-BBCA-89D878F0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" y="1796202"/>
              <a:ext cx="4495800" cy="316482"/>
            </a:xfrm>
            <a:custGeom>
              <a:avLst/>
              <a:gdLst>
                <a:gd name="T0" fmla="*/ 0 w 8229600"/>
                <a:gd name="T1" fmla="*/ 15598 h 640556"/>
                <a:gd name="T2" fmla="*/ 19117 w 8229600"/>
                <a:gd name="T3" fmla="*/ 0 h 640556"/>
                <a:gd name="T4" fmla="*/ 2436922 w 8229600"/>
                <a:gd name="T5" fmla="*/ 0 h 640556"/>
                <a:gd name="T6" fmla="*/ 2456039 w 8229600"/>
                <a:gd name="T7" fmla="*/ 15598 h 640556"/>
                <a:gd name="T8" fmla="*/ 2456039 w 8229600"/>
                <a:gd name="T9" fmla="*/ 140381 h 640556"/>
                <a:gd name="T10" fmla="*/ 2436922 w 8229600"/>
                <a:gd name="T11" fmla="*/ 155979 h 640556"/>
                <a:gd name="T12" fmla="*/ 19117 w 8229600"/>
                <a:gd name="T13" fmla="*/ 155979 h 640556"/>
                <a:gd name="T14" fmla="*/ 0 w 8229600"/>
                <a:gd name="T15" fmla="*/ 140381 h 640556"/>
                <a:gd name="T16" fmla="*/ 0 w 8229600"/>
                <a:gd name="T17" fmla="*/ 15598 h 6405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9600"/>
                <a:gd name="T28" fmla="*/ 0 h 640556"/>
                <a:gd name="T29" fmla="*/ 8229600 w 8229600"/>
                <a:gd name="T30" fmla="*/ 640556 h 6405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9600" h="640556">
                  <a:moveTo>
                    <a:pt x="0" y="64056"/>
                  </a:moveTo>
                  <a:cubicBezTo>
                    <a:pt x="0" y="28679"/>
                    <a:pt x="28679" y="0"/>
                    <a:pt x="64056" y="0"/>
                  </a:cubicBezTo>
                  <a:lnTo>
                    <a:pt x="8165544" y="0"/>
                  </a:lnTo>
                  <a:cubicBezTo>
                    <a:pt x="8200921" y="0"/>
                    <a:pt x="8229600" y="28679"/>
                    <a:pt x="8229600" y="64056"/>
                  </a:cubicBezTo>
                  <a:lnTo>
                    <a:pt x="8229600" y="576500"/>
                  </a:lnTo>
                  <a:cubicBezTo>
                    <a:pt x="8229600" y="611877"/>
                    <a:pt x="8200921" y="640556"/>
                    <a:pt x="8165544" y="640556"/>
                  </a:cubicBezTo>
                  <a:lnTo>
                    <a:pt x="64056" y="640556"/>
                  </a:lnTo>
                  <a:cubicBezTo>
                    <a:pt x="28679" y="640556"/>
                    <a:pt x="0" y="611877"/>
                    <a:pt x="0" y="576500"/>
                  </a:cubicBezTo>
                  <a:lnTo>
                    <a:pt x="0" y="64056"/>
                  </a:lnTo>
                  <a:close/>
                </a:path>
              </a:pathLst>
            </a:custGeom>
            <a:gradFill rotWithShape="1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/>
            </a:gradFill>
            <a:ln w="9525">
              <a:solidFill>
                <a:srgbClr val="46AAC5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72000" tIns="14400" rIns="60961" bIns="14400" anchor="ctr"/>
            <a:lstStyle/>
            <a:p>
              <a:pPr algn="ctr" defTabSz="4000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Kesalahan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dalam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mengevaluasi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dokumen</a:t>
              </a:r>
              <a:r>
                <a:rPr lang="id-ID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/>
                  <a:cs typeface="Arial"/>
                </a:rPr>
                <a:t>kualifikasi</a:t>
              </a:r>
              <a:r>
                <a:rPr lang="en-US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</a:p>
          </p:txBody>
        </p:sp>
      </p:grp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1071563" y="2765425"/>
            <a:ext cx="4518025" cy="884238"/>
            <a:chOff x="358733" y="3667380"/>
            <a:chExt cx="4518067" cy="724098"/>
          </a:xfrm>
        </p:grpSpPr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xmlns="" id="{293199B9-8214-E242-B25F-A5256831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58" y="3667380"/>
              <a:ext cx="4495842" cy="366599"/>
            </a:xfrm>
            <a:custGeom>
              <a:avLst/>
              <a:gdLst>
                <a:gd name="T0" fmla="*/ 0 w 8229600"/>
                <a:gd name="T1" fmla="*/ 5185 h 640556"/>
                <a:gd name="T2" fmla="*/ 5899 w 8229600"/>
                <a:gd name="T3" fmla="*/ 0 h 640556"/>
                <a:gd name="T4" fmla="*/ 751927 w 8229600"/>
                <a:gd name="T5" fmla="*/ 0 h 640556"/>
                <a:gd name="T6" fmla="*/ 757826 w 8229600"/>
                <a:gd name="T7" fmla="*/ 5185 h 640556"/>
                <a:gd name="T8" fmla="*/ 757826 w 8229600"/>
                <a:gd name="T9" fmla="*/ 46663 h 640556"/>
                <a:gd name="T10" fmla="*/ 751927 w 8229600"/>
                <a:gd name="T11" fmla="*/ 51849 h 640556"/>
                <a:gd name="T12" fmla="*/ 5899 w 8229600"/>
                <a:gd name="T13" fmla="*/ 51849 h 640556"/>
                <a:gd name="T14" fmla="*/ 0 w 8229600"/>
                <a:gd name="T15" fmla="*/ 46663 h 640556"/>
                <a:gd name="T16" fmla="*/ 0 w 8229600"/>
                <a:gd name="T17" fmla="*/ 5185 h 6405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9600"/>
                <a:gd name="T28" fmla="*/ 0 h 640556"/>
                <a:gd name="T29" fmla="*/ 8229600 w 8229600"/>
                <a:gd name="T30" fmla="*/ 640556 h 6405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9600" h="640556">
                  <a:moveTo>
                    <a:pt x="0" y="64056"/>
                  </a:moveTo>
                  <a:cubicBezTo>
                    <a:pt x="0" y="28679"/>
                    <a:pt x="28679" y="0"/>
                    <a:pt x="64056" y="0"/>
                  </a:cubicBezTo>
                  <a:lnTo>
                    <a:pt x="8165544" y="0"/>
                  </a:lnTo>
                  <a:cubicBezTo>
                    <a:pt x="8200921" y="0"/>
                    <a:pt x="8229600" y="28679"/>
                    <a:pt x="8229600" y="64056"/>
                  </a:cubicBezTo>
                  <a:lnTo>
                    <a:pt x="8229600" y="576500"/>
                  </a:lnTo>
                  <a:cubicBezTo>
                    <a:pt x="8229600" y="611877"/>
                    <a:pt x="8200921" y="640556"/>
                    <a:pt x="8165544" y="640556"/>
                  </a:cubicBezTo>
                  <a:lnTo>
                    <a:pt x="64056" y="640556"/>
                  </a:lnTo>
                  <a:cubicBezTo>
                    <a:pt x="28679" y="640556"/>
                    <a:pt x="0" y="611877"/>
                    <a:pt x="0" y="576500"/>
                  </a:cubicBezTo>
                  <a:lnTo>
                    <a:pt x="0" y="64056"/>
                  </a:lnTo>
                  <a:close/>
                </a:path>
              </a:pathLst>
            </a:cu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72000" tIns="14400" rIns="60961" bIns="14400" anchor="ctr"/>
            <a:lstStyle>
              <a:lvl1pPr defTabSz="4000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000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000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000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000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00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00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00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000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Terjadi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gangguan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aplikasi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SPSE</a:t>
              </a:r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xmlns="" id="{D1D6B425-CBC2-5142-BE88-AC8B4528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33" y="4114579"/>
              <a:ext cx="4495842" cy="276899"/>
            </a:xfrm>
            <a:custGeom>
              <a:avLst/>
              <a:gdLst>
                <a:gd name="T0" fmla="*/ 0 w 8229600"/>
                <a:gd name="T1" fmla="*/ 2965 h 640556"/>
                <a:gd name="T2" fmla="*/ 5899 w 8229600"/>
                <a:gd name="T3" fmla="*/ 0 h 640556"/>
                <a:gd name="T4" fmla="*/ 751927 w 8229600"/>
                <a:gd name="T5" fmla="*/ 0 h 640556"/>
                <a:gd name="T6" fmla="*/ 757826 w 8229600"/>
                <a:gd name="T7" fmla="*/ 2965 h 640556"/>
                <a:gd name="T8" fmla="*/ 757826 w 8229600"/>
                <a:gd name="T9" fmla="*/ 26687 h 640556"/>
                <a:gd name="T10" fmla="*/ 751927 w 8229600"/>
                <a:gd name="T11" fmla="*/ 29653 h 640556"/>
                <a:gd name="T12" fmla="*/ 5899 w 8229600"/>
                <a:gd name="T13" fmla="*/ 29653 h 640556"/>
                <a:gd name="T14" fmla="*/ 0 w 8229600"/>
                <a:gd name="T15" fmla="*/ 26687 h 640556"/>
                <a:gd name="T16" fmla="*/ 0 w 8229600"/>
                <a:gd name="T17" fmla="*/ 2965 h 6405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9600"/>
                <a:gd name="T28" fmla="*/ 0 h 640556"/>
                <a:gd name="T29" fmla="*/ 8229600 w 8229600"/>
                <a:gd name="T30" fmla="*/ 640556 h 6405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9600" h="640556">
                  <a:moveTo>
                    <a:pt x="0" y="64056"/>
                  </a:moveTo>
                  <a:cubicBezTo>
                    <a:pt x="0" y="28679"/>
                    <a:pt x="28679" y="0"/>
                    <a:pt x="64056" y="0"/>
                  </a:cubicBezTo>
                  <a:lnTo>
                    <a:pt x="8165544" y="0"/>
                  </a:lnTo>
                  <a:cubicBezTo>
                    <a:pt x="8200921" y="0"/>
                    <a:pt x="8229600" y="28679"/>
                    <a:pt x="8229600" y="64056"/>
                  </a:cubicBezTo>
                  <a:lnTo>
                    <a:pt x="8229600" y="576500"/>
                  </a:lnTo>
                  <a:cubicBezTo>
                    <a:pt x="8229600" y="611877"/>
                    <a:pt x="8200921" y="640556"/>
                    <a:pt x="8165544" y="640556"/>
                  </a:cubicBezTo>
                  <a:lnTo>
                    <a:pt x="64056" y="640556"/>
                  </a:lnTo>
                  <a:cubicBezTo>
                    <a:pt x="28679" y="640556"/>
                    <a:pt x="0" y="611877"/>
                    <a:pt x="0" y="576500"/>
                  </a:cubicBezTo>
                  <a:lnTo>
                    <a:pt x="0" y="64056"/>
                  </a:lnTo>
                  <a:close/>
                </a:path>
              </a:pathLst>
            </a:custGeom>
            <a:gradFill rotWithShape="1">
              <a:gsLst>
                <a:gs pos="0">
                  <a:srgbClr val="FFB977"/>
                </a:gs>
                <a:gs pos="100000">
                  <a:srgbClr val="FF932B"/>
                </a:gs>
              </a:gsLst>
              <a:lin ang="5400000"/>
            </a:gradFill>
            <a:ln w="9525">
              <a:solidFill>
                <a:srgbClr val="F6924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72000" tIns="14400" rIns="60961" bIns="14400" anchor="ctr"/>
            <a:lstStyle>
              <a:lvl1pPr defTabSz="4000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000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0005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000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0005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000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000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000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000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fi-FI" altLang="en-US" sz="18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Kesalahan dokumen kualifikasi</a:t>
              </a:r>
              <a:endPara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Freeform 40">
            <a:extLst>
              <a:ext uri="{FF2B5EF4-FFF2-40B4-BE49-F238E27FC236}">
                <a16:creationId xmlns:a16="http://schemas.microsoft.com/office/drawing/2014/main" xmlns="" id="{93C425EE-9FF1-3B4D-9FD3-9613E265697F}"/>
              </a:ext>
            </a:extLst>
          </p:cNvPr>
          <p:cNvSpPr>
            <a:spLocks/>
          </p:cNvSpPr>
          <p:nvPr/>
        </p:nvSpPr>
        <p:spPr bwMode="auto">
          <a:xfrm>
            <a:off x="1030288" y="5883275"/>
            <a:ext cx="4495800" cy="498475"/>
          </a:xfrm>
          <a:custGeom>
            <a:avLst/>
            <a:gdLst>
              <a:gd name="T0" fmla="*/ 0 w 8229600"/>
              <a:gd name="T1" fmla="*/ 9618 h 640556"/>
              <a:gd name="T2" fmla="*/ 5899 w 8229600"/>
              <a:gd name="T3" fmla="*/ 0 h 640556"/>
              <a:gd name="T4" fmla="*/ 751927 w 8229600"/>
              <a:gd name="T5" fmla="*/ 0 h 640556"/>
              <a:gd name="T6" fmla="*/ 757826 w 8229600"/>
              <a:gd name="T7" fmla="*/ 9618 h 640556"/>
              <a:gd name="T8" fmla="*/ 757826 w 8229600"/>
              <a:gd name="T9" fmla="*/ 86556 h 640556"/>
              <a:gd name="T10" fmla="*/ 751927 w 8229600"/>
              <a:gd name="T11" fmla="*/ 96174 h 640556"/>
              <a:gd name="T12" fmla="*/ 5899 w 8229600"/>
              <a:gd name="T13" fmla="*/ 96174 h 640556"/>
              <a:gd name="T14" fmla="*/ 0 w 8229600"/>
              <a:gd name="T15" fmla="*/ 86556 h 640556"/>
              <a:gd name="T16" fmla="*/ 0 w 8229600"/>
              <a:gd name="T17" fmla="*/ 9618 h 640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640556"/>
              <a:gd name="T29" fmla="*/ 8229600 w 8229600"/>
              <a:gd name="T30" fmla="*/ 640556 h 640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640556">
                <a:moveTo>
                  <a:pt x="0" y="64056"/>
                </a:moveTo>
                <a:cubicBezTo>
                  <a:pt x="0" y="28679"/>
                  <a:pt x="28679" y="0"/>
                  <a:pt x="64056" y="0"/>
                </a:cubicBezTo>
                <a:lnTo>
                  <a:pt x="8165544" y="0"/>
                </a:lnTo>
                <a:cubicBezTo>
                  <a:pt x="8200921" y="0"/>
                  <a:pt x="8229600" y="28679"/>
                  <a:pt x="8229600" y="64056"/>
                </a:cubicBezTo>
                <a:lnTo>
                  <a:pt x="8229600" y="576500"/>
                </a:lnTo>
                <a:cubicBezTo>
                  <a:pt x="8229600" y="611877"/>
                  <a:pt x="8200921" y="640556"/>
                  <a:pt x="8165544" y="640556"/>
                </a:cubicBezTo>
                <a:lnTo>
                  <a:pt x="64056" y="640556"/>
                </a:lnTo>
                <a:cubicBezTo>
                  <a:pt x="28679" y="640556"/>
                  <a:pt x="0" y="611877"/>
                  <a:pt x="0" y="576500"/>
                </a:cubicBezTo>
                <a:lnTo>
                  <a:pt x="0" y="6405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4400" rIns="60961" bIns="14400" anchor="ctr"/>
          <a:lstStyle>
            <a:lvl1pPr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lulus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5" name="Pentagon 24"/>
          <p:cNvGrpSpPr>
            <a:grpSpLocks/>
          </p:cNvGrpSpPr>
          <p:nvPr/>
        </p:nvGrpSpPr>
        <p:grpSpPr bwMode="auto">
          <a:xfrm>
            <a:off x="5600700" y="952500"/>
            <a:ext cx="2476500" cy="1689100"/>
            <a:chOff x="3528" y="600"/>
            <a:chExt cx="1560" cy="1064"/>
          </a:xfrm>
        </p:grpSpPr>
        <p:pic>
          <p:nvPicPr>
            <p:cNvPr id="69649" name="Pentagon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600"/>
              <a:ext cx="1560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50" name="Text Box 7"/>
            <p:cNvSpPr txBox="1">
              <a:spLocks noChangeArrowheads="1"/>
            </p:cNvSpPr>
            <p:nvPr/>
          </p:nvSpPr>
          <p:spPr bwMode="auto">
            <a:xfrm>
              <a:off x="3569" y="625"/>
              <a:ext cx="1241" cy="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evaluasi dan pembuktian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kualifikasi ulang</a:t>
              </a:r>
            </a:p>
          </p:txBody>
        </p:sp>
      </p:grpSp>
      <p:grpSp>
        <p:nvGrpSpPr>
          <p:cNvPr id="26" name="Pentagon 25"/>
          <p:cNvGrpSpPr>
            <a:grpSpLocks/>
          </p:cNvGrpSpPr>
          <p:nvPr/>
        </p:nvGrpSpPr>
        <p:grpSpPr bwMode="auto">
          <a:xfrm>
            <a:off x="5588000" y="2743200"/>
            <a:ext cx="2476500" cy="1066800"/>
            <a:chOff x="3520" y="1728"/>
            <a:chExt cx="1560" cy="672"/>
          </a:xfrm>
        </p:grpSpPr>
        <p:pic>
          <p:nvPicPr>
            <p:cNvPr id="69647" name="Pentagon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" y="1728"/>
              <a:ext cx="156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8" name="Text Box 10"/>
            <p:cNvSpPr txBox="1">
              <a:spLocks noChangeArrowheads="1"/>
            </p:cNvSpPr>
            <p:nvPr/>
          </p:nvSpPr>
          <p:spPr bwMode="auto">
            <a:xfrm>
              <a:off x="3556" y="1752"/>
              <a:ext cx="1340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penyampaian dokumen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kualifikasi ulang</a:t>
              </a:r>
            </a:p>
          </p:txBody>
        </p:sp>
      </p:grpSp>
      <p:grpSp>
        <p:nvGrpSpPr>
          <p:cNvPr id="27" name="Pentagon 26"/>
          <p:cNvGrpSpPr>
            <a:grpSpLocks/>
          </p:cNvGrpSpPr>
          <p:nvPr/>
        </p:nvGrpSpPr>
        <p:grpSpPr bwMode="auto">
          <a:xfrm>
            <a:off x="5600700" y="3771900"/>
            <a:ext cx="2476500" cy="2679700"/>
            <a:chOff x="3528" y="2376"/>
            <a:chExt cx="1560" cy="1688"/>
          </a:xfrm>
        </p:grpSpPr>
        <p:pic>
          <p:nvPicPr>
            <p:cNvPr id="69645" name="Pentagon 2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2376"/>
              <a:ext cx="1560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6" name="Text Box 13"/>
            <p:cNvSpPr txBox="1">
              <a:spLocks noChangeArrowheads="1"/>
            </p:cNvSpPr>
            <p:nvPr/>
          </p:nvSpPr>
          <p:spPr bwMode="auto">
            <a:xfrm>
              <a:off x="3569" y="2400"/>
              <a:ext cx="1116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prakualifikasi ulang</a:t>
              </a:r>
            </a:p>
          </p:txBody>
        </p:sp>
      </p:grpSp>
      <p:sp>
        <p:nvSpPr>
          <p:cNvPr id="28" name="Freeform 40">
            <a:extLst>
              <a:ext uri="{FF2B5EF4-FFF2-40B4-BE49-F238E27FC236}">
                <a16:creationId xmlns:a16="http://schemas.microsoft.com/office/drawing/2014/main" xmlns="" id="{03782B16-2E40-0644-A6E2-6C8688735BF9}"/>
              </a:ext>
            </a:extLst>
          </p:cNvPr>
          <p:cNvSpPr>
            <a:spLocks/>
          </p:cNvSpPr>
          <p:nvPr/>
        </p:nvSpPr>
        <p:spPr bwMode="auto">
          <a:xfrm>
            <a:off x="1093788" y="3810000"/>
            <a:ext cx="4495800" cy="317500"/>
          </a:xfrm>
          <a:custGeom>
            <a:avLst/>
            <a:gdLst>
              <a:gd name="T0" fmla="*/ 0 w 8229600"/>
              <a:gd name="T1" fmla="*/ 3907 h 640556"/>
              <a:gd name="T2" fmla="*/ 5899 w 8229600"/>
              <a:gd name="T3" fmla="*/ 0 h 640556"/>
              <a:gd name="T4" fmla="*/ 751927 w 8229600"/>
              <a:gd name="T5" fmla="*/ 0 h 640556"/>
              <a:gd name="T6" fmla="*/ 757826 w 8229600"/>
              <a:gd name="T7" fmla="*/ 3907 h 640556"/>
              <a:gd name="T8" fmla="*/ 757826 w 8229600"/>
              <a:gd name="T9" fmla="*/ 35164 h 640556"/>
              <a:gd name="T10" fmla="*/ 751927 w 8229600"/>
              <a:gd name="T11" fmla="*/ 39071 h 640556"/>
              <a:gd name="T12" fmla="*/ 5899 w 8229600"/>
              <a:gd name="T13" fmla="*/ 39071 h 640556"/>
              <a:gd name="T14" fmla="*/ 0 w 8229600"/>
              <a:gd name="T15" fmla="*/ 35164 h 640556"/>
              <a:gd name="T16" fmla="*/ 0 w 8229600"/>
              <a:gd name="T17" fmla="*/ 3907 h 640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640556"/>
              <a:gd name="T29" fmla="*/ 8229600 w 8229600"/>
              <a:gd name="T30" fmla="*/ 640556 h 640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640556">
                <a:moveTo>
                  <a:pt x="0" y="64056"/>
                </a:moveTo>
                <a:cubicBezTo>
                  <a:pt x="0" y="28679"/>
                  <a:pt x="28679" y="0"/>
                  <a:pt x="64056" y="0"/>
                </a:cubicBezTo>
                <a:lnTo>
                  <a:pt x="8165544" y="0"/>
                </a:lnTo>
                <a:cubicBezTo>
                  <a:pt x="8200921" y="0"/>
                  <a:pt x="8229600" y="28679"/>
                  <a:pt x="8229600" y="64056"/>
                </a:cubicBezTo>
                <a:lnTo>
                  <a:pt x="8229600" y="576500"/>
                </a:lnTo>
                <a:cubicBezTo>
                  <a:pt x="8229600" y="611877"/>
                  <a:pt x="8200921" y="640556"/>
                  <a:pt x="8165544" y="640556"/>
                </a:cubicBezTo>
                <a:lnTo>
                  <a:pt x="64056" y="640556"/>
                </a:lnTo>
                <a:cubicBezTo>
                  <a:pt x="28679" y="640556"/>
                  <a:pt x="0" y="611877"/>
                  <a:pt x="0" y="576500"/>
                </a:cubicBezTo>
                <a:lnTo>
                  <a:pt x="0" y="6405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4400" rIns="60961" bIns="14400" anchor="ctr"/>
          <a:lstStyle>
            <a:lvl1pPr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persekongkolan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40">
            <a:extLst>
              <a:ext uri="{FF2B5EF4-FFF2-40B4-BE49-F238E27FC236}">
                <a16:creationId xmlns:a16="http://schemas.microsoft.com/office/drawing/2014/main" xmlns="" id="{B8D6C2CF-5CC0-C74A-8089-56704E9880F4}"/>
              </a:ext>
            </a:extLst>
          </p:cNvPr>
          <p:cNvSpPr>
            <a:spLocks/>
          </p:cNvSpPr>
          <p:nvPr/>
        </p:nvSpPr>
        <p:spPr bwMode="auto">
          <a:xfrm>
            <a:off x="1108075" y="4221163"/>
            <a:ext cx="4495800" cy="503237"/>
          </a:xfrm>
          <a:custGeom>
            <a:avLst/>
            <a:gdLst>
              <a:gd name="T0" fmla="*/ 0 w 8229600"/>
              <a:gd name="T1" fmla="*/ 9831 h 640556"/>
              <a:gd name="T2" fmla="*/ 5899 w 8229600"/>
              <a:gd name="T3" fmla="*/ 0 h 640556"/>
              <a:gd name="T4" fmla="*/ 751927 w 8229600"/>
              <a:gd name="T5" fmla="*/ 0 h 640556"/>
              <a:gd name="T6" fmla="*/ 757826 w 8229600"/>
              <a:gd name="T7" fmla="*/ 9831 h 640556"/>
              <a:gd name="T8" fmla="*/ 757826 w 8229600"/>
              <a:gd name="T9" fmla="*/ 88483 h 640556"/>
              <a:gd name="T10" fmla="*/ 751927 w 8229600"/>
              <a:gd name="T11" fmla="*/ 98314 h 640556"/>
              <a:gd name="T12" fmla="*/ 5899 w 8229600"/>
              <a:gd name="T13" fmla="*/ 98314 h 640556"/>
              <a:gd name="T14" fmla="*/ 0 w 8229600"/>
              <a:gd name="T15" fmla="*/ 88483 h 640556"/>
              <a:gd name="T16" fmla="*/ 0 w 8229600"/>
              <a:gd name="T17" fmla="*/ 9831 h 640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640556"/>
              <a:gd name="T29" fmla="*/ 8229600 w 8229600"/>
              <a:gd name="T30" fmla="*/ 640556 h 640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640556">
                <a:moveTo>
                  <a:pt x="0" y="64056"/>
                </a:moveTo>
                <a:cubicBezTo>
                  <a:pt x="0" y="28679"/>
                  <a:pt x="28679" y="0"/>
                  <a:pt x="64056" y="0"/>
                </a:cubicBezTo>
                <a:lnTo>
                  <a:pt x="8165544" y="0"/>
                </a:lnTo>
                <a:cubicBezTo>
                  <a:pt x="8200921" y="0"/>
                  <a:pt x="8229600" y="28679"/>
                  <a:pt x="8229600" y="64056"/>
                </a:cubicBezTo>
                <a:lnTo>
                  <a:pt x="8229600" y="576500"/>
                </a:lnTo>
                <a:cubicBezTo>
                  <a:pt x="8229600" y="611877"/>
                  <a:pt x="8200921" y="640556"/>
                  <a:pt x="8165544" y="640556"/>
                </a:cubicBezTo>
                <a:lnTo>
                  <a:pt x="64056" y="640556"/>
                </a:lnTo>
                <a:cubicBezTo>
                  <a:pt x="28679" y="640556"/>
                  <a:pt x="0" y="611877"/>
                  <a:pt x="0" y="576500"/>
                </a:cubicBezTo>
                <a:lnTo>
                  <a:pt x="0" y="6405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4400" rIns="60961" bIns="14400" anchor="ctr"/>
          <a:lstStyle>
            <a:lvl1pPr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Adanya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diskriminatif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xmlns="" id="{9101A097-2B60-604B-9ABD-8310325AB118}"/>
              </a:ext>
            </a:extLst>
          </p:cNvPr>
          <p:cNvSpPr>
            <a:spLocks/>
          </p:cNvSpPr>
          <p:nvPr/>
        </p:nvSpPr>
        <p:spPr bwMode="auto">
          <a:xfrm>
            <a:off x="1071563" y="5202238"/>
            <a:ext cx="4495800" cy="577850"/>
          </a:xfrm>
          <a:custGeom>
            <a:avLst/>
            <a:gdLst>
              <a:gd name="T0" fmla="*/ 0 w 8229600"/>
              <a:gd name="T1" fmla="*/ 12942 h 640556"/>
              <a:gd name="T2" fmla="*/ 5899 w 8229600"/>
              <a:gd name="T3" fmla="*/ 0 h 640556"/>
              <a:gd name="T4" fmla="*/ 751927 w 8229600"/>
              <a:gd name="T5" fmla="*/ 0 h 640556"/>
              <a:gd name="T6" fmla="*/ 757826 w 8229600"/>
              <a:gd name="T7" fmla="*/ 12942 h 640556"/>
              <a:gd name="T8" fmla="*/ 757826 w 8229600"/>
              <a:gd name="T9" fmla="*/ 116476 h 640556"/>
              <a:gd name="T10" fmla="*/ 751927 w 8229600"/>
              <a:gd name="T11" fmla="*/ 129418 h 640556"/>
              <a:gd name="T12" fmla="*/ 5899 w 8229600"/>
              <a:gd name="T13" fmla="*/ 129418 h 640556"/>
              <a:gd name="T14" fmla="*/ 0 w 8229600"/>
              <a:gd name="T15" fmla="*/ 116476 h 640556"/>
              <a:gd name="T16" fmla="*/ 0 w 8229600"/>
              <a:gd name="T17" fmla="*/ 12942 h 640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640556"/>
              <a:gd name="T29" fmla="*/ 8229600 w 8229600"/>
              <a:gd name="T30" fmla="*/ 640556 h 640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640556">
                <a:moveTo>
                  <a:pt x="0" y="64056"/>
                </a:moveTo>
                <a:cubicBezTo>
                  <a:pt x="0" y="28679"/>
                  <a:pt x="28679" y="0"/>
                  <a:pt x="64056" y="0"/>
                </a:cubicBezTo>
                <a:lnTo>
                  <a:pt x="8165544" y="0"/>
                </a:lnTo>
                <a:cubicBezTo>
                  <a:pt x="8200921" y="0"/>
                  <a:pt x="8229600" y="28679"/>
                  <a:pt x="8229600" y="64056"/>
                </a:cubicBezTo>
                <a:lnTo>
                  <a:pt x="8229600" y="576500"/>
                </a:lnTo>
                <a:cubicBezTo>
                  <a:pt x="8229600" y="611877"/>
                  <a:pt x="8200921" y="640556"/>
                  <a:pt x="8165544" y="640556"/>
                </a:cubicBezTo>
                <a:lnTo>
                  <a:pt x="64056" y="640556"/>
                </a:lnTo>
                <a:cubicBezTo>
                  <a:pt x="28679" y="640556"/>
                  <a:pt x="0" y="611877"/>
                  <a:pt x="0" y="576500"/>
                </a:cubicBezTo>
                <a:lnTo>
                  <a:pt x="0" y="6405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4400" rIns="60961" bIns="14400" anchor="ctr"/>
          <a:lstStyle>
            <a:lvl1pPr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xmlns="" id="{C37C5E4D-47E1-4F48-94D0-F81B78892841}"/>
              </a:ext>
            </a:extLst>
          </p:cNvPr>
          <p:cNvSpPr>
            <a:spLocks/>
          </p:cNvSpPr>
          <p:nvPr/>
        </p:nvSpPr>
        <p:spPr bwMode="auto">
          <a:xfrm>
            <a:off x="1077913" y="4797425"/>
            <a:ext cx="4495800" cy="317500"/>
          </a:xfrm>
          <a:custGeom>
            <a:avLst/>
            <a:gdLst>
              <a:gd name="T0" fmla="*/ 0 w 8229600"/>
              <a:gd name="T1" fmla="*/ 3907 h 640556"/>
              <a:gd name="T2" fmla="*/ 5899 w 8229600"/>
              <a:gd name="T3" fmla="*/ 0 h 640556"/>
              <a:gd name="T4" fmla="*/ 751927 w 8229600"/>
              <a:gd name="T5" fmla="*/ 0 h 640556"/>
              <a:gd name="T6" fmla="*/ 757826 w 8229600"/>
              <a:gd name="T7" fmla="*/ 3907 h 640556"/>
              <a:gd name="T8" fmla="*/ 757826 w 8229600"/>
              <a:gd name="T9" fmla="*/ 35164 h 640556"/>
              <a:gd name="T10" fmla="*/ 751927 w 8229600"/>
              <a:gd name="T11" fmla="*/ 39071 h 640556"/>
              <a:gd name="T12" fmla="*/ 5899 w 8229600"/>
              <a:gd name="T13" fmla="*/ 39071 h 640556"/>
              <a:gd name="T14" fmla="*/ 0 w 8229600"/>
              <a:gd name="T15" fmla="*/ 35164 h 640556"/>
              <a:gd name="T16" fmla="*/ 0 w 8229600"/>
              <a:gd name="T17" fmla="*/ 3907 h 6405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29600"/>
              <a:gd name="T28" fmla="*/ 0 h 640556"/>
              <a:gd name="T29" fmla="*/ 8229600 w 8229600"/>
              <a:gd name="T30" fmla="*/ 640556 h 6405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29600" h="640556">
                <a:moveTo>
                  <a:pt x="0" y="64056"/>
                </a:moveTo>
                <a:cubicBezTo>
                  <a:pt x="0" y="28679"/>
                  <a:pt x="28679" y="0"/>
                  <a:pt x="64056" y="0"/>
                </a:cubicBezTo>
                <a:lnTo>
                  <a:pt x="8165544" y="0"/>
                </a:lnTo>
                <a:cubicBezTo>
                  <a:pt x="8200921" y="0"/>
                  <a:pt x="8229600" y="28679"/>
                  <a:pt x="8229600" y="64056"/>
                </a:cubicBezTo>
                <a:lnTo>
                  <a:pt x="8229600" y="576500"/>
                </a:lnTo>
                <a:cubicBezTo>
                  <a:pt x="8229600" y="611877"/>
                  <a:pt x="8200921" y="640556"/>
                  <a:pt x="8165544" y="640556"/>
                </a:cubicBezTo>
                <a:lnTo>
                  <a:pt x="64056" y="640556"/>
                </a:lnTo>
                <a:cubicBezTo>
                  <a:pt x="28679" y="640556"/>
                  <a:pt x="0" y="611877"/>
                  <a:pt x="0" y="576500"/>
                </a:cubicBezTo>
                <a:lnTo>
                  <a:pt x="0" y="64056"/>
                </a:lnTo>
                <a:close/>
              </a:path>
            </a:pathLst>
          </a:custGeom>
          <a:solidFill>
            <a:srgbClr val="C4BD9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14400" rIns="60961" bIns="14400" anchor="ctr"/>
          <a:lstStyle>
            <a:lvl1pPr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00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Kecurangan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50" y="1171575"/>
            <a:ext cx="86042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3429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id-ID" altLang="en-US" sz="2400" b="1">
                <a:latin typeface="Arial" charset="0"/>
                <a:ea typeface="ＭＳ Ｐゴシック" pitchFamily="34" charset="-128"/>
                <a:cs typeface="Arial" charset="0"/>
              </a:rPr>
              <a:t>Dalam hal PPK menyetujui hasil pemilihan, maka PPK menerbitkan SPPBJ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id-ID" altLang="en-US" sz="2400" b="1">
                <a:latin typeface="Arial" charset="0"/>
                <a:ea typeface="ＭＳ Ｐゴシック" pitchFamily="34" charset="-128"/>
                <a:cs typeface="Arial" charset="0"/>
              </a:rPr>
              <a:t>Dalam hal PPK tidak menyetujui hasil pemilihan Penyedia, maka PPK menyampaikan penolakan kepada Pokja Pemilihan disertai alasan dan bukti. </a:t>
            </a:r>
            <a:br>
              <a:rPr lang="id-ID" altLang="en-US" sz="2400" b="1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id-ID" altLang="en-US" sz="2400" b="1">
                <a:latin typeface="Arial" charset="0"/>
                <a:ea typeface="ＭＳ Ｐゴシック" pitchFamily="34" charset="-128"/>
                <a:cs typeface="Arial" charset="0"/>
              </a:rPr>
              <a:t>PPK dan Pokja Pemilihan melakukan pembahasan bersama atas hasil pemilihan Penyedia.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id-ID" altLang="en-US" sz="2400" b="1">
                <a:latin typeface="Arial" charset="0"/>
                <a:ea typeface="ＭＳ Ｐゴシック" pitchFamily="34" charset="-128"/>
                <a:cs typeface="Arial" charset="0"/>
              </a:rPr>
              <a:t>Dalam hal tidak tercapai kesepakatan, maka pengambilan keputusan atas hasil pemilihan diserahkan kepada PA/KPA paling lambat 6 (enam) hari kerja setelah tidak tercapai kesepakatan.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365925D-D0EA-AC47-B237-42BDD835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031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</a:t>
            </a: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ENUNJUKAN PEMENANG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71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43DFF9-81A9-464C-A63B-F00F29209DD9}"/>
              </a:ext>
            </a:extLst>
          </p:cNvPr>
          <p:cNvSpPr/>
          <p:nvPr/>
        </p:nvSpPr>
        <p:spPr>
          <a:xfrm>
            <a:off x="801688" y="1341438"/>
            <a:ext cx="79930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lvl="1" indent="-4492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defRPr/>
            </a:pPr>
            <a:r>
              <a:rPr lang="id-ID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</a:t>
            </a:r>
            <a:r>
              <a:rPr lang="id-ID" sz="20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</a:t>
            </a:r>
            <a:r>
              <a:rPr lang="id-ID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Dalam hal PA/KPA yang bertindak sebagai Pejabat Penandatangan Kontrak tidak bersedia menerbitkan SPPBJ maka PA/KPA menyampaikan penolakan tersebut kepada Pokja Pemilihan disertai dengan alasan dan bukti, serta memerintahkan melakukan evaluasi penawaran ulang, penyampaian penawaran ulang, atau Tender ulang paling lambat 6 (enam) hari kerja setelah menerima laporan hasil pemilihan Penyedia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10BD9F8-F4DB-8E4B-BCE0-87E89EA5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PENERBITAN </a:t>
            </a: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S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URAT </a:t>
            </a: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ENUNJUKAN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ENYEDIA </a:t>
            </a: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B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ARANG/</a:t>
            </a:r>
            <a:r>
              <a:rPr lang="id-ID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J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ASA</a:t>
            </a:r>
            <a:endParaRPr lang="ru-R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3874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altLang="en-US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altLang="en-US" smtClean="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8" t="20148" r="16719" b="20000"/>
          <a:stretch>
            <a:fillRect/>
          </a:stretch>
        </p:blipFill>
        <p:spPr bwMode="auto">
          <a:xfrm>
            <a:off x="684213" y="1354138"/>
            <a:ext cx="751363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">
            <a:extLst>
              <a:ext uri="{FF2B5EF4-FFF2-40B4-BE49-F238E27FC236}">
                <a16:creationId xmlns:a16="http://schemas.microsoft.com/office/drawing/2014/main" xmlns="" id="{5C95DB46-EEBE-894B-8445-A9FD721DB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1775" y="150813"/>
            <a:ext cx="6372225" cy="7334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GARIS </a:t>
            </a:r>
            <a:r>
              <a:rPr lang="id-ID" sz="4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BESAR TENDER/SELEKSI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60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2664" r="17915" b="17334"/>
          <a:stretch>
            <a:fillRect/>
          </a:stretch>
        </p:blipFill>
        <p:spPr bwMode="auto">
          <a:xfrm>
            <a:off x="0" y="1196975"/>
            <a:ext cx="89646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3">
            <a:extLst>
              <a:ext uri="{FF2B5EF4-FFF2-40B4-BE49-F238E27FC236}">
                <a16:creationId xmlns:a16="http://schemas.microsoft.com/office/drawing/2014/main" xmlns="" id="{09ED222D-8A2E-D04C-A207-5FC4020BCE8B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714375" y="3287713"/>
            <a:ext cx="7418388" cy="1608137"/>
          </a:xfrm>
        </p:spPr>
        <p:txBody>
          <a:bodyPr rtlCol="0">
            <a:normAutofit fontScale="92500" lnSpcReduction="10000"/>
          </a:bodyPr>
          <a:lstStyle/>
          <a:p>
            <a:pPr marL="0" indent="0" algn="r"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d-ID" sz="6600">
                <a:solidFill>
                  <a:schemeClr val="bg1"/>
                </a:solidFill>
                <a:latin typeface="Franklin Gothic Medium Cond" panose="020B0606030402020204" pitchFamily="34" charset="0"/>
              </a:rPr>
              <a:t>KONTRAK</a:t>
            </a:r>
          </a:p>
          <a:p>
            <a:pPr marL="0" indent="0" algn="r"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  <a:t>PENGADAAN BARANG</a:t>
            </a:r>
            <a:b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  <a:t>PEKERJAAN KONSTRUKSI</a:t>
            </a:r>
            <a:b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  <a:t>JASA </a:t>
            </a:r>
            <a:r>
              <a:rPr lang="en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  <a:t>L</a:t>
            </a:r>
            <a:r>
              <a:rPr lang="id-ID" sz="3600">
                <a:solidFill>
                  <a:schemeClr val="bg1"/>
                </a:solidFill>
                <a:latin typeface="Franklin Gothic Medium Cond" panose="020B0606030402020204" pitchFamily="34" charset="0"/>
              </a:rPr>
              <a:t>AINNYA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id-ID" altLang="en-US" b="1" smtClean="0"/>
              <a:t>LUMSUM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5544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d-ID" altLang="en-US" sz="1500" smtClean="0"/>
              <a:t>Kontrak Lumsum digunakan dalam hal ruang lingkup, waktu </a:t>
            </a:r>
            <a:r>
              <a:rPr lang="en-ID" altLang="en-US" sz="1500" smtClean="0"/>
              <a:t>pelaksanaan</a:t>
            </a:r>
            <a:r>
              <a:rPr lang="id-ID" altLang="en-US" sz="1500" smtClean="0"/>
              <a:t>, dan </a:t>
            </a:r>
            <a:r>
              <a:rPr lang="en-ID" altLang="en-US" sz="1500" smtClean="0"/>
              <a:t>produk</a:t>
            </a:r>
            <a:r>
              <a:rPr lang="en-ID" altLang="en-US" sz="1500" i="1" smtClean="0"/>
              <a:t>/</a:t>
            </a:r>
            <a:r>
              <a:rPr lang="en-ID" altLang="en-US" sz="1500" smtClean="0"/>
              <a:t>keluaran</a:t>
            </a:r>
            <a:r>
              <a:rPr lang="id-ID" altLang="en-US" sz="1500" smtClean="0"/>
              <a:t> dapat didefinisikan dengan jelas. Kontrak </a:t>
            </a:r>
            <a:r>
              <a:rPr lang="en-ID" altLang="en-US" sz="1500" smtClean="0"/>
              <a:t>Lumsum </a:t>
            </a:r>
            <a:r>
              <a:rPr lang="id-ID" altLang="en-US" sz="1500" smtClean="0"/>
              <a:t>digunakan</a:t>
            </a:r>
            <a:r>
              <a:rPr lang="en-ID" altLang="en-US" sz="1500" smtClean="0"/>
              <a:t> misalnya:</a:t>
            </a:r>
            <a:endParaRPr lang="id-ID" altLang="en-US" sz="1500" smtClean="0"/>
          </a:p>
          <a:p>
            <a:pPr lvl="1" eaLnBrk="1" hangingPunct="1"/>
            <a:r>
              <a:rPr lang="id-ID" altLang="en-US" sz="1500" smtClean="0"/>
              <a:t>pelaksanaan </a:t>
            </a:r>
            <a:r>
              <a:rPr lang="en-ID" altLang="en-US" sz="1500" smtClean="0"/>
              <a:t>pekerjaan </a:t>
            </a:r>
            <a:r>
              <a:rPr lang="id-ID" altLang="en-US" sz="1500" smtClean="0"/>
              <a:t>kontruksi sederhana</a:t>
            </a:r>
            <a:r>
              <a:rPr lang="en-ID" altLang="en-US" sz="1500" smtClean="0"/>
              <a:t>;</a:t>
            </a:r>
            <a:endParaRPr lang="id-ID" altLang="en-US" sz="1500" smtClean="0"/>
          </a:p>
          <a:p>
            <a:pPr lvl="1" eaLnBrk="1" hangingPunct="1"/>
            <a:r>
              <a:rPr lang="id-ID" altLang="en-US" sz="1500" smtClean="0"/>
              <a:t>Pekerjaan Konstruksi </a:t>
            </a:r>
            <a:r>
              <a:rPr lang="en-ID" altLang="en-US" sz="1500" smtClean="0"/>
              <a:t>T</a:t>
            </a:r>
            <a:r>
              <a:rPr lang="id-ID" altLang="en-US" sz="1500" smtClean="0"/>
              <a:t>erintegrasi (</a:t>
            </a:r>
            <a:r>
              <a:rPr lang="id-ID" altLang="en-US" sz="1500" i="1" smtClean="0"/>
              <a:t>design and build</a:t>
            </a:r>
            <a:r>
              <a:rPr lang="id-ID" altLang="en-US" sz="1500" smtClean="0"/>
              <a:t>)</a:t>
            </a:r>
            <a:r>
              <a:rPr lang="en-ID" altLang="en-US" sz="1500" smtClean="0"/>
              <a:t>;</a:t>
            </a:r>
            <a:endParaRPr lang="id-ID" altLang="en-US" sz="1500" smtClean="0"/>
          </a:p>
          <a:p>
            <a:pPr lvl="1" eaLnBrk="1" hangingPunct="1"/>
            <a:r>
              <a:rPr lang="id-ID" altLang="en-US" sz="1500" smtClean="0"/>
              <a:t>pengadaan peralatan kantor</a:t>
            </a:r>
            <a:r>
              <a:rPr lang="en-ID" altLang="en-US" sz="1500" smtClean="0"/>
              <a:t>;</a:t>
            </a:r>
            <a:endParaRPr lang="id-ID" altLang="en-US" sz="1500" smtClean="0"/>
          </a:p>
          <a:p>
            <a:pPr lvl="1" eaLnBrk="1" hangingPunct="1"/>
            <a:r>
              <a:rPr lang="id-ID" altLang="en-US" sz="1500" smtClean="0"/>
              <a:t>pengadaan benih</a:t>
            </a:r>
            <a:r>
              <a:rPr lang="en-ID" altLang="en-US" sz="1500" smtClean="0"/>
              <a:t>;</a:t>
            </a:r>
            <a:endParaRPr lang="id-ID" altLang="en-US" sz="1500" smtClean="0"/>
          </a:p>
          <a:p>
            <a:pPr lvl="1" eaLnBrk="1" hangingPunct="1"/>
            <a:r>
              <a:rPr lang="en-ID" altLang="en-US" sz="1500" smtClean="0"/>
              <a:t>pengadaan jasa boga;</a:t>
            </a:r>
            <a:endParaRPr lang="id-ID" altLang="en-US" sz="1500" smtClean="0"/>
          </a:p>
          <a:p>
            <a:pPr lvl="1" eaLnBrk="1" hangingPunct="1"/>
            <a:r>
              <a:rPr lang="en-ID" altLang="en-US" sz="1500" smtClean="0"/>
              <a:t>sewa gedung; atau </a:t>
            </a:r>
            <a:endParaRPr lang="id-ID" altLang="en-US" sz="1500" smtClean="0"/>
          </a:p>
          <a:p>
            <a:pPr lvl="1" eaLnBrk="1" hangingPunct="1"/>
            <a:r>
              <a:rPr lang="id-ID" altLang="en-US" sz="1500" smtClean="0"/>
              <a:t>pembuatan videografis.</a:t>
            </a:r>
          </a:p>
          <a:p>
            <a:pPr lvl="1" eaLnBrk="1" hangingPunct="1">
              <a:buFont typeface="Arial" charset="0"/>
              <a:buNone/>
            </a:pPr>
            <a:endParaRPr lang="id-ID" altLang="en-US" sz="1500" smtClean="0"/>
          </a:p>
          <a:p>
            <a:pPr eaLnBrk="1" hangingPunct="1">
              <a:buFont typeface="Arial" charset="0"/>
              <a:buNone/>
            </a:pPr>
            <a:r>
              <a:rPr lang="id-ID" altLang="en-US" sz="1500" smtClean="0"/>
              <a:t>Pembayaran </a:t>
            </a:r>
            <a:r>
              <a:rPr lang="en-ID" altLang="en-US" sz="1500" smtClean="0"/>
              <a:t>dalam </a:t>
            </a:r>
            <a:r>
              <a:rPr lang="id-ID" altLang="en-US" sz="1500" smtClean="0"/>
              <a:t>Kont</a:t>
            </a:r>
            <a:r>
              <a:rPr lang="en-ID" altLang="en-US" sz="1500" smtClean="0"/>
              <a:t>r</a:t>
            </a:r>
            <a:r>
              <a:rPr lang="id-ID" altLang="en-US" sz="1500" smtClean="0"/>
              <a:t>ak Lumsum dengan harga pasti dan tetap, senilai dengan harga yang dicantumkan dalam Kontrak</a:t>
            </a:r>
            <a:r>
              <a:rPr lang="en-ID" altLang="en-US" sz="1500" smtClean="0"/>
              <a:t>. </a:t>
            </a:r>
            <a:r>
              <a:rPr lang="id-ID" altLang="en-US" sz="1500" smtClean="0"/>
              <a:t>Pembayaran </a:t>
            </a:r>
            <a:r>
              <a:rPr lang="en-ID" altLang="en-US" sz="1500" smtClean="0"/>
              <a:t>dapat dilakukan sekaligus </a:t>
            </a:r>
            <a:r>
              <a:rPr lang="id-ID" altLang="en-US" sz="1500" smtClean="0"/>
              <a:t>berdasarka</a:t>
            </a:r>
            <a:r>
              <a:rPr lang="en-ID" altLang="en-US" sz="1500" smtClean="0"/>
              <a:t>n hasil/keluaran atau pembayaran secara bertahap </a:t>
            </a:r>
            <a:r>
              <a:rPr lang="id-ID" altLang="en-US" sz="1500" smtClean="0"/>
              <a:t>pekerjaan</a:t>
            </a:r>
            <a:r>
              <a:rPr lang="en-ID" altLang="en-US" sz="1500" smtClean="0"/>
              <a:t> berdasarkan tahapan atau bagian keluaran</a:t>
            </a:r>
            <a:r>
              <a:rPr lang="id-ID" altLang="en-US" sz="1500" smtClean="0"/>
              <a:t> yang dilaksanakan.</a:t>
            </a:r>
          </a:p>
        </p:txBody>
      </p:sp>
      <p:sp>
        <p:nvSpPr>
          <p:cNvPr id="74755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6C5C3E-D221-480E-954F-442539765262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id-ID" altLang="en-US" b="1" smtClean="0"/>
              <a:t>HARGA SATUAN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067050"/>
          </a:xfrm>
        </p:spPr>
        <p:txBody>
          <a:bodyPr anchor="ctr"/>
          <a:lstStyle/>
          <a:p>
            <a:pPr algn="just" eaLnBrk="1" hangingPunct="1">
              <a:buFont typeface="Arial" charset="0"/>
              <a:buNone/>
            </a:pPr>
            <a:r>
              <a:rPr lang="id-ID" altLang="en-US" sz="1800" smtClean="0"/>
              <a:t>Kontrak Harga Satuan digunakan dalam hal ruang lingkup, kuantitas</a:t>
            </a:r>
            <a:r>
              <a:rPr lang="en-ID" altLang="en-US" sz="1800" smtClean="0"/>
              <a:t>/volume </a:t>
            </a:r>
            <a:r>
              <a:rPr lang="id-ID" altLang="en-US" sz="1800" smtClean="0"/>
              <a:t>tidak dapat ditetapkan secara tepat yang disebabkan oleh sifat/karakter</a:t>
            </a:r>
            <a:r>
              <a:rPr lang="en-ID" altLang="en-US" sz="1800" smtClean="0"/>
              <a:t>istik, kesulitan dan resiko</a:t>
            </a:r>
            <a:r>
              <a:rPr lang="id-ID" altLang="en-US" sz="1800" smtClean="0"/>
              <a:t> pekerjaan. Dalam Kontrak Harga Satuan pembayaran dilakukan berdasarkan harga satuan yang tetap untuk masing-masing volume pekerjaan dan total pembayaran (</a:t>
            </a:r>
            <a:r>
              <a:rPr lang="id-ID" altLang="en-US" sz="1800" i="1" smtClean="0"/>
              <a:t>final price</a:t>
            </a:r>
            <a:r>
              <a:rPr lang="id-ID" altLang="en-US" sz="1800" smtClean="0"/>
              <a:t>) tergantung kepada total kuantitas</a:t>
            </a:r>
            <a:r>
              <a:rPr lang="en-ID" altLang="en-US" sz="1800" smtClean="0"/>
              <a:t>/volume</a:t>
            </a:r>
            <a:r>
              <a:rPr lang="id-ID" altLang="en-US" sz="1800" smtClean="0"/>
              <a:t> dari hasil pekerjaan. </a:t>
            </a:r>
          </a:p>
          <a:p>
            <a:pPr algn="just" eaLnBrk="1" hangingPunct="1">
              <a:buFont typeface="Arial" charset="0"/>
              <a:buNone/>
            </a:pPr>
            <a:r>
              <a:rPr lang="id-ID" altLang="en-US" sz="1800" smtClean="0"/>
              <a:t>Pembayaran dilakukan berdasarkan pengukuran hasil pekerjaan yang dituangkan dalam</a:t>
            </a:r>
            <a:r>
              <a:rPr lang="en-ID" altLang="en-US" sz="1800" smtClean="0"/>
              <a:t> sertifikat </a:t>
            </a:r>
            <a:r>
              <a:rPr lang="id-ID" altLang="en-US" sz="1800" smtClean="0"/>
              <a:t>hasil pengukuran (contoh </a:t>
            </a:r>
            <a:r>
              <a:rPr lang="id-ID" altLang="en-US" sz="1800" i="1" smtClean="0"/>
              <a:t>monthly certificate</a:t>
            </a:r>
            <a:r>
              <a:rPr lang="id-ID" altLang="en-US" sz="1800" smtClean="0"/>
              <a:t>)</a:t>
            </a:r>
            <a:r>
              <a:rPr lang="id-ID" altLang="en-US" sz="1800" i="1" smtClean="0"/>
              <a:t>.</a:t>
            </a:r>
          </a:p>
          <a:p>
            <a:pPr algn="just" eaLnBrk="1" hangingPunct="1">
              <a:buFont typeface="Arial" charset="0"/>
              <a:buNone/>
            </a:pPr>
            <a:r>
              <a:rPr lang="en-ID" altLang="en-US" sz="1800" smtClean="0"/>
              <a:t>Kontrak Harga Satuan digunakan misalnya untuk kegiatan pembangunan gedung atau infrastruktur, pengadaan jasa boga pasien di rumah sakit. </a:t>
            </a:r>
            <a:endParaRPr lang="id-ID" altLang="en-US" sz="1800" smtClean="0"/>
          </a:p>
          <a:p>
            <a:pPr eaLnBrk="1" hangingPunct="1">
              <a:buFont typeface="Arial" charset="0"/>
              <a:buNone/>
            </a:pPr>
            <a:endParaRPr lang="id-ID" altLang="en-US" sz="1800" smtClean="0"/>
          </a:p>
        </p:txBody>
      </p:sp>
      <p:sp>
        <p:nvSpPr>
          <p:cNvPr id="7577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2916A7-5852-4425-B7A6-C8E7815C654D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921B72F-3035-DE49-804C-55D619D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b="1" dirty="0"/>
              <a:t>GABUNGAN LUMSUM DAN HARGA SATUAN</a:t>
            </a:r>
          </a:p>
        </p:txBody>
      </p:sp>
      <p:sp>
        <p:nvSpPr>
          <p:cNvPr id="76802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067050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id-ID" altLang="en-US" sz="1800" smtClean="0"/>
              <a:t>Kontrak Gabungan Lumsum dan Harga Satuan digunakan dalam hal terdapat bagian pekerjaan yang dapat dikontrakkan menggunakan Kontrak Lumsum dan </a:t>
            </a:r>
            <a:r>
              <a:rPr lang="en-ID" altLang="en-US" sz="1800" smtClean="0"/>
              <a:t>terdapat </a:t>
            </a:r>
            <a:r>
              <a:rPr lang="id-ID" altLang="en-US" sz="1800" smtClean="0"/>
              <a:t>bagian pekerjaan yang dikontrakkan menggunakan Kontrak Harga Satuan. </a:t>
            </a:r>
          </a:p>
          <a:p>
            <a:pPr eaLnBrk="1" hangingPunct="1">
              <a:buFont typeface="Arial" charset="0"/>
              <a:buNone/>
            </a:pPr>
            <a:r>
              <a:rPr lang="id-ID" altLang="en-US" sz="1800" smtClean="0"/>
              <a:t>Kontrak Gabungan Lumsum dan Harga Satuan digunakan misalnya untuk Pekerjaan Konstruksi yang terdiri dari pekerjaan pondasi tiang pancang dan bangunan atas.</a:t>
            </a:r>
          </a:p>
          <a:p>
            <a:pPr eaLnBrk="1" hangingPunct="1">
              <a:buFont typeface="Arial" charset="0"/>
              <a:buNone/>
            </a:pPr>
            <a:endParaRPr lang="id-ID" altLang="en-US" sz="1800" smtClean="0"/>
          </a:p>
        </p:txBody>
      </p:sp>
      <p:sp>
        <p:nvSpPr>
          <p:cNvPr id="7680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9510E3-62C8-4031-BAA5-5BF209C7D0DE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id-ID" altLang="en-US" b="1" smtClean="0"/>
              <a:t>TERIMA JADI (</a:t>
            </a:r>
            <a:r>
              <a:rPr lang="id-ID" altLang="en-US" b="1" i="1" smtClean="0"/>
              <a:t>TURN KEY</a:t>
            </a:r>
            <a:r>
              <a:rPr lang="id-ID" altLang="en-US" b="1" smtClean="0"/>
              <a:t>)</a:t>
            </a:r>
          </a:p>
        </p:txBody>
      </p:sp>
      <p:sp>
        <p:nvSpPr>
          <p:cNvPr id="77826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067050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id-ID" altLang="en-US" sz="1800" smtClean="0"/>
              <a:t>Kontrak Terima Jadi  digunakan dalam hal Kontrak Pengadaan Pekerjaan Konstruksi atas penyelesaian seluruh pekerjaan dalam batas waktu tertentu dengan ketentuan sebagai berikut:</a:t>
            </a:r>
          </a:p>
          <a:p>
            <a:pPr lvl="1" eaLnBrk="1" hangingPunct="1"/>
            <a:r>
              <a:rPr lang="id-ID" altLang="en-US" smtClean="0"/>
              <a:t>jumlah harga pasti dan tetap sampai seluruh pekerjaan selesai dilaksanakan; dan</a:t>
            </a:r>
          </a:p>
          <a:p>
            <a:pPr lvl="1" eaLnBrk="1" hangingPunct="1"/>
            <a:r>
              <a:rPr lang="id-ID" altLang="en-US" smtClean="0"/>
              <a:t>pembayaran dapat dilakukan berdasarkan termin sesuai kesepakatan dalam Kontrak.</a:t>
            </a:r>
          </a:p>
          <a:p>
            <a:pPr eaLnBrk="1" hangingPunct="1">
              <a:buFont typeface="Arial" charset="0"/>
              <a:buNone/>
            </a:pPr>
            <a:r>
              <a:rPr lang="en-ID" altLang="en-US" sz="1800" smtClean="0"/>
              <a:t>Penyelesaian</a:t>
            </a:r>
            <a:r>
              <a:rPr lang="id-ID" altLang="en-US" sz="1800" smtClean="0"/>
              <a:t> pekerjaan sampai dengan siap dioperasionalkan/difungsikan</a:t>
            </a:r>
            <a:r>
              <a:rPr lang="en-ID" altLang="en-US" sz="1800" smtClean="0"/>
              <a:t> sesuai kinerja yang telah ditetapkan</a:t>
            </a:r>
            <a:r>
              <a:rPr lang="id-ID" altLang="en-US" sz="1800" smtClean="0"/>
              <a:t>.Kontrak Terima Jadi biasa digunakan dalam Pekerjaan </a:t>
            </a:r>
            <a:r>
              <a:rPr lang="en-ID" altLang="en-US" sz="1800" smtClean="0"/>
              <a:t>Konstruksi </a:t>
            </a:r>
            <a:r>
              <a:rPr lang="id-ID" altLang="en-US" sz="1800" smtClean="0"/>
              <a:t>terintegrasi</a:t>
            </a:r>
            <a:r>
              <a:rPr lang="en-ID" altLang="en-US" sz="1800" smtClean="0"/>
              <a:t>, misalnya </a:t>
            </a:r>
            <a:r>
              <a:rPr lang="id-ID" altLang="en-US" sz="1800" i="1" smtClean="0"/>
              <a:t>Engineering Procurement Construction </a:t>
            </a:r>
            <a:r>
              <a:rPr lang="id-ID" altLang="en-US" sz="1800" smtClean="0"/>
              <a:t>(EPC)</a:t>
            </a:r>
            <a:r>
              <a:rPr lang="en-ID" altLang="en-US" sz="1800" smtClean="0"/>
              <a:t>pembangunan</a:t>
            </a:r>
            <a:r>
              <a:rPr lang="id-ID" altLang="en-US" sz="1800" smtClean="0"/>
              <a:t> pembangkit tenaga listrik, </a:t>
            </a:r>
            <a:r>
              <a:rPr lang="en-US" altLang="en-US" sz="1800" smtClean="0"/>
              <a:t>pabrik</a:t>
            </a:r>
            <a:r>
              <a:rPr lang="id-ID" altLang="en-US" sz="1800" smtClean="0"/>
              <a:t>, dan lain-lain</a:t>
            </a:r>
            <a:r>
              <a:rPr lang="en-US" altLang="en-US" sz="1800" smtClean="0"/>
              <a:t>.</a:t>
            </a:r>
            <a:endParaRPr lang="id-ID" altLang="en-US" sz="1800" smtClean="0"/>
          </a:p>
        </p:txBody>
      </p:sp>
      <p:sp>
        <p:nvSpPr>
          <p:cNvPr id="7782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70E717-ECFA-4546-A2B7-FC4E5A967FE4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KONTRAK </a:t>
            </a:r>
            <a:r>
              <a:rPr lang="id-ID" altLang="en-US" b="1" smtClean="0"/>
              <a:t>PAYUNG</a:t>
            </a:r>
          </a:p>
        </p:txBody>
      </p:sp>
      <p:sp>
        <p:nvSpPr>
          <p:cNvPr id="78850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06705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ID" altLang="en-US" sz="1800" smtClean="0"/>
              <a:t>Kontrak</a:t>
            </a:r>
            <a:r>
              <a:rPr lang="id-ID" altLang="en-US" sz="1800" smtClean="0"/>
              <a:t> Payung digunakan dalam hal pekerjaan yang akan </a:t>
            </a:r>
            <a:r>
              <a:rPr lang="en-ID" altLang="en-US" sz="1800" smtClean="0"/>
              <a:t>dilaksanakan</a:t>
            </a:r>
            <a:r>
              <a:rPr lang="id-ID" altLang="en-US" sz="1800" smtClean="0"/>
              <a:t> secara berulang dengan spesifikasi yang pasti namun </a:t>
            </a:r>
            <a:r>
              <a:rPr lang="en-ID" altLang="en-US" sz="1800" smtClean="0"/>
              <a:t>volume</a:t>
            </a:r>
            <a:r>
              <a:rPr lang="id-ID" altLang="en-US" sz="1800" smtClean="0"/>
              <a:t> dan waktu pesanan belum dapat </a:t>
            </a:r>
            <a:r>
              <a:rPr lang="en-ID" altLang="en-US" sz="1800" smtClean="0"/>
              <a:t>ditentukan</a:t>
            </a:r>
            <a:r>
              <a:rPr lang="id-ID" altLang="en-US" sz="1800" smtClean="0"/>
              <a:t>.Kontrak Payung digunakan </a:t>
            </a:r>
            <a:r>
              <a:rPr lang="en-ID" altLang="en-US" sz="1800" smtClean="0"/>
              <a:t>misalnya</a:t>
            </a:r>
            <a:r>
              <a:rPr lang="id-ID" altLang="en-US" sz="1800" smtClean="0"/>
              <a:t> pengadaan obat tertentu pada rumah sakit, jasa boga, jasa layanan perjalanan (</a:t>
            </a:r>
            <a:r>
              <a:rPr lang="id-ID" altLang="en-US" sz="1800" i="1" smtClean="0"/>
              <a:t>travel agent</a:t>
            </a:r>
            <a:r>
              <a:rPr lang="id-ID" altLang="en-US" sz="1800" smtClean="0"/>
              <a:t>), atau pengadaan material.</a:t>
            </a:r>
          </a:p>
        </p:txBody>
      </p:sp>
      <p:sp>
        <p:nvSpPr>
          <p:cNvPr id="78851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FE63F5-DD64-4DA1-9E58-AC5FA63B8CE7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E234DA-4639-984B-8A2E-1E8B581A98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4375" y="3557588"/>
            <a:ext cx="7418388" cy="1474787"/>
          </a:xfrm>
        </p:spPr>
        <p:txBody>
          <a:bodyPr rtlCol="0" anchor="ctr">
            <a:noAutofit/>
          </a:bodyPr>
          <a:lstStyle/>
          <a:p>
            <a:pPr marL="0" indent="0"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7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KONTRAK</a:t>
            </a:r>
          </a:p>
          <a:p>
            <a:pPr marL="0" indent="0" algn="r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495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JASA KONSULTANSI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id-ID" altLang="en-US" b="1" smtClean="0"/>
              <a:t>LUMSUM</a:t>
            </a:r>
          </a:p>
        </p:txBody>
      </p:sp>
      <p:sp>
        <p:nvSpPr>
          <p:cNvPr id="80898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55441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id-ID" altLang="en-US" sz="1500" smtClean="0"/>
              <a:t>Kontrak Lumsum digunakan dalam hal ruang lingkup, waktu </a:t>
            </a:r>
            <a:r>
              <a:rPr lang="en-ID" altLang="en-US" sz="1500" smtClean="0"/>
              <a:t>pelaksanaan pekerjaan</a:t>
            </a:r>
            <a:r>
              <a:rPr lang="id-ID" altLang="en-US" sz="1500" smtClean="0"/>
              <a:t>, dan </a:t>
            </a:r>
            <a:r>
              <a:rPr lang="en-ID" altLang="en-US" sz="1500" smtClean="0"/>
              <a:t>produk/keluaran</a:t>
            </a:r>
            <a:r>
              <a:rPr lang="id-ID" altLang="en-US" sz="1500" smtClean="0"/>
              <a:t> dapat didefinisikan dengan jelas.</a:t>
            </a:r>
          </a:p>
          <a:p>
            <a:pPr algn="just" eaLnBrk="1" hangingPunct="1">
              <a:buFont typeface="Arial" charset="0"/>
              <a:buNone/>
            </a:pPr>
            <a:r>
              <a:rPr lang="id-ID" altLang="en-US" sz="1500" smtClean="0"/>
              <a:t>Kontrak </a:t>
            </a:r>
            <a:r>
              <a:rPr lang="en-ID" altLang="en-US" sz="1500" smtClean="0"/>
              <a:t>Lumsum pada </a:t>
            </a:r>
            <a:r>
              <a:rPr lang="id-ID" altLang="en-US" sz="1500" smtClean="0"/>
              <a:t>Pengadaan Jasa Konsultansi digunakan</a:t>
            </a:r>
            <a:r>
              <a:rPr lang="en-ID" altLang="en-US" sz="1500" smtClean="0"/>
              <a:t> misalnya</a:t>
            </a:r>
            <a:r>
              <a:rPr lang="id-ID" altLang="en-US" sz="1500" smtClean="0"/>
              <a:t> konsultan manajemen, studi kelayakan, desain, penelitian/studi, kajian/telaah</a:t>
            </a:r>
            <a:r>
              <a:rPr lang="en-ID" altLang="en-US" sz="1500" smtClean="0"/>
              <a:t>an</a:t>
            </a:r>
            <a:r>
              <a:rPr lang="id-ID" altLang="en-US" sz="1500" smtClean="0"/>
              <a:t>, pedoman/petunjuk, evaluasi, produk hukum, sertifikasi, studi pendahuluan, penilaian/</a:t>
            </a:r>
            <a:r>
              <a:rPr lang="id-ID" altLang="en-US" sz="1500" i="1" smtClean="0"/>
              <a:t>appraisal</a:t>
            </a:r>
            <a:r>
              <a:rPr lang="id-ID" altLang="en-US" sz="1500" smtClean="0"/>
              <a:t>.Pekerjaan Pra Studi Kelayakan, Pekerjaan Studi Kelayakan termasuk konsep desain, Pekerjaan </a:t>
            </a:r>
            <a:r>
              <a:rPr lang="id-ID" altLang="en-US" sz="1500" i="1" smtClean="0"/>
              <a:t>Detail Engineering Design</a:t>
            </a:r>
            <a:r>
              <a:rPr lang="id-ID" altLang="en-US" sz="1500" smtClean="0"/>
              <a:t> (DED), manajemen proyek, </a:t>
            </a:r>
            <a:r>
              <a:rPr lang="en-ID" altLang="en-US" sz="1500" smtClean="0"/>
              <a:t>layanan pengujian dan analisis teknis seperti</a:t>
            </a:r>
            <a:r>
              <a:rPr lang="id-ID" altLang="en-US" sz="1500" smtClean="0"/>
              <a:t> investigasi kondisi struktur, investigasi kehancuran struktur, investigasi kegagalan struktur, testing struktur/bagian struktur</a:t>
            </a:r>
            <a:r>
              <a:rPr lang="en-ID" altLang="en-US" sz="1500" smtClean="0"/>
              <a:t>, </a:t>
            </a:r>
            <a:r>
              <a:rPr lang="id-ID" altLang="en-US" sz="1500" smtClean="0"/>
              <a:t>ahli litigasi</a:t>
            </a:r>
            <a:r>
              <a:rPr lang="en-ID" altLang="en-US" sz="1500" smtClean="0"/>
              <a:t>/</a:t>
            </a:r>
            <a:r>
              <a:rPr lang="id-ID" altLang="en-US" sz="1500" smtClean="0"/>
              <a:t>arbitrase layanan penyelesaian sengketa.</a:t>
            </a:r>
          </a:p>
          <a:p>
            <a:pPr algn="just" eaLnBrk="1" hangingPunct="1">
              <a:buFont typeface="Arial" charset="0"/>
              <a:buNone/>
            </a:pPr>
            <a:r>
              <a:rPr lang="id-ID" altLang="en-US" sz="1500" smtClean="0"/>
              <a:t>Dalam Kont</a:t>
            </a:r>
            <a:r>
              <a:rPr lang="en-ID" altLang="en-US" sz="1500" smtClean="0"/>
              <a:t>r</a:t>
            </a:r>
            <a:r>
              <a:rPr lang="id-ID" altLang="en-US" sz="1500" smtClean="0"/>
              <a:t>ak Lumsum pembayaran dengan jumlah harga </a:t>
            </a:r>
            <a:r>
              <a:rPr lang="en-ID" altLang="en-US" sz="1500" smtClean="0"/>
              <a:t>pasti dan tetap</a:t>
            </a:r>
            <a:r>
              <a:rPr lang="id-ID" altLang="en-US" sz="1500" smtClean="0"/>
              <a:t>, senilai dengan harga yang dicantumkan dalam Kontrak tanpa memperhatikan rincian biaya.Pembayaran berdasarkan </a:t>
            </a:r>
            <a:r>
              <a:rPr lang="en-ID" altLang="en-US" sz="1500" smtClean="0"/>
              <a:t>produk/keluaran</a:t>
            </a:r>
            <a:r>
              <a:rPr lang="id-ID" altLang="en-US" sz="1500" smtClean="0"/>
              <a:t> seperti laporan</a:t>
            </a:r>
            <a:r>
              <a:rPr lang="en-ID" altLang="en-US" sz="1500" smtClean="0"/>
              <a:t> kajian, gambar desain </a:t>
            </a:r>
            <a:r>
              <a:rPr lang="id-ID" altLang="en-US" sz="1500" smtClean="0"/>
              <a:t>atau berdasarkan </a:t>
            </a:r>
            <a:r>
              <a:rPr lang="en-ID" altLang="en-US" sz="1500" smtClean="0"/>
              <a:t>hasil</a:t>
            </a:r>
            <a:r>
              <a:rPr lang="id-ID" altLang="en-US" sz="1500" smtClean="0"/>
              <a:t>/tahapan pekerjaan yang dilaksanakan.</a:t>
            </a:r>
          </a:p>
        </p:txBody>
      </p:sp>
      <p:sp>
        <p:nvSpPr>
          <p:cNvPr id="80899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F49DAC-D5FA-47E7-87C0-8628ABBE19CF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id-ID" altLang="en-US" b="1" smtClean="0"/>
              <a:t>WAKTU PENUGASAN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D9C916-2D9B-CC48-BD7B-AC4F33D27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633787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125" dirty="0"/>
              <a:t>Kontrak Waktu Penugasan merupakan Kontrak Jasa Konsultansi untuk pekerjaan yang ruang lingkupnya belum bisa didefinisikan dengan rinci dan/atau waktu yang dibutuhkan untuk menyelesaikan pekerjaan belum bisa dipastikan.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125" dirty="0"/>
              <a:t>Kontrak</a:t>
            </a:r>
            <a:r>
              <a:rPr lang="en-ID" sz="1125" dirty="0"/>
              <a:t> </a:t>
            </a:r>
            <a:r>
              <a:rPr lang="en-ID" sz="1125" dirty="0" err="1"/>
              <a:t>Waktu</a:t>
            </a:r>
            <a:r>
              <a:rPr lang="en-ID" sz="1125" dirty="0"/>
              <a:t> </a:t>
            </a:r>
            <a:r>
              <a:rPr lang="en-ID" sz="1125" dirty="0" err="1"/>
              <a:t>Penugasan</a:t>
            </a:r>
            <a:r>
              <a:rPr lang="en-ID" sz="1125" dirty="0"/>
              <a:t> </a:t>
            </a:r>
            <a:r>
              <a:rPr lang="id-ID" sz="1125" dirty="0"/>
              <a:t>dapat </a:t>
            </a:r>
            <a:r>
              <a:rPr lang="en-ID" sz="1125" dirty="0" err="1"/>
              <a:t>digunakan</a:t>
            </a:r>
            <a:r>
              <a:rPr lang="en-ID" sz="1125" dirty="0"/>
              <a:t> </a:t>
            </a:r>
            <a:r>
              <a:rPr lang="id-ID" sz="1125" dirty="0"/>
              <a:t>apabila</a:t>
            </a:r>
            <a:r>
              <a:rPr lang="en-ID" sz="1125" dirty="0"/>
              <a:t>:</a:t>
            </a:r>
            <a:endParaRPr lang="id-ID" sz="1125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125" dirty="0"/>
              <a:t>Ruang lingkup dan waktu</a:t>
            </a:r>
            <a:r>
              <a:rPr lang="en-ID" sz="1125" dirty="0"/>
              <a:t> </a:t>
            </a:r>
            <a:r>
              <a:rPr lang="en-ID" sz="1125" dirty="0" err="1"/>
              <a:t>pelaksanaan</a:t>
            </a:r>
            <a:r>
              <a:rPr lang="en-ID" sz="1125" dirty="0"/>
              <a:t> </a:t>
            </a:r>
            <a:r>
              <a:rPr lang="en-ID" sz="1125" dirty="0" err="1"/>
              <a:t>pekerjaan</a:t>
            </a:r>
            <a:r>
              <a:rPr lang="en-ID" sz="1125" dirty="0"/>
              <a:t> </a:t>
            </a:r>
            <a:r>
              <a:rPr lang="en-ID" sz="1125" dirty="0" err="1"/>
              <a:t>belum</a:t>
            </a:r>
            <a:r>
              <a:rPr lang="id-ID" sz="1125" dirty="0"/>
              <a:t> dapat ditetapkan;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125" dirty="0"/>
              <a:t>Ruang lingkup </a:t>
            </a:r>
            <a:r>
              <a:rPr lang="en-ID" sz="1125" dirty="0" err="1"/>
              <a:t>belum</a:t>
            </a:r>
            <a:r>
              <a:rPr lang="id-ID" sz="1125" dirty="0"/>
              <a:t> dapat didefinisikan dengan jelas dan mungkin berubah secara substansial;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125" dirty="0"/>
              <a:t>Nilai akhir kontrak tergantung dengan lama waktu penugasan;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D" sz="1125" dirty="0" err="1"/>
              <a:t>Pekerjaan</a:t>
            </a:r>
            <a:r>
              <a:rPr lang="en-ID" sz="1125" dirty="0"/>
              <a:t> yang </a:t>
            </a:r>
            <a:r>
              <a:rPr lang="en-ID" sz="1125" dirty="0" err="1"/>
              <a:t>ruang</a:t>
            </a:r>
            <a:r>
              <a:rPr lang="en-ID" sz="1125" dirty="0"/>
              <a:t> </a:t>
            </a:r>
            <a:r>
              <a:rPr lang="en-ID" sz="1125" dirty="0" err="1"/>
              <a:t>lingkupnya</a:t>
            </a:r>
            <a:r>
              <a:rPr lang="en-ID" sz="1125" dirty="0"/>
              <a:t> </a:t>
            </a:r>
            <a:r>
              <a:rPr lang="en-ID" sz="1125" dirty="0" err="1"/>
              <a:t>kecil</a:t>
            </a:r>
            <a:r>
              <a:rPr lang="en-ID" sz="1125" dirty="0"/>
              <a:t> </a:t>
            </a:r>
            <a:r>
              <a:rPr lang="en-ID" sz="1125" dirty="0" err="1"/>
              <a:t>dan</a:t>
            </a:r>
            <a:r>
              <a:rPr lang="en-ID" sz="1125" dirty="0"/>
              <a:t>/</a:t>
            </a:r>
            <a:r>
              <a:rPr lang="en-ID" sz="1125" dirty="0" err="1"/>
              <a:t>atau</a:t>
            </a:r>
            <a:r>
              <a:rPr lang="en-ID" sz="1125" dirty="0"/>
              <a:t> </a:t>
            </a:r>
            <a:r>
              <a:rPr lang="en-ID" sz="1125" dirty="0" err="1"/>
              <a:t>jangka</a:t>
            </a:r>
            <a:r>
              <a:rPr lang="en-ID" sz="1125" dirty="0"/>
              <a:t> </a:t>
            </a:r>
            <a:r>
              <a:rPr lang="en-ID" sz="1125" dirty="0" err="1"/>
              <a:t>waktunya</a:t>
            </a:r>
            <a:r>
              <a:rPr lang="en-ID" sz="1125" dirty="0"/>
              <a:t> </a:t>
            </a:r>
            <a:r>
              <a:rPr lang="en-ID" sz="1125" dirty="0" err="1"/>
              <a:t>pendek</a:t>
            </a:r>
            <a:r>
              <a:rPr lang="en-ID" sz="1125" dirty="0"/>
              <a:t> </a:t>
            </a:r>
            <a:r>
              <a:rPr lang="id-ID" sz="1125" dirty="0"/>
              <a:t>dimana kompensasi cenderung berbasis harga per jam</a:t>
            </a:r>
            <a:r>
              <a:rPr lang="en-ID" sz="1125" dirty="0"/>
              <a:t>, per </a:t>
            </a:r>
            <a:r>
              <a:rPr lang="en-ID" sz="1125" dirty="0" err="1"/>
              <a:t>hari</a:t>
            </a:r>
            <a:r>
              <a:rPr lang="en-ID" sz="1125" dirty="0"/>
              <a:t>, per </a:t>
            </a:r>
            <a:r>
              <a:rPr lang="en-ID" sz="1125" dirty="0" err="1"/>
              <a:t>minggu</a:t>
            </a:r>
            <a:r>
              <a:rPr lang="en-ID" sz="1125" dirty="0"/>
              <a:t> </a:t>
            </a:r>
            <a:r>
              <a:rPr lang="en-ID" sz="1125" dirty="0" err="1"/>
              <a:t>atau</a:t>
            </a:r>
            <a:r>
              <a:rPr lang="en-ID" sz="1125" dirty="0"/>
              <a:t> per </a:t>
            </a:r>
            <a:r>
              <a:rPr lang="en-ID" sz="1125" dirty="0" err="1"/>
              <a:t>bulan</a:t>
            </a:r>
            <a:r>
              <a:rPr lang="id-ID" sz="1125" dirty="0"/>
              <a:t>;</a:t>
            </a:r>
            <a:r>
              <a:rPr lang="en-ID" sz="1125" dirty="0"/>
              <a:t> </a:t>
            </a:r>
            <a:r>
              <a:rPr lang="en-ID" sz="1125" dirty="0" err="1"/>
              <a:t>atau</a:t>
            </a:r>
            <a:endParaRPr lang="id-ID" sz="1125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1125" dirty="0"/>
              <a:t>Pekerjaan yang tidak umum</a:t>
            </a:r>
            <a:r>
              <a:rPr lang="en-ID" sz="1125" dirty="0"/>
              <a:t>/</a:t>
            </a:r>
            <a:r>
              <a:rPr lang="id-ID" sz="1125" dirty="0"/>
              <a:t>spesialis</a:t>
            </a:r>
            <a:r>
              <a:rPr lang="en-ID" sz="1125" dirty="0"/>
              <a:t> yang </a:t>
            </a:r>
            <a:r>
              <a:rPr lang="en-ID" sz="1125" dirty="0" err="1"/>
              <a:t>membutuhkan</a:t>
            </a:r>
            <a:r>
              <a:rPr lang="en-ID" sz="1125" dirty="0"/>
              <a:t> </a:t>
            </a:r>
            <a:r>
              <a:rPr lang="en-ID" sz="1125" dirty="0" err="1"/>
              <a:t>keahlian</a:t>
            </a:r>
            <a:r>
              <a:rPr lang="en-ID" sz="1125" dirty="0"/>
              <a:t> </a:t>
            </a:r>
            <a:r>
              <a:rPr lang="en-ID" sz="1125" dirty="0" err="1"/>
              <a:t>khusus</a:t>
            </a:r>
            <a:r>
              <a:rPr lang="id-ID" sz="1125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125" dirty="0"/>
              <a:t>Dalam </a:t>
            </a:r>
            <a:r>
              <a:rPr lang="en-ID" sz="1125" dirty="0"/>
              <a:t>K</a:t>
            </a:r>
            <a:r>
              <a:rPr lang="id-ID" sz="1125" dirty="0"/>
              <a:t>ontrak Waktu Penugasan pembayaran terdiri atas biaya personel dan biaya non personel.Biaya personel dibayarkan berdasarkan</a:t>
            </a:r>
            <a:r>
              <a:rPr lang="en-ID" sz="1125" dirty="0"/>
              <a:t> </a:t>
            </a:r>
            <a:r>
              <a:rPr lang="en-ID" sz="1125" dirty="0" err="1"/>
              <a:t>remunerasi</a:t>
            </a:r>
            <a:r>
              <a:rPr lang="id-ID" sz="1125" dirty="0"/>
              <a:t> yang pasti dan tetap sesuai yang tercantum dalam Kontrak untuk setiap</a:t>
            </a:r>
            <a:r>
              <a:rPr lang="en-ID" sz="1125" dirty="0"/>
              <a:t> </a:t>
            </a:r>
            <a:r>
              <a:rPr lang="en-ID" sz="1125" dirty="0" err="1"/>
              <a:t>satuan</a:t>
            </a:r>
            <a:r>
              <a:rPr lang="id-ID" sz="1125" dirty="0"/>
              <a:t> waktu penugasan. Biaya non personel  dapat dibayarkan secara lumsum, harga satuan, dan/atau penggantianbiaya </a:t>
            </a:r>
            <a:r>
              <a:rPr lang="id-ID" sz="1125" i="1" dirty="0"/>
              <a:t>(reimbursable cost</a:t>
            </a:r>
            <a:r>
              <a:rPr lang="id-ID" sz="1125" dirty="0"/>
              <a:t>/</a:t>
            </a:r>
            <a:r>
              <a:rPr lang="id-ID" sz="1125" i="1" dirty="0"/>
              <a:t>at cost)</a:t>
            </a:r>
            <a:r>
              <a:rPr lang="id-ID" sz="1125" dirty="0"/>
              <a:t>.</a:t>
            </a:r>
            <a:r>
              <a:rPr lang="en-ID" sz="1125" dirty="0"/>
              <a:t> </a:t>
            </a:r>
            <a:r>
              <a:rPr lang="en-ID" sz="1125" dirty="0" err="1"/>
              <a:t>Nilai</a:t>
            </a:r>
            <a:r>
              <a:rPr lang="en-ID" sz="1125" dirty="0"/>
              <a:t> </a:t>
            </a:r>
            <a:r>
              <a:rPr lang="en-ID" sz="1125" dirty="0" err="1"/>
              <a:t>akhir</a:t>
            </a:r>
            <a:r>
              <a:rPr lang="en-ID" sz="1125" dirty="0"/>
              <a:t> </a:t>
            </a:r>
            <a:r>
              <a:rPr lang="en-ID" sz="1125" dirty="0" err="1"/>
              <a:t>kontrak</a:t>
            </a:r>
            <a:r>
              <a:rPr lang="en-ID" sz="1125" dirty="0"/>
              <a:t> yang </a:t>
            </a:r>
            <a:r>
              <a:rPr lang="en-ID" sz="1125" dirty="0" err="1"/>
              <a:t>akan</a:t>
            </a:r>
            <a:r>
              <a:rPr lang="en-ID" sz="1125" dirty="0"/>
              <a:t> </a:t>
            </a:r>
            <a:r>
              <a:rPr lang="en-ID" sz="1125" dirty="0" err="1"/>
              <a:t>dibayarkan</a:t>
            </a:r>
            <a:r>
              <a:rPr lang="en-ID" sz="1125" dirty="0"/>
              <a:t>,</a:t>
            </a:r>
            <a:r>
              <a:rPr lang="id-ID" sz="1125" dirty="0"/>
              <a:t> tergantung </a:t>
            </a:r>
            <a:r>
              <a:rPr lang="en-ID" sz="1125" dirty="0"/>
              <a:t>lama/</a:t>
            </a:r>
            <a:r>
              <a:rPr lang="en-ID" sz="1125" dirty="0" err="1"/>
              <a:t>durasi</a:t>
            </a:r>
            <a:r>
              <a:rPr lang="en-ID" sz="1125" dirty="0"/>
              <a:t> </a:t>
            </a:r>
            <a:r>
              <a:rPr lang="id-ID" sz="1125" dirty="0"/>
              <a:t>waktu penugasan. Pembayaran dapat dilakukan berdasarkan periode waktu yang ditetapkan dalam Kontrak.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125" dirty="0"/>
              <a:t>Kontrak</a:t>
            </a:r>
            <a:r>
              <a:rPr lang="en-ID" sz="1125" dirty="0"/>
              <a:t> </a:t>
            </a:r>
            <a:r>
              <a:rPr lang="en-ID" sz="1125" dirty="0" err="1"/>
              <a:t>Waktu</a:t>
            </a:r>
            <a:r>
              <a:rPr lang="en-ID" sz="1125" dirty="0"/>
              <a:t> </a:t>
            </a:r>
            <a:r>
              <a:rPr lang="en-ID" sz="1125" dirty="0" err="1"/>
              <a:t>Penugasan</a:t>
            </a:r>
            <a:r>
              <a:rPr lang="en-ID" sz="1125" dirty="0"/>
              <a:t> </a:t>
            </a:r>
            <a:r>
              <a:rPr lang="en-ID" sz="1125" dirty="0" err="1"/>
              <a:t>digunakan</a:t>
            </a:r>
            <a:r>
              <a:rPr lang="en-ID" sz="1125" dirty="0"/>
              <a:t> </a:t>
            </a:r>
            <a:r>
              <a:rPr lang="en-ID" sz="1125" dirty="0" err="1"/>
              <a:t>misalnya</a:t>
            </a:r>
            <a:r>
              <a:rPr lang="en-ID" sz="1125" dirty="0"/>
              <a:t> </a:t>
            </a:r>
            <a:r>
              <a:rPr lang="en-ID" sz="1125" dirty="0" err="1"/>
              <a:t>untuk</a:t>
            </a:r>
            <a:r>
              <a:rPr lang="en-ID" sz="1125" dirty="0"/>
              <a:t> </a:t>
            </a:r>
            <a:r>
              <a:rPr lang="id-ID" sz="1125" dirty="0"/>
              <a:t>pra studi kelayakan, pekerjaan studi kelayakan termasuk konsep desain, pekerjaan</a:t>
            </a:r>
            <a:r>
              <a:rPr lang="id-ID" sz="1125" i="1" dirty="0"/>
              <a:t>Detail Engineering Design</a:t>
            </a:r>
            <a:r>
              <a:rPr lang="en-ID" sz="1125" dirty="0"/>
              <a:t>(</a:t>
            </a:r>
            <a:r>
              <a:rPr lang="id-ID" sz="1125" dirty="0"/>
              <a:t>DED</a:t>
            </a:r>
            <a:r>
              <a:rPr lang="en-ID" sz="1125" dirty="0"/>
              <a:t>)</a:t>
            </a:r>
            <a:r>
              <a:rPr lang="id-ID" sz="1125" dirty="0"/>
              <a:t>, manajemen kontrak, manajemen proyek, </a:t>
            </a:r>
            <a:r>
              <a:rPr lang="en-ID" sz="1125" dirty="0" err="1"/>
              <a:t>layanan</a:t>
            </a:r>
            <a:r>
              <a:rPr lang="en-ID" sz="1125" dirty="0"/>
              <a:t> </a:t>
            </a:r>
            <a:r>
              <a:rPr lang="en-ID" sz="1125" dirty="0" err="1"/>
              <a:t>pengujian</a:t>
            </a:r>
            <a:r>
              <a:rPr lang="en-ID" sz="1125" dirty="0"/>
              <a:t> </a:t>
            </a:r>
            <a:r>
              <a:rPr lang="en-ID" sz="1125" dirty="0" err="1"/>
              <a:t>dan</a:t>
            </a:r>
            <a:r>
              <a:rPr lang="en-ID" sz="1125" dirty="0"/>
              <a:t> </a:t>
            </a:r>
            <a:r>
              <a:rPr lang="en-ID" sz="1125" dirty="0" err="1"/>
              <a:t>analisis</a:t>
            </a:r>
            <a:r>
              <a:rPr lang="en-ID" sz="1125" dirty="0"/>
              <a:t> </a:t>
            </a:r>
            <a:r>
              <a:rPr lang="en-ID" sz="1125" dirty="0" err="1"/>
              <a:t>teknis</a:t>
            </a:r>
            <a:r>
              <a:rPr lang="en-ID" sz="1125" dirty="0"/>
              <a:t> </a:t>
            </a:r>
            <a:r>
              <a:rPr lang="en-ID" sz="1125" dirty="0" err="1"/>
              <a:t>seperti</a:t>
            </a:r>
            <a:r>
              <a:rPr lang="id-ID" sz="1125" dirty="0"/>
              <a:t> investigasi kondisi struktur, investigasi kehancuran struktur, investigasi kegagalan struktur, testing struktur/bagian struktur</a:t>
            </a:r>
            <a:r>
              <a:rPr lang="en-ID" sz="1125" dirty="0"/>
              <a:t>, </a:t>
            </a:r>
            <a:r>
              <a:rPr lang="id-ID" sz="1125" dirty="0"/>
              <a:t>ahli</a:t>
            </a:r>
            <a:r>
              <a:rPr lang="en-ID" sz="1125" dirty="0"/>
              <a:t> l</a:t>
            </a:r>
            <a:r>
              <a:rPr lang="id-ID" sz="1125" dirty="0"/>
              <a:t>itigasi</a:t>
            </a:r>
            <a:r>
              <a:rPr lang="en-ID" sz="1125" dirty="0"/>
              <a:t>/</a:t>
            </a:r>
            <a:r>
              <a:rPr lang="id-ID" sz="1125" dirty="0"/>
              <a:t>arbitrase layanan penyelesaian sengketakhususnya untuk proyek</a:t>
            </a:r>
            <a:r>
              <a:rPr lang="en-ID" sz="1125" dirty="0"/>
              <a:t> </a:t>
            </a:r>
            <a:r>
              <a:rPr lang="en-ID" sz="1125" dirty="0" err="1"/>
              <a:t>bernilai</a:t>
            </a:r>
            <a:r>
              <a:rPr lang="en-ID" sz="1125" dirty="0"/>
              <a:t> </a:t>
            </a:r>
            <a:r>
              <a:rPr lang="en-ID" sz="1125" dirty="0" err="1"/>
              <a:t>besar</a:t>
            </a:r>
            <a:r>
              <a:rPr lang="en-ID" sz="1125" dirty="0"/>
              <a:t>, </a:t>
            </a:r>
            <a:r>
              <a:rPr lang="en-ID" sz="1125" dirty="0" err="1"/>
              <a:t>pengawasan</a:t>
            </a:r>
            <a:r>
              <a:rPr lang="en-ID" sz="1125" dirty="0"/>
              <a:t>, </a:t>
            </a:r>
            <a:r>
              <a:rPr lang="id-ID" sz="1125" dirty="0"/>
              <a:t> </a:t>
            </a:r>
            <a:r>
              <a:rPr lang="en-ID" sz="1125" dirty="0"/>
              <a:t>p</a:t>
            </a:r>
            <a:r>
              <a:rPr lang="id-ID" sz="1125" dirty="0"/>
              <a:t>enasihat,pendampingan,pengembangansistem/aplikasi yang </a:t>
            </a:r>
            <a:r>
              <a:rPr lang="en-ID" sz="1125" dirty="0" err="1"/>
              <a:t>kompleks</a:t>
            </a:r>
            <a:r>
              <a:rPr lang="id-ID" sz="1125" dirty="0"/>
              <a:t>, monitoring, </a:t>
            </a:r>
            <a:r>
              <a:rPr lang="en-ID" sz="1125" dirty="0" err="1"/>
              <a:t>atau</a:t>
            </a:r>
            <a:r>
              <a:rPr lang="en-ID" sz="1125" dirty="0"/>
              <a:t> </a:t>
            </a:r>
            <a:r>
              <a:rPr lang="id-ID" sz="1125" dirty="0"/>
              <a:t>survei/pemetaan yang membutuhkan telaahan</a:t>
            </a:r>
            <a:r>
              <a:rPr lang="en-ID" sz="1125" dirty="0"/>
              <a:t> </a:t>
            </a:r>
            <a:r>
              <a:rPr lang="en-ID" sz="1125" dirty="0" err="1"/>
              <a:t>mendalam</a:t>
            </a:r>
            <a:r>
              <a:rPr lang="id-ID" sz="1125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sz="1125" dirty="0"/>
          </a:p>
        </p:txBody>
      </p:sp>
      <p:sp>
        <p:nvSpPr>
          <p:cNvPr id="8192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925165-F3D7-4E84-AB63-7140340E95AB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KONTRAK </a:t>
            </a:r>
            <a:r>
              <a:rPr lang="id-ID" altLang="en-US" b="1" smtClean="0"/>
              <a:t>PAYUNG</a:t>
            </a:r>
          </a:p>
        </p:txBody>
      </p:sp>
      <p:sp>
        <p:nvSpPr>
          <p:cNvPr id="82946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067050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id-ID" altLang="en-US" sz="1800" smtClean="0"/>
              <a:t>Kontrak Payung pada Jasa Konsultansi digunakan untuk mengikat </a:t>
            </a:r>
            <a:r>
              <a:rPr lang="en-ID" altLang="en-US" sz="1800" smtClean="0"/>
              <a:t>P</a:t>
            </a:r>
            <a:r>
              <a:rPr lang="id-ID" altLang="en-US" sz="1800" smtClean="0"/>
              <a:t>enyedia Jasa Konsultansi dalam periode</a:t>
            </a:r>
            <a:r>
              <a:rPr lang="en-ID" altLang="en-US" sz="1800" smtClean="0"/>
              <a:t> waktu</a:t>
            </a:r>
            <a:r>
              <a:rPr lang="id-ID" altLang="en-US" sz="1800" smtClean="0"/>
              <a:t> tertentu untuk menyediakan jasa</a:t>
            </a:r>
            <a:r>
              <a:rPr lang="en-ID" altLang="en-US" sz="1800" smtClean="0"/>
              <a:t>,dimana</a:t>
            </a:r>
            <a:r>
              <a:rPr lang="id-ID" altLang="en-US" sz="1800" smtClean="0"/>
              <a:t> waktunya belum dapat ditentukan. </a:t>
            </a:r>
          </a:p>
          <a:p>
            <a:pPr eaLnBrk="1" hangingPunct="1">
              <a:buFont typeface="Arial" charset="0"/>
              <a:buNone/>
            </a:pPr>
            <a:r>
              <a:rPr lang="id-ID" altLang="en-US" sz="1800" smtClean="0"/>
              <a:t>Penyedia Jasa Konsultansi yang diikat dengan Kontrak Payung adalah Penyedia Jasa Konsultansi yang telah </a:t>
            </a:r>
            <a:r>
              <a:rPr lang="en-ID" altLang="en-US" sz="1800" smtClean="0"/>
              <a:t>memenuhi/</a:t>
            </a:r>
            <a:r>
              <a:rPr lang="id-ID" altLang="en-US" sz="1800" smtClean="0"/>
              <a:t>lulus </a:t>
            </a:r>
            <a:r>
              <a:rPr lang="en-ID" altLang="en-US" sz="1800" smtClean="0"/>
              <a:t>persyaratan yang ditetapkan</a:t>
            </a:r>
            <a:r>
              <a:rPr lang="id-ID" altLang="en-US" sz="1800" smtClean="0"/>
              <a:t>.</a:t>
            </a:r>
            <a:r>
              <a:rPr lang="en-ID" altLang="en-US" sz="1800" smtClean="0"/>
              <a:t> </a:t>
            </a:r>
            <a:endParaRPr lang="id-ID" altLang="en-US" sz="1800" smtClean="0"/>
          </a:p>
          <a:p>
            <a:pPr eaLnBrk="1" hangingPunct="1">
              <a:buFont typeface="Arial" charset="0"/>
              <a:buNone/>
            </a:pPr>
            <a:r>
              <a:rPr lang="en-ID" altLang="en-US" sz="1800" smtClean="0"/>
              <a:t>Kontrak Payung digunakan misalnya untuk </a:t>
            </a:r>
            <a:r>
              <a:rPr lang="id-ID" altLang="en-US" sz="1800" smtClean="0"/>
              <a:t>Pengadaan Jasa Konsultansi dalam rangka </a:t>
            </a:r>
            <a:r>
              <a:rPr lang="en-ID" altLang="en-US" sz="1800" smtClean="0"/>
              <a:t>penasihatan hukum, </a:t>
            </a:r>
            <a:r>
              <a:rPr lang="id-ID" altLang="en-US" sz="1800" smtClean="0"/>
              <a:t>penyiapan proyek strategis nasional</a:t>
            </a:r>
            <a:r>
              <a:rPr lang="en-ID" altLang="en-US" sz="1800" smtClean="0"/>
              <a:t>, </a:t>
            </a:r>
            <a:r>
              <a:rPr lang="id-ID" altLang="en-US" sz="1800" smtClean="0"/>
              <a:t> dan penyiapan proyek dalam rangka kerjasama pemerintah dan badan usaha.</a:t>
            </a:r>
          </a:p>
        </p:txBody>
      </p:sp>
      <p:sp>
        <p:nvSpPr>
          <p:cNvPr id="82947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7389CF-15FD-486C-8430-9EA7483FDB30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Persiapan Pengadaan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B08414-6869-CD45-B87C-E12B4E0B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versi_9.1</a:t>
            </a:r>
          </a:p>
        </p:txBody>
      </p:sp>
      <p:sp>
        <p:nvSpPr>
          <p:cNvPr id="47107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2A466E-AB7D-4A4F-8EA0-6DF8C319B9F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7108" name="Picture 1" descr="page10image181145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4775" y="1557338"/>
            <a:ext cx="6292850" cy="3887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3">
            <a:extLst>
              <a:ext uri="{FF2B5EF4-FFF2-40B4-BE49-F238E27FC236}">
                <a16:creationId xmlns:a16="http://schemas.microsoft.com/office/drawing/2014/main" xmlns="" id="{8AB14731-A087-1742-A9DF-2EE40B22A036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1898650" y="3467100"/>
            <a:ext cx="6119813" cy="1476375"/>
          </a:xfrm>
        </p:spPr>
        <p:txBody>
          <a:bodyPr rtlCol="0" anchor="ctr">
            <a:normAutofit lnSpcReduction="10000"/>
          </a:bodyPr>
          <a:lstStyle/>
          <a:p>
            <a:pPr marL="0" indent="0" algn="r" eaLnBrk="1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d-ID" sz="7200">
                <a:solidFill>
                  <a:schemeClr val="bg1"/>
                </a:solidFill>
                <a:latin typeface="Franklin Gothic Medium Cond" panose="020B0606030402020204" pitchFamily="34" charset="0"/>
              </a:rPr>
              <a:t>PERUBAHAN KONTRAK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7DB7D8-1F9B-4850-B433-1B3C2A5DA343}" type="slidenum">
              <a:rPr lang="id-ID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id-ID" altLang="en-US" sz="900">
              <a:solidFill>
                <a:srgbClr val="99ABB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AE829E-4B9B-6643-B459-E0E5D1209BE9}"/>
              </a:ext>
            </a:extLst>
          </p:cNvPr>
          <p:cNvSpPr txBox="1"/>
          <p:nvPr/>
        </p:nvSpPr>
        <p:spPr>
          <a:xfrm>
            <a:off x="923925" y="3940175"/>
            <a:ext cx="977900" cy="369888"/>
          </a:xfrm>
          <a:prstGeom prst="rect">
            <a:avLst/>
          </a:prstGeom>
          <a:solidFill>
            <a:srgbClr val="3D455C"/>
          </a:solidFill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LUMSUM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901050-BF20-D846-990B-125D17DC9AFA}"/>
              </a:ext>
            </a:extLst>
          </p:cNvPr>
          <p:cNvSpPr txBox="1"/>
          <p:nvPr/>
        </p:nvSpPr>
        <p:spPr>
          <a:xfrm>
            <a:off x="652463" y="4418013"/>
            <a:ext cx="1516062" cy="368300"/>
          </a:xfrm>
          <a:prstGeom prst="rect">
            <a:avLst/>
          </a:prstGeom>
          <a:solidFill>
            <a:srgbClr val="3D455C"/>
          </a:solidFill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HARGA SATUAN</a:t>
            </a:r>
          </a:p>
        </p:txBody>
      </p:sp>
      <p:grpSp>
        <p:nvGrpSpPr>
          <p:cNvPr id="84996" name="Group 12"/>
          <p:cNvGrpSpPr>
            <a:grpSpLocks/>
          </p:cNvGrpSpPr>
          <p:nvPr/>
        </p:nvGrpSpPr>
        <p:grpSpPr bwMode="auto">
          <a:xfrm>
            <a:off x="855663" y="3894138"/>
            <a:ext cx="1168400" cy="474662"/>
            <a:chOff x="1325415" y="2136215"/>
            <a:chExt cx="1242648" cy="4616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5333BF3-C3C4-E94B-AF34-4A91198736E4}"/>
                </a:ext>
              </a:extLst>
            </p:cNvPr>
            <p:cNvCxnSpPr/>
            <p:nvPr/>
          </p:nvCxnSpPr>
          <p:spPr>
            <a:xfrm flipV="1">
              <a:off x="1325415" y="2136215"/>
              <a:ext cx="1242648" cy="461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65BD7344-3EAB-1E4F-813C-E7BACB0F05FC}"/>
                </a:ext>
              </a:extLst>
            </p:cNvPr>
            <p:cNvCxnSpPr/>
            <p:nvPr/>
          </p:nvCxnSpPr>
          <p:spPr>
            <a:xfrm>
              <a:off x="1325415" y="2136215"/>
              <a:ext cx="1242648" cy="4616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104357-2A7D-A34A-B00A-C88FC71750D2}"/>
              </a:ext>
            </a:extLst>
          </p:cNvPr>
          <p:cNvSpPr txBox="1"/>
          <p:nvPr/>
        </p:nvSpPr>
        <p:spPr>
          <a:xfrm>
            <a:off x="3019425" y="4244975"/>
            <a:ext cx="2192338" cy="368300"/>
          </a:xfrm>
          <a:prstGeom prst="rect">
            <a:avLst/>
          </a:prstGeom>
          <a:solidFill>
            <a:srgbClr val="3D455C"/>
          </a:solidFill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SEMUA JENIS KONTRAK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DFBB236-EE2E-714A-8F60-88035E13597D}"/>
              </a:ext>
            </a:extLst>
          </p:cNvPr>
          <p:cNvSpPr/>
          <p:nvPr/>
        </p:nvSpPr>
        <p:spPr>
          <a:xfrm>
            <a:off x="325438" y="1782763"/>
            <a:ext cx="4627562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50" dirty="0">
                <a:solidFill>
                  <a:srgbClr val="3D455C"/>
                </a:solidFill>
                <a:latin typeface="Franklin Gothic Medium Cond" panose="020B0606030402020204" pitchFamily="34" charset="0"/>
              </a:rPr>
              <a:t>Dalam hal terdapat perbedaan antara kondisi lapangan pada saat pelaksanaan dengan gambar dan/atau spesifikasi teknis/KAK yang  ditentukan dalam Dokumen Kontrak, PPK bersama Penyedia dapat melakukan perubahan kontrak, berlaku untuk  pekerjaan dengan kontrak</a:t>
            </a:r>
          </a:p>
        </p:txBody>
      </p:sp>
      <p:pic>
        <p:nvPicPr>
          <p:cNvPr id="849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2095500"/>
            <a:ext cx="3910012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A2743C9-33B6-534D-8F15-4922B978972D}"/>
              </a:ext>
            </a:extLst>
          </p:cNvPr>
          <p:cNvSpPr/>
          <p:nvPr/>
        </p:nvSpPr>
        <p:spPr>
          <a:xfrm>
            <a:off x="531813" y="3448050"/>
            <a:ext cx="1816100" cy="373063"/>
          </a:xfrm>
          <a:prstGeom prst="rect">
            <a:avLst/>
          </a:prstGeom>
          <a:solidFill>
            <a:srgbClr val="C65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PERPRES 54/2010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AAC0457-3B85-CA4A-A6FE-9113B753C669}"/>
              </a:ext>
            </a:extLst>
          </p:cNvPr>
          <p:cNvSpPr/>
          <p:nvPr/>
        </p:nvSpPr>
        <p:spPr>
          <a:xfrm>
            <a:off x="3135313" y="3448050"/>
            <a:ext cx="1817687" cy="373063"/>
          </a:xfrm>
          <a:prstGeom prst="rect">
            <a:avLst/>
          </a:prstGeom>
          <a:solidFill>
            <a:srgbClr val="FDD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3D455C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PERPRES 16/2018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2819FCF-8918-454B-AA83-C09D37B6EFB3}"/>
              </a:ext>
            </a:extLst>
          </p:cNvPr>
          <p:cNvSpPr txBox="1"/>
          <p:nvPr/>
        </p:nvSpPr>
        <p:spPr>
          <a:xfrm>
            <a:off x="396875" y="4862513"/>
            <a:ext cx="2120900" cy="646112"/>
          </a:xfrm>
          <a:prstGeom prst="rect">
            <a:avLst/>
          </a:prstGeom>
          <a:solidFill>
            <a:srgbClr val="3D455C"/>
          </a:solidFill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GABUNGAN LUMSUM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Franklin Gothic Medium Cond" panose="020B0606030402020204" pitchFamily="34" charset="0"/>
              </a:rPr>
              <a:t>DAN HARGA SATUAN</a:t>
            </a:r>
          </a:p>
        </p:txBody>
      </p:sp>
      <p:sp>
        <p:nvSpPr>
          <p:cNvPr id="85003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1035050"/>
            <a:ext cx="6345238" cy="554038"/>
          </a:xfrm>
        </p:spPr>
        <p:txBody>
          <a:bodyPr/>
          <a:lstStyle/>
          <a:p>
            <a:pPr eaLnBrk="1" hangingPunct="1"/>
            <a:r>
              <a:rPr lang="en-ID" altLang="en-US" sz="2700" b="1" smtClean="0"/>
              <a:t>PERUBAHAN KONTRAK</a:t>
            </a:r>
            <a:endParaRPr lang="id-ID" altLang="en-US" sz="2700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236538"/>
            <a:ext cx="6345238" cy="738187"/>
          </a:xfrm>
        </p:spPr>
        <p:txBody>
          <a:bodyPr/>
          <a:lstStyle/>
          <a:p>
            <a:pPr eaLnBrk="1" hangingPunct="1"/>
            <a:r>
              <a:rPr lang="en-ID" altLang="en-US" sz="2700" b="1" smtClean="0"/>
              <a:t>PERUBAHAN KONTRAK</a:t>
            </a:r>
            <a:endParaRPr lang="id-ID" altLang="en-US" sz="2700" b="1" smtClean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990A71-053F-6A45-80AD-0F0FBFF61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370262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800" dirty="0"/>
              <a:t>Dalam hal terdapat perbedaan antara kondisi lapangan pada saat pelaksanaan dengan gambar dan/atau spesifikasi teknis/KAK yang  ditentukan dalam dokumen Kontrak, PPK bersama Penyedia dapat melakukan perubahan kontrak, yang meliputi:</a:t>
            </a:r>
          </a:p>
          <a:p>
            <a:pPr marL="6858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menambah atau mengurangi volume yang tercantum dalam Kontrak;</a:t>
            </a:r>
          </a:p>
          <a:p>
            <a:pPr marL="6858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menambah dan/atau mengurangi jenis kegiatan;</a:t>
            </a:r>
          </a:p>
          <a:p>
            <a:pPr marL="6858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mengubah spesifikasi teknis sesuai dengan kondisi lapangan; dan/atau</a:t>
            </a:r>
          </a:p>
          <a:p>
            <a:pPr marL="6858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/>
              <a:t>mengubah jadwal pelaksanaan.</a:t>
            </a:r>
          </a:p>
          <a:p>
            <a:pPr marL="205979" indent="-205979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1800" dirty="0"/>
              <a:t>Perubahan Kontrak yang disebabkan masalah administrasi, dapat dilakukan sepanjang disepakati kedua belah pihak.</a:t>
            </a:r>
            <a:r>
              <a:rPr lang="en-ID" sz="1800" dirty="0"/>
              <a:t> </a:t>
            </a:r>
            <a:r>
              <a:rPr lang="en-ID" sz="1800" dirty="0" err="1"/>
              <a:t>Masalah</a:t>
            </a:r>
            <a:r>
              <a:rPr lang="en-ID" sz="1800" dirty="0"/>
              <a:t> </a:t>
            </a:r>
            <a:r>
              <a:rPr lang="en-ID" sz="1800" dirty="0" err="1"/>
              <a:t>administrasi</a:t>
            </a:r>
            <a:r>
              <a:rPr lang="en-ID" sz="1800" dirty="0"/>
              <a:t> yang </a:t>
            </a:r>
            <a:r>
              <a:rPr lang="en-ID" sz="1800" dirty="0" err="1"/>
              <a:t>dimaksud</a:t>
            </a:r>
            <a:r>
              <a:rPr lang="en-ID" sz="1800" dirty="0"/>
              <a:t> </a:t>
            </a:r>
            <a:r>
              <a:rPr lang="en-ID" sz="1800" dirty="0" err="1"/>
              <a:t>antara</a:t>
            </a:r>
            <a:r>
              <a:rPr lang="en-ID" sz="1800" dirty="0"/>
              <a:t> lain </a:t>
            </a:r>
            <a:r>
              <a:rPr lang="en-ID" sz="1800" dirty="0" err="1"/>
              <a:t>pergantian</a:t>
            </a:r>
            <a:r>
              <a:rPr lang="en-ID" sz="1800" dirty="0"/>
              <a:t> PPK, </a:t>
            </a:r>
            <a:r>
              <a:rPr lang="en-ID" sz="1800" dirty="0" err="1"/>
              <a:t>perubahan</a:t>
            </a:r>
            <a:r>
              <a:rPr lang="en-ID" sz="1800" dirty="0"/>
              <a:t> </a:t>
            </a:r>
            <a:r>
              <a:rPr lang="en-ID" sz="1800" dirty="0" err="1"/>
              <a:t>rekening</a:t>
            </a:r>
            <a:r>
              <a:rPr lang="en-ID" sz="1800" dirty="0"/>
              <a:t> </a:t>
            </a:r>
            <a:r>
              <a:rPr lang="en-ID" sz="1800" dirty="0" err="1"/>
              <a:t>penerima</a:t>
            </a:r>
            <a:r>
              <a:rPr lang="en-ID" sz="1800" dirty="0"/>
              <a:t>.</a:t>
            </a:r>
            <a:endParaRPr lang="id-ID" sz="1800" dirty="0"/>
          </a:p>
          <a:p>
            <a:pPr marL="685800" lvl="1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d-ID" dirty="0"/>
          </a:p>
        </p:txBody>
      </p:sp>
      <p:sp>
        <p:nvSpPr>
          <p:cNvPr id="8704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19AAC5-09C7-4711-9A7F-031EFB3E2D33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900">
              <a:solidFill>
                <a:srgbClr val="99ABB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5"/>
          <p:cNvSpPr>
            <a:spLocks noGrp="1"/>
          </p:cNvSpPr>
          <p:nvPr>
            <p:ph idx="1"/>
          </p:nvPr>
        </p:nvSpPr>
        <p:spPr>
          <a:xfrm>
            <a:off x="423863" y="1935163"/>
            <a:ext cx="8316912" cy="3370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D" altLang="en-US" smtClean="0"/>
              <a:t>Pekerjaan tambah dilaksanakan dengan ketentuan:</a:t>
            </a:r>
            <a:endParaRPr lang="id-ID" altLang="en-US" smtClean="0"/>
          </a:p>
          <a:p>
            <a:pPr marL="685800" lvl="1" indent="-342900" eaLnBrk="1" hangingPunct="1">
              <a:buFont typeface="Calibri Light" pitchFamily="34" charset="0"/>
              <a:buAutoNum type="arabicPeriod"/>
            </a:pPr>
            <a:r>
              <a:rPr lang="id-ID" altLang="en-US" smtClean="0"/>
              <a:t>tidak melebihi 10% (sepuluh </a:t>
            </a:r>
            <a:r>
              <a:rPr lang="en-ID" altLang="en-US" smtClean="0"/>
              <a:t>persen</a:t>
            </a:r>
            <a:r>
              <a:rPr lang="id-ID" altLang="en-US" smtClean="0"/>
              <a:t>) dari harga yang tercantum dalam  perjanjian/Kontrak awal; dan</a:t>
            </a:r>
          </a:p>
          <a:p>
            <a:pPr marL="685800" lvl="1" indent="-342900" eaLnBrk="1" hangingPunct="1">
              <a:buFont typeface="Calibri Light" pitchFamily="34" charset="0"/>
              <a:buAutoNum type="arabicPeriod"/>
            </a:pPr>
            <a:r>
              <a:rPr lang="id-ID" altLang="en-US" smtClean="0"/>
              <a:t>tersedia anggaran untuk pekerjaan tambah.</a:t>
            </a:r>
          </a:p>
          <a:p>
            <a:pPr marL="685800" lvl="1" indent="-342900" eaLnBrk="1" hangingPunct="1">
              <a:buFont typeface="Calibri Light" pitchFamily="34" charset="0"/>
              <a:buAutoNum type="arabicPeriod"/>
            </a:pPr>
            <a:r>
              <a:rPr lang="id-ID" altLang="en-US" smtClean="0"/>
              <a:t>Untuk pemeriksaan dalam rangka perubahan kontrak, Pejabat Penandatangan Kontrak dapat menetapkan tim atau tenaga ahli.</a:t>
            </a:r>
          </a:p>
          <a:p>
            <a:pPr marL="685800" lvl="1" indent="-342900" eaLnBrk="1" hangingPunct="1">
              <a:buFont typeface="Calibri Light" pitchFamily="34" charset="0"/>
              <a:buAutoNum type="arabicPeriod"/>
            </a:pPr>
            <a:r>
              <a:rPr lang="en-ID" altLang="en-US" smtClean="0"/>
              <a:t>Perubahan Kontrak tidak dapat dilakukan pada masa tambahan waktu penyelesaian pekerjaan (masa denda) akibat dari keterlambatan setelah waktu pelaksanaan kontrak berakhir.</a:t>
            </a:r>
            <a:endParaRPr lang="id-ID" altLang="en-US" smtClean="0"/>
          </a:p>
        </p:txBody>
      </p:sp>
      <p:sp>
        <p:nvSpPr>
          <p:cNvPr id="88066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3421E1-536D-4558-9BE3-36E3F3FD0C22}" type="slidenum">
              <a:rPr lang="en-US" altLang="en-US" sz="900">
                <a:solidFill>
                  <a:srgbClr val="99ABB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900">
              <a:solidFill>
                <a:srgbClr val="99ABB9"/>
              </a:solidFill>
            </a:endParaRPr>
          </a:p>
        </p:txBody>
      </p:sp>
      <p:sp>
        <p:nvSpPr>
          <p:cNvPr id="88067" name="Title 4"/>
          <p:cNvSpPr>
            <a:spLocks noGrp="1" noChangeArrowheads="1"/>
          </p:cNvSpPr>
          <p:nvPr>
            <p:ph type="title"/>
          </p:nvPr>
        </p:nvSpPr>
        <p:spPr>
          <a:xfrm>
            <a:off x="860425" y="1035050"/>
            <a:ext cx="6345238" cy="554038"/>
          </a:xfrm>
        </p:spPr>
        <p:txBody>
          <a:bodyPr/>
          <a:lstStyle/>
          <a:p>
            <a:pPr eaLnBrk="1" hangingPunct="1"/>
            <a:r>
              <a:rPr lang="en-ID" altLang="en-US" sz="2700" b="1" smtClean="0"/>
              <a:t>PERUBAHAN KONTRAK</a:t>
            </a:r>
            <a:endParaRPr lang="id-ID" altLang="en-US" sz="2700" b="1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D81890-7D9B-6B47-ACDE-77C10F331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33375"/>
            <a:ext cx="6346825" cy="736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D" b="1" dirty="0"/>
              <a:t>SERAH TERIMA PEKERJAAN</a:t>
            </a: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  <p:pic>
        <p:nvPicPr>
          <p:cNvPr id="89090" name="Picture 1" descr="page119image17812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058025" cy="4103688"/>
          </a:xfrm>
          <a:noFill/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152F0-B552-47D2-A119-1C9036184662}" type="slidenum">
              <a:rPr lang="en-US" altLang="id-ID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id-ID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EE062B33-9312-8D47-8AA3-6520AA42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7334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PENDAHULUAN</a:t>
            </a: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Rounded Rectangle 7"/>
          <p:cNvGrpSpPr>
            <a:grpSpLocks/>
          </p:cNvGrpSpPr>
          <p:nvPr/>
        </p:nvGrpSpPr>
        <p:grpSpPr bwMode="auto">
          <a:xfrm>
            <a:off x="152400" y="1308100"/>
            <a:ext cx="3594100" cy="5359400"/>
            <a:chOff x="96" y="824"/>
            <a:chExt cx="2264" cy="3376"/>
          </a:xfrm>
        </p:grpSpPr>
        <p:pic>
          <p:nvPicPr>
            <p:cNvPr id="48139" name="Rounded Rectangl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824"/>
              <a:ext cx="2264" cy="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0" name="Text Box 4"/>
            <p:cNvSpPr txBox="1">
              <a:spLocks noChangeArrowheads="1"/>
            </p:cNvSpPr>
            <p:nvPr/>
          </p:nvSpPr>
          <p:spPr bwMode="auto">
            <a:xfrm>
              <a:off x="194" y="880"/>
              <a:ext cx="2096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d-ID" altLang="en-US" sz="2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TAHAP PRAKUAL</a:t>
              </a:r>
              <a:r>
                <a:rPr lang="en-US" altLang="en-US" sz="2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  <a:r>
                <a:rPr lang="id-ID" altLang="en-US" sz="2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Pengumuman Prakualifikasi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Pendaftaran dan Pengunduhan Dokumen Prakualifikasi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Pemberian Penjelasan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Penyampaian dan pembukaan Dokumen Prakualifikasi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Evaluasi Prakualifikasi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Penetapan dan Pengumuman Hasil Prakualifikasi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San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ggah Kualifikasi</a:t>
              </a:r>
              <a:endParaRPr lang="id-ID" altLang="en-US" sz="20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Rounded Rectangle 8"/>
          <p:cNvGrpSpPr>
            <a:grpSpLocks/>
          </p:cNvGrpSpPr>
          <p:nvPr/>
        </p:nvGrpSpPr>
        <p:grpSpPr bwMode="auto">
          <a:xfrm>
            <a:off x="4013200" y="1308100"/>
            <a:ext cx="3771900" cy="5321300"/>
            <a:chOff x="2528" y="824"/>
            <a:chExt cx="2376" cy="3352"/>
          </a:xfrm>
        </p:grpSpPr>
        <p:pic>
          <p:nvPicPr>
            <p:cNvPr id="48137" name="Rounded Rectangl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8" y="824"/>
              <a:ext cx="2376" cy="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8" name="Text Box 7"/>
            <p:cNvSpPr txBox="1">
              <a:spLocks noChangeArrowheads="1"/>
            </p:cNvSpPr>
            <p:nvPr/>
          </p:nvSpPr>
          <p:spPr bwMode="auto">
            <a:xfrm>
              <a:off x="2610" y="882"/>
              <a:ext cx="2228" cy="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d-ID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TAHAP PEMILIHAN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/</a:t>
              </a:r>
              <a:r>
                <a:rPr lang="en-US" altLang="en-US" sz="2000" b="1">
                  <a:latin typeface="Arial" charset="0"/>
                  <a:cs typeface="Arial" charset="0"/>
                </a:rPr>
                <a:t>PASCA</a:t>
              </a:r>
              <a:endParaRPr lang="id-ID" altLang="en-US" sz="2000" b="1"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Undangan/pengumuman Dokumen Pemilihan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Pendaftaran dan Pengunduhan Dokumen Pemilihan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Pemberian Penjelasan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Penyampaian dan pembukaan Dokumen Penawaran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Evaluasi Dokumen Penawaran</a:t>
              </a:r>
              <a:endParaRPr lang="id-ID" altLang="en-US" sz="1800" b="1"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en-US" altLang="en-US" sz="1800" b="1">
                  <a:latin typeface="Arial" charset="0"/>
                  <a:cs typeface="Arial" charset="0"/>
                </a:rPr>
                <a:t>Evaluasi dan pembuktian kualifikasi (pasca)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Penetapan dan pengumuman hasil pemilihan</a:t>
              </a:r>
            </a:p>
            <a:p>
              <a:pPr eaLnBrk="1" hangingPunct="1">
                <a:spcBef>
                  <a:spcPct val="0"/>
                </a:spcBef>
                <a:buFont typeface="Calibri" pitchFamily="34" charset="0"/>
                <a:buAutoNum type="arabicPeriod"/>
              </a:pPr>
              <a:r>
                <a:rPr lang="id-ID" altLang="en-US" sz="18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Sanggah </a:t>
              </a:r>
            </a:p>
          </p:txBody>
        </p:sp>
      </p:grp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DEA1C882-5279-A448-8FA9-F9D2537A8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138" y="1608138"/>
            <a:ext cx="228600" cy="411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2C2C2"/>
              </a:gs>
              <a:gs pos="100000">
                <a:srgbClr val="4D4D4D"/>
              </a:gs>
            </a:gsLst>
            <a:lin ang="5400000"/>
          </a:gradFill>
          <a:ln w="9525">
            <a:solidFill>
              <a:srgbClr val="4B4B4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Arial" charset="0"/>
              <a:ea typeface="ＭＳ Ｐゴシック" charset="-128"/>
            </a:endParaRPr>
          </a:p>
        </p:txBody>
      </p:sp>
      <p:sp>
        <p:nvSpPr>
          <p:cNvPr id="48134" name="Curved Right Arrow 2"/>
          <p:cNvSpPr>
            <a:spLocks noChangeArrowheads="1"/>
          </p:cNvSpPr>
          <p:nvPr/>
        </p:nvSpPr>
        <p:spPr bwMode="auto">
          <a:xfrm rot="10800000">
            <a:off x="7489825" y="2865438"/>
            <a:ext cx="533400" cy="762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6B9B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135" name="Rounded Rectangular Callout 12"/>
          <p:cNvSpPr>
            <a:spLocks noChangeArrowheads="1"/>
          </p:cNvSpPr>
          <p:nvPr/>
        </p:nvSpPr>
        <p:spPr bwMode="auto">
          <a:xfrm>
            <a:off x="8099425" y="1844675"/>
            <a:ext cx="990600" cy="1020763"/>
          </a:xfrm>
          <a:prstGeom prst="wedgeRoundRectCallout">
            <a:avLst>
              <a:gd name="adj1" fmla="val -59412"/>
              <a:gd name="adj2" fmla="val 94903"/>
              <a:gd name="adj3" fmla="val 16667"/>
            </a:avLst>
          </a:prstGeom>
          <a:solidFill>
            <a:srgbClr val="E6B9B8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Bila 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 </a:t>
            </a:r>
            <a:r>
              <a:rPr lang="en-US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file</a:t>
            </a:r>
            <a:r>
              <a:rPr lang="id-ID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/ 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 tahap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xmlns="" id="{6BFAF28F-4755-994E-B44C-2DE5466D1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25" y="1608138"/>
            <a:ext cx="228600" cy="41148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2C2C2"/>
              </a:gs>
              <a:gs pos="100000">
                <a:srgbClr val="4D4D4D"/>
              </a:gs>
            </a:gsLst>
            <a:lin ang="5400000"/>
          </a:gradFill>
          <a:ln w="9525">
            <a:solidFill>
              <a:srgbClr val="4B4B4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09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7529C62-3EFD-BA4F-A95F-F55E5394BCE0}"/>
              </a:ext>
            </a:extLst>
          </p:cNvPr>
          <p:cNvSpPr/>
          <p:nvPr/>
        </p:nvSpPr>
        <p:spPr>
          <a:xfrm>
            <a:off x="611188" y="1557338"/>
            <a:ext cx="7848600" cy="411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r>
              <a:rPr lang="id-ID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segera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mengumumkan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RUP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diumumkan</a:t>
            </a:r>
            <a:endParaRPr lang="en-US" sz="2000" b="1" dirty="0">
              <a:solidFill>
                <a:srgbClr val="1984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138" indent="-465138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 b</a:t>
            </a: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arang/jasa yang kontraknya harus ditandatangani pada awal tahun, pemilihan dapat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 setelah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indent="-33655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K/ L;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indent="-33655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persetujuan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RKA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id-ID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16BEFF38-6C4B-BC48-9299-905C994A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4"/>
          <p:cNvSpPr txBox="1">
            <a:spLocks noChangeArrowheads="1"/>
          </p:cNvSpPr>
          <p:nvPr/>
        </p:nvSpPr>
        <p:spPr bwMode="auto">
          <a:xfrm>
            <a:off x="900113" y="1350963"/>
            <a:ext cx="82438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id-ID" sz="28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Media Pengumuman Pelelangan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2800" b="1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sz="28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LPSE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sz="2800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Dapat ditambahkan: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Situs web Kementerian/Lembaga/ Pemerintah Daerah;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papan pengumuman resmi untuk masyarakat;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surat kabar; dan/atau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id-ID" altLang="id-ID" b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media lainnya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id-ID" altLang="id-ID" sz="2800" b="1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id-ID" altLang="id-ID" sz="2800" b="1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09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xmlns="" id="{8999EE50-5698-954E-94F9-705489DC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8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65C5104-5FB0-3542-81A2-15E79B775FCB}"/>
              </a:ext>
            </a:extLst>
          </p:cNvPr>
          <p:cNvSpPr/>
          <p:nvPr/>
        </p:nvSpPr>
        <p:spPr>
          <a:xfrm>
            <a:off x="685800" y="1268413"/>
            <a:ext cx="8458200" cy="5053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endParaRPr lang="en-US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  <a:defRPr/>
            </a:pP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mendahului</a:t>
            </a:r>
            <a:r>
              <a:rPr lang="en-US" sz="22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22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DIPA/DPA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memuat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793750" indent="-3286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DIPA/DPA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750" indent="-328613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DIPA/DPA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disetujui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Pengadaan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proses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dilanjutkan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penandatanganan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DIPA/DPA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dibatalkan</a:t>
            </a:r>
            <a:r>
              <a:rPr lang="id-ID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kepada calon Penyedia tidak diberikan ganti rugi.</a:t>
            </a:r>
            <a:endParaRPr lang="en-US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3E0A5393-AB8E-A849-8F0A-7061B9A0A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Images for presentation\checklist-resized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8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755A6C2-37A1-7145-9030-2B9382C2A601}"/>
              </a:ext>
            </a:extLst>
          </p:cNvPr>
          <p:cNvSpPr/>
          <p:nvPr/>
        </p:nvSpPr>
        <p:spPr>
          <a:xfrm>
            <a:off x="684213" y="1268413"/>
            <a:ext cx="7848600" cy="4090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id-ID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penayangan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id-ID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tujuh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mencantumkan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diskriminatif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pengumuman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prakualifikasi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kecuali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  <a:defRPr/>
            </a:pP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batas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id-ID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menyampaikan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000" b="1" dirty="0">
                <a:solidFill>
                  <a:srgbClr val="1984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Pokja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perpanjangan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penyampaian</a:t>
            </a:r>
            <a:r>
              <a:rPr lang="id-ID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kualifikasi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86B0EEC-D7DB-8542-821C-486A3CCA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7451725" cy="7334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PENGUMUMAN, PENDAFTARAN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itchFamily="34" charset="0"/>
              </a:rPr>
              <a:t>DAN PENGUNDUHAN DOKUMEN</a:t>
            </a:r>
            <a:endParaRPr lang="ru-RU" sz="27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2354</Words>
  <Application>Microsoft Office PowerPoint</Application>
  <PresentationFormat>On-screen Show (4:3)</PresentationFormat>
  <Paragraphs>291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Calibri</vt:lpstr>
      <vt:lpstr>Arial</vt:lpstr>
      <vt:lpstr>Calibri Light</vt:lpstr>
      <vt:lpstr>Impact</vt:lpstr>
      <vt:lpstr>Arial Black</vt:lpstr>
      <vt:lpstr>ＭＳ Ｐゴシック</vt:lpstr>
      <vt:lpstr>宋体</vt:lpstr>
      <vt:lpstr>Wingdings 2</vt:lpstr>
      <vt:lpstr>Wingdings</vt:lpstr>
      <vt:lpstr>Tahoma</vt:lpstr>
      <vt:lpstr>Franklin Gothic Medium Cond</vt:lpstr>
      <vt:lpstr>Tw Cen MT</vt:lpstr>
      <vt:lpstr>Microsoft Sans Serif</vt:lpstr>
      <vt:lpstr>Office Theme</vt:lpstr>
      <vt:lpstr>1_Office Theme</vt:lpstr>
      <vt:lpstr>3_Office Theme</vt:lpstr>
      <vt:lpstr>PowerPoint Presentation</vt:lpstr>
      <vt:lpstr>LINTONG SINAMBELA 19820424 201012 1 001 PENATA III C JAKARTA 24 APRIL1982 Riwayat Pendidikan: S1 Manajamen Universitas Indonesia S2 Logistic Management  TIBS – Rotterdam Bussiness School Riwayat Pekerjaan: Staf  Direktorat Bimtek &amp; Advokasi Kasi Advokasi Wilayah Sumatera Bag. Utara Kasubag layanan pengadaan / Kepala ULP Riwayat Pengalaman PBJP: Trainer PBJP Tingkat Dasar Tim Pendamping PBJP &amp;ULP Nasional Pemberi Keterangan Ahli Mediator pengadaan barang/jasa Pokja ULP, Pejabat Pengadaan, PPHP lintong.sinambela@lkpp.go.id 081317948174 </vt:lpstr>
      <vt:lpstr>GARIS BESAR TENDER/SELEKSI</vt:lpstr>
      <vt:lpstr>Persiapan Pengadaan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EVALUASI KUALIFIKASI,  PENETAPAN DAN  PENGUMUMAN HASIL KUALIFIKASI</vt:lpstr>
      <vt:lpstr>EVALUASI KUALIFIKASI,  PENETAPAN DAN  PENGUMUMAN HASIL KUALIFIKASI</vt:lpstr>
      <vt:lpstr>EVALUASI KUALIFIKASI,  PENETAPAN DAN  PENGUMUMAN HASIL KUALIFIKASI</vt:lpstr>
      <vt:lpstr>EVALUASI KUALIFIKASI,  PENETAPAN DAN  PENGUMUMAN HASIL KUALIFIKASI</vt:lpstr>
      <vt:lpstr>EVALUASI KUALIFIKASI,  PENETAPAN DAN  PENGUMUMAN HASIL KUALIFIKASI</vt:lpstr>
      <vt:lpstr>EVALUASI KUALIFIKASI,  PENETAPAN DAN  PENGUMUMAN HASIL KUALIFIKASI</vt:lpstr>
      <vt:lpstr>CONTOH PERHITUNGAN SKN</vt:lpstr>
      <vt:lpstr>EVALUASI KUALIFIKASI,  PENETAPAN DAN  PENGUMUMAN HASIL KUALIFIKASI</vt:lpstr>
      <vt:lpstr>PowerPoint Presentation</vt:lpstr>
      <vt:lpstr>EVALUASI KUALIFIKASI,  PENETAPAN DAN  PENGUMUMAN HASIL KUALIFIKASI</vt:lpstr>
      <vt:lpstr>EVALUASI DOKUMEN PENAWARAN</vt:lpstr>
      <vt:lpstr>EVALUASI DOKUMEN PENAWARAN</vt:lpstr>
      <vt:lpstr>EVALUASI DOKUMEN PENAWARAN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LUMSUM</vt:lpstr>
      <vt:lpstr>HARGA SATUAN</vt:lpstr>
      <vt:lpstr>GABUNGAN LUMSUM DAN HARGA SATUAN</vt:lpstr>
      <vt:lpstr>TERIMA JADI (TURN KEY)</vt:lpstr>
      <vt:lpstr>KONTRAK PAYUNG</vt:lpstr>
      <vt:lpstr>PowerPoint Presentation</vt:lpstr>
      <vt:lpstr>LUMSUM</vt:lpstr>
      <vt:lpstr>WAKTU PENUGASAN</vt:lpstr>
      <vt:lpstr>KONTRAK PAYUNG</vt:lpstr>
      <vt:lpstr>PowerPoint Presentation</vt:lpstr>
      <vt:lpstr>PERUBAHAN KONTRAK</vt:lpstr>
      <vt:lpstr>PERUBAHAN KONTRAK</vt:lpstr>
      <vt:lpstr>PERUBAHAN KONTRAK</vt:lpstr>
      <vt:lpstr>SERAH TERIMA PEKERJAAN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18</cp:revision>
  <dcterms:created xsi:type="dcterms:W3CDTF">2018-07-26T16:47:54Z</dcterms:created>
  <dcterms:modified xsi:type="dcterms:W3CDTF">2018-09-15T13:33:32Z</dcterms:modified>
</cp:coreProperties>
</file>