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01" r:id="rId2"/>
    <p:sldId id="503" r:id="rId3"/>
    <p:sldId id="455" r:id="rId4"/>
    <p:sldId id="497" r:id="rId5"/>
    <p:sldId id="504" r:id="rId6"/>
    <p:sldId id="483" r:id="rId7"/>
    <p:sldId id="423" r:id="rId8"/>
    <p:sldId id="484" r:id="rId9"/>
    <p:sldId id="496" r:id="rId10"/>
    <p:sldId id="433" r:id="rId11"/>
    <p:sldId id="485" r:id="rId12"/>
    <p:sldId id="439" r:id="rId13"/>
    <p:sldId id="493" r:id="rId14"/>
    <p:sldId id="494" r:id="rId15"/>
    <p:sldId id="486" r:id="rId16"/>
    <p:sldId id="437" r:id="rId17"/>
    <p:sldId id="488" r:id="rId18"/>
    <p:sldId id="487" r:id="rId19"/>
    <p:sldId id="441" r:id="rId20"/>
    <p:sldId id="442" r:id="rId21"/>
    <p:sldId id="481" r:id="rId22"/>
    <p:sldId id="482" r:id="rId23"/>
    <p:sldId id="443" r:id="rId24"/>
    <p:sldId id="509" r:id="rId25"/>
    <p:sldId id="446" r:id="rId26"/>
    <p:sldId id="445" r:id="rId27"/>
    <p:sldId id="448" r:id="rId28"/>
    <p:sldId id="460" r:id="rId29"/>
    <p:sldId id="492" r:id="rId30"/>
    <p:sldId id="495" r:id="rId31"/>
    <p:sldId id="498" r:id="rId32"/>
    <p:sldId id="461" r:id="rId33"/>
    <p:sldId id="472" r:id="rId34"/>
    <p:sldId id="473" r:id="rId35"/>
    <p:sldId id="474" r:id="rId36"/>
    <p:sldId id="489" r:id="rId37"/>
    <p:sldId id="510" r:id="rId38"/>
    <p:sldId id="490" r:id="rId39"/>
    <p:sldId id="491" r:id="rId40"/>
    <p:sldId id="476" r:id="rId41"/>
    <p:sldId id="465" r:id="rId42"/>
    <p:sldId id="477" r:id="rId43"/>
    <p:sldId id="478" r:id="rId44"/>
    <p:sldId id="479" r:id="rId45"/>
    <p:sldId id="500" r:id="rId46"/>
    <p:sldId id="480" r:id="rId47"/>
    <p:sldId id="499" r:id="rId48"/>
    <p:sldId id="505" r:id="rId49"/>
    <p:sldId id="507" r:id="rId50"/>
    <p:sldId id="508" r:id="rId51"/>
    <p:sldId id="466" r:id="rId52"/>
    <p:sldId id="467" r:id="rId53"/>
    <p:sldId id="471" r:id="rId54"/>
    <p:sldId id="506" r:id="rId55"/>
  </p:sldIdLst>
  <p:sldSz cx="9753600" cy="7315200"/>
  <p:notesSz cx="10021888" cy="6889750"/>
  <p:custDataLst>
    <p:tags r:id="rId58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1" autoAdjust="0"/>
    <p:restoredTop sz="95179" autoAdjust="0"/>
  </p:normalViewPr>
  <p:slideViewPr>
    <p:cSldViewPr>
      <p:cViewPr varScale="1">
        <p:scale>
          <a:sx n="107" d="100"/>
          <a:sy n="107" d="100"/>
        </p:scale>
        <p:origin x="2088" y="168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7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590FA-DFC6-4ADB-93EB-CAA12B5423D4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D58D9B-6869-4ACF-995F-8960DD5F83B0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200"/>
            <a:t>Tenaga ahli hanya dapat digunakan </a:t>
          </a:r>
          <a:r>
            <a:rPr lang="sv-SE" sz="2200"/>
            <a:t>dalam pelaksanaan Swakelola tipe I dan </a:t>
          </a:r>
          <a:r>
            <a:rPr lang="en-US" sz="2200"/>
            <a:t>tidak boleh melebihi 50% </a:t>
          </a:r>
          <a:r>
            <a:rPr lang="sv-SE" sz="2200"/>
            <a:t>dari</a:t>
          </a:r>
          <a:br>
            <a:rPr lang="sv-SE" sz="2200"/>
          </a:br>
          <a:r>
            <a:rPr lang="sv-SE" sz="2200"/>
            <a:t>jumlah anggota Tim Pelaksana.</a:t>
          </a:r>
          <a:endParaRPr lang="en-US" sz="2200"/>
        </a:p>
      </dgm:t>
    </dgm:pt>
    <dgm:pt modelId="{5B65FF0B-34F0-4399-859A-B79FBE095774}" type="parTrans" cxnId="{F69F910C-31DC-431D-A92F-FE262CA31055}">
      <dgm:prSet/>
      <dgm:spPr/>
      <dgm:t>
        <a:bodyPr/>
        <a:lstStyle/>
        <a:p>
          <a:endParaRPr lang="en-US" sz="2200"/>
        </a:p>
      </dgm:t>
    </dgm:pt>
    <dgm:pt modelId="{656AD710-6777-4E35-9E69-3C5C6128385D}" type="sibTrans" cxnId="{F69F910C-31DC-431D-A92F-FE262CA31055}">
      <dgm:prSet/>
      <dgm:spPr/>
      <dgm:t>
        <a:bodyPr/>
        <a:lstStyle/>
        <a:p>
          <a:endParaRPr lang="en-US" sz="2200"/>
        </a:p>
      </dgm:t>
    </dgm:pt>
    <dgm:pt modelId="{39EEEC1D-95CA-4D73-9EE0-2E16BA8F513A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200"/>
            <a:t>Hasil persiapan Swakelola dituangkan dalam</a:t>
          </a:r>
          <a:br>
            <a:rPr lang="en-US" sz="2200"/>
          </a:br>
          <a:r>
            <a:rPr lang="en-US" sz="2200"/>
            <a:t>KAK kegiatan/ subkegiatan/output.</a:t>
          </a:r>
        </a:p>
      </dgm:t>
    </dgm:pt>
    <dgm:pt modelId="{C8F81E21-B969-47A4-B649-47E6DF41A89A}" type="parTrans" cxnId="{0055CDE8-F302-46AE-B6F0-907F32BCC2D3}">
      <dgm:prSet/>
      <dgm:spPr/>
      <dgm:t>
        <a:bodyPr/>
        <a:lstStyle/>
        <a:p>
          <a:endParaRPr lang="en-US" sz="2200"/>
        </a:p>
      </dgm:t>
    </dgm:pt>
    <dgm:pt modelId="{EF4F9653-F643-48E0-A719-A3E02C6294EB}" type="sibTrans" cxnId="{0055CDE8-F302-46AE-B6F0-907F32BCC2D3}">
      <dgm:prSet/>
      <dgm:spPr/>
      <dgm:t>
        <a:bodyPr/>
        <a:lstStyle/>
        <a:p>
          <a:endParaRPr lang="en-US" sz="2200"/>
        </a:p>
      </dgm:t>
    </dgm:pt>
    <dgm:pt modelId="{B25E0966-1B6A-451E-B8CF-09EE98B5ACAA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200"/>
            <a:t>Rencana kegiatan yang diusulkan oleh Pokmas (tipe IV)</a:t>
          </a:r>
          <a:br>
            <a:rPr lang="en-US" sz="2200"/>
          </a:br>
          <a:r>
            <a:rPr lang="en-US" sz="2200"/>
            <a:t>dievaluasi dan ditetapkan oleh PPK.</a:t>
          </a:r>
        </a:p>
      </dgm:t>
    </dgm:pt>
    <dgm:pt modelId="{27E9428C-785D-401D-931F-B4C8F2698C29}" type="parTrans" cxnId="{1EE55917-DD4F-433C-B6A4-E824CC3372D1}">
      <dgm:prSet/>
      <dgm:spPr/>
      <dgm:t>
        <a:bodyPr/>
        <a:lstStyle/>
        <a:p>
          <a:endParaRPr lang="en-US" sz="2200"/>
        </a:p>
      </dgm:t>
    </dgm:pt>
    <dgm:pt modelId="{5D668B06-CEF7-44AB-9A95-A1BB306AD401}" type="sibTrans" cxnId="{1EE55917-DD4F-433C-B6A4-E824CC3372D1}">
      <dgm:prSet/>
      <dgm:spPr/>
      <dgm:t>
        <a:bodyPr/>
        <a:lstStyle/>
        <a:p>
          <a:endParaRPr lang="en-US" sz="2200"/>
        </a:p>
      </dgm:t>
    </dgm:pt>
    <dgm:pt modelId="{2B13C1C5-088A-43DC-8376-FE2B0FB90B93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200"/>
            <a:t>Biaya Pengadaan Barang/Jasa melalui Swakelola dihitung </a:t>
          </a:r>
          <a:r>
            <a:rPr lang="fi-FI" sz="2200"/>
            <a:t>berdasarkan komponen biaya pelaksanaan Swakelola. </a:t>
          </a:r>
          <a:endParaRPr lang="en-US" sz="2200"/>
        </a:p>
      </dgm:t>
    </dgm:pt>
    <dgm:pt modelId="{8E1E12FB-98F3-4B19-AD12-77CFD87BA163}" type="parTrans" cxnId="{A974AF0B-3CA2-48B4-82F4-928B11D20B1C}">
      <dgm:prSet/>
      <dgm:spPr/>
      <dgm:t>
        <a:bodyPr/>
        <a:lstStyle/>
        <a:p>
          <a:endParaRPr lang="en-US" sz="2200"/>
        </a:p>
      </dgm:t>
    </dgm:pt>
    <dgm:pt modelId="{01144C30-5CA7-40E3-A438-E2ACDFB644FF}" type="sibTrans" cxnId="{A974AF0B-3CA2-48B4-82F4-928B11D20B1C}">
      <dgm:prSet/>
      <dgm:spPr/>
      <dgm:t>
        <a:bodyPr/>
        <a:lstStyle/>
        <a:p>
          <a:endParaRPr lang="en-US" sz="2200"/>
        </a:p>
      </dgm:t>
    </dgm:pt>
    <dgm:pt modelId="{6908E2C2-0420-4151-B801-717BB619AC15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200"/>
            <a:t>PA dapat mengusulkan standar biaya masukan/keluaran Swakelola kepada menteri </a:t>
          </a:r>
          <a:r>
            <a:rPr lang="sv-SE" sz="2200"/>
            <a:t>keuangan atau kepala </a:t>
          </a:r>
          <a:r>
            <a:rPr lang="en-US" sz="2200"/>
            <a:t>daerah. </a:t>
          </a:r>
        </a:p>
      </dgm:t>
    </dgm:pt>
    <dgm:pt modelId="{6C0775B9-C944-45C2-B9FD-5617D607CA34}" type="parTrans" cxnId="{6C090B01-9EB2-49A8-A484-93FD0B7B8700}">
      <dgm:prSet/>
      <dgm:spPr/>
      <dgm:t>
        <a:bodyPr/>
        <a:lstStyle/>
        <a:p>
          <a:endParaRPr lang="en-US" sz="2200"/>
        </a:p>
      </dgm:t>
    </dgm:pt>
    <dgm:pt modelId="{2F68879F-5FD9-4B1E-9297-2B60A795C656}" type="sibTrans" cxnId="{6C090B01-9EB2-49A8-A484-93FD0B7B8700}">
      <dgm:prSet/>
      <dgm:spPr/>
      <dgm:t>
        <a:bodyPr/>
        <a:lstStyle/>
        <a:p>
          <a:endParaRPr lang="en-US" sz="2200"/>
        </a:p>
      </dgm:t>
    </dgm:pt>
    <dgm:pt modelId="{8F741858-F43C-4A35-BA50-1A17A7CCCB87}" type="pres">
      <dgm:prSet presAssocID="{B73590FA-DFC6-4ADB-93EB-CAA12B5423D4}" presName="linearFlow" presStyleCnt="0">
        <dgm:presLayoutVars>
          <dgm:dir/>
          <dgm:resizeHandles val="exact"/>
        </dgm:presLayoutVars>
      </dgm:prSet>
      <dgm:spPr/>
    </dgm:pt>
    <dgm:pt modelId="{0810B963-417B-43EF-B1AB-D0AD0512FD7E}" type="pres">
      <dgm:prSet presAssocID="{71D58D9B-6869-4ACF-995F-8960DD5F83B0}" presName="composite" presStyleCnt="0"/>
      <dgm:spPr/>
    </dgm:pt>
    <dgm:pt modelId="{64882312-B2DF-49E4-9889-14EA425FE0D9}" type="pres">
      <dgm:prSet presAssocID="{71D58D9B-6869-4ACF-995F-8960DD5F83B0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748A3DB-20C8-4B5F-ACB4-90A79E0A23C2}" type="pres">
      <dgm:prSet presAssocID="{71D58D9B-6869-4ACF-995F-8960DD5F83B0}" presName="txShp" presStyleLbl="node1" presStyleIdx="0" presStyleCnt="5" custScaleY="118029">
        <dgm:presLayoutVars>
          <dgm:bulletEnabled val="1"/>
        </dgm:presLayoutVars>
      </dgm:prSet>
      <dgm:spPr/>
    </dgm:pt>
    <dgm:pt modelId="{18FF0214-AE80-42A6-9693-80225864D270}" type="pres">
      <dgm:prSet presAssocID="{656AD710-6777-4E35-9E69-3C5C6128385D}" presName="spacing" presStyleCnt="0"/>
      <dgm:spPr/>
    </dgm:pt>
    <dgm:pt modelId="{206CF1DA-E5EA-4642-9A0E-8C701606F337}" type="pres">
      <dgm:prSet presAssocID="{39EEEC1D-95CA-4D73-9EE0-2E16BA8F513A}" presName="composite" presStyleCnt="0"/>
      <dgm:spPr/>
    </dgm:pt>
    <dgm:pt modelId="{5651E846-17BB-4B67-A567-B51B79A03B31}" type="pres">
      <dgm:prSet presAssocID="{39EEEC1D-95CA-4D73-9EE0-2E16BA8F513A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536F94-FF3C-4E81-A614-40F8A227FB7C}" type="pres">
      <dgm:prSet presAssocID="{39EEEC1D-95CA-4D73-9EE0-2E16BA8F513A}" presName="txShp" presStyleLbl="node1" presStyleIdx="1" presStyleCnt="5">
        <dgm:presLayoutVars>
          <dgm:bulletEnabled val="1"/>
        </dgm:presLayoutVars>
      </dgm:prSet>
      <dgm:spPr/>
    </dgm:pt>
    <dgm:pt modelId="{8FEE361E-155D-4FE3-817B-B4BB7E4060CE}" type="pres">
      <dgm:prSet presAssocID="{EF4F9653-F643-48E0-A719-A3E02C6294EB}" presName="spacing" presStyleCnt="0"/>
      <dgm:spPr/>
    </dgm:pt>
    <dgm:pt modelId="{FC8FC63D-F8B9-49E5-9072-F4B3A1A26828}" type="pres">
      <dgm:prSet presAssocID="{B25E0966-1B6A-451E-B8CF-09EE98B5ACAA}" presName="composite" presStyleCnt="0"/>
      <dgm:spPr/>
    </dgm:pt>
    <dgm:pt modelId="{B543F435-98A3-43F6-B935-10E78BD4F83A}" type="pres">
      <dgm:prSet presAssocID="{B25E0966-1B6A-451E-B8CF-09EE98B5ACAA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8C97A0E9-85B3-4D4E-931B-B8D2336CEC20}" type="pres">
      <dgm:prSet presAssocID="{B25E0966-1B6A-451E-B8CF-09EE98B5ACAA}" presName="txShp" presStyleLbl="node1" presStyleIdx="2" presStyleCnt="5">
        <dgm:presLayoutVars>
          <dgm:bulletEnabled val="1"/>
        </dgm:presLayoutVars>
      </dgm:prSet>
      <dgm:spPr/>
    </dgm:pt>
    <dgm:pt modelId="{00F58F59-78E1-4A20-A57F-3B37664248B4}" type="pres">
      <dgm:prSet presAssocID="{5D668B06-CEF7-44AB-9A95-A1BB306AD401}" presName="spacing" presStyleCnt="0"/>
      <dgm:spPr/>
    </dgm:pt>
    <dgm:pt modelId="{FC7A182E-3BC1-483A-9B4A-9C0129B07FBD}" type="pres">
      <dgm:prSet presAssocID="{2B13C1C5-088A-43DC-8376-FE2B0FB90B93}" presName="composite" presStyleCnt="0"/>
      <dgm:spPr/>
    </dgm:pt>
    <dgm:pt modelId="{5B82FCC5-31B9-47E1-A77B-669CA98ACE3A}" type="pres">
      <dgm:prSet presAssocID="{2B13C1C5-088A-43DC-8376-FE2B0FB90B93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2B91A46C-51FA-44C7-ADCE-DB74C1566B6D}" type="pres">
      <dgm:prSet presAssocID="{2B13C1C5-088A-43DC-8376-FE2B0FB90B93}" presName="txShp" presStyleLbl="node1" presStyleIdx="3" presStyleCnt="5">
        <dgm:presLayoutVars>
          <dgm:bulletEnabled val="1"/>
        </dgm:presLayoutVars>
      </dgm:prSet>
      <dgm:spPr/>
    </dgm:pt>
    <dgm:pt modelId="{7E6C15B2-6E19-483A-A1AD-3D94E32CE2DB}" type="pres">
      <dgm:prSet presAssocID="{01144C30-5CA7-40E3-A438-E2ACDFB644FF}" presName="spacing" presStyleCnt="0"/>
      <dgm:spPr/>
    </dgm:pt>
    <dgm:pt modelId="{C04ABC3E-EC45-43BF-B49D-DF0F27BFA6B8}" type="pres">
      <dgm:prSet presAssocID="{6908E2C2-0420-4151-B801-717BB619AC15}" presName="composite" presStyleCnt="0"/>
      <dgm:spPr/>
    </dgm:pt>
    <dgm:pt modelId="{13D7D164-BE08-4C0C-9567-B86536B1E65F}" type="pres">
      <dgm:prSet presAssocID="{6908E2C2-0420-4151-B801-717BB619AC15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A851C4D-2AAD-4C65-9F58-35564D9C968B}" type="pres">
      <dgm:prSet presAssocID="{6908E2C2-0420-4151-B801-717BB619AC15}" presName="txShp" presStyleLbl="node1" presStyleIdx="4" presStyleCnt="5">
        <dgm:presLayoutVars>
          <dgm:bulletEnabled val="1"/>
        </dgm:presLayoutVars>
      </dgm:prSet>
      <dgm:spPr/>
    </dgm:pt>
  </dgm:ptLst>
  <dgm:cxnLst>
    <dgm:cxn modelId="{6C090B01-9EB2-49A8-A484-93FD0B7B8700}" srcId="{B73590FA-DFC6-4ADB-93EB-CAA12B5423D4}" destId="{6908E2C2-0420-4151-B801-717BB619AC15}" srcOrd="4" destOrd="0" parTransId="{6C0775B9-C944-45C2-B9FD-5617D607CA34}" sibTransId="{2F68879F-5FD9-4B1E-9297-2B60A795C656}"/>
    <dgm:cxn modelId="{A974AF0B-3CA2-48B4-82F4-928B11D20B1C}" srcId="{B73590FA-DFC6-4ADB-93EB-CAA12B5423D4}" destId="{2B13C1C5-088A-43DC-8376-FE2B0FB90B93}" srcOrd="3" destOrd="0" parTransId="{8E1E12FB-98F3-4B19-AD12-77CFD87BA163}" sibTransId="{01144C30-5CA7-40E3-A438-E2ACDFB644FF}"/>
    <dgm:cxn modelId="{F69F910C-31DC-431D-A92F-FE262CA31055}" srcId="{B73590FA-DFC6-4ADB-93EB-CAA12B5423D4}" destId="{71D58D9B-6869-4ACF-995F-8960DD5F83B0}" srcOrd="0" destOrd="0" parTransId="{5B65FF0B-34F0-4399-859A-B79FBE095774}" sibTransId="{656AD710-6777-4E35-9E69-3C5C6128385D}"/>
    <dgm:cxn modelId="{1EE55917-DD4F-433C-B6A4-E824CC3372D1}" srcId="{B73590FA-DFC6-4ADB-93EB-CAA12B5423D4}" destId="{B25E0966-1B6A-451E-B8CF-09EE98B5ACAA}" srcOrd="2" destOrd="0" parTransId="{27E9428C-785D-401D-931F-B4C8F2698C29}" sibTransId="{5D668B06-CEF7-44AB-9A95-A1BB306AD401}"/>
    <dgm:cxn modelId="{D34CF443-0D4B-4484-B3D7-6D8D2C260034}" type="presOf" srcId="{6908E2C2-0420-4151-B801-717BB619AC15}" destId="{FA851C4D-2AAD-4C65-9F58-35564D9C968B}" srcOrd="0" destOrd="0" presId="urn:microsoft.com/office/officeart/2005/8/layout/vList3"/>
    <dgm:cxn modelId="{7210706E-205A-4F8A-B3B0-1975674E994C}" type="presOf" srcId="{39EEEC1D-95CA-4D73-9EE0-2E16BA8F513A}" destId="{42536F94-FF3C-4E81-A614-40F8A227FB7C}" srcOrd="0" destOrd="0" presId="urn:microsoft.com/office/officeart/2005/8/layout/vList3"/>
    <dgm:cxn modelId="{98F57289-7E30-49EC-B0BC-BE4132C97D4F}" type="presOf" srcId="{B25E0966-1B6A-451E-B8CF-09EE98B5ACAA}" destId="{8C97A0E9-85B3-4D4E-931B-B8D2336CEC20}" srcOrd="0" destOrd="0" presId="urn:microsoft.com/office/officeart/2005/8/layout/vList3"/>
    <dgm:cxn modelId="{8339D7B9-C301-4D3D-A2D7-89071D6EF92D}" type="presOf" srcId="{71D58D9B-6869-4ACF-995F-8960DD5F83B0}" destId="{B748A3DB-20C8-4B5F-ACB4-90A79E0A23C2}" srcOrd="0" destOrd="0" presId="urn:microsoft.com/office/officeart/2005/8/layout/vList3"/>
    <dgm:cxn modelId="{3D8D96BF-DE86-4388-B8EC-EC3827BB7D2D}" type="presOf" srcId="{B73590FA-DFC6-4ADB-93EB-CAA12B5423D4}" destId="{8F741858-F43C-4A35-BA50-1A17A7CCCB87}" srcOrd="0" destOrd="0" presId="urn:microsoft.com/office/officeart/2005/8/layout/vList3"/>
    <dgm:cxn modelId="{0055CDE8-F302-46AE-B6F0-907F32BCC2D3}" srcId="{B73590FA-DFC6-4ADB-93EB-CAA12B5423D4}" destId="{39EEEC1D-95CA-4D73-9EE0-2E16BA8F513A}" srcOrd="1" destOrd="0" parTransId="{C8F81E21-B969-47A4-B649-47E6DF41A89A}" sibTransId="{EF4F9653-F643-48E0-A719-A3E02C6294EB}"/>
    <dgm:cxn modelId="{905EA4E9-BD37-41A1-8EF0-139AA9B5C3FE}" type="presOf" srcId="{2B13C1C5-088A-43DC-8376-FE2B0FB90B93}" destId="{2B91A46C-51FA-44C7-ADCE-DB74C1566B6D}" srcOrd="0" destOrd="0" presId="urn:microsoft.com/office/officeart/2005/8/layout/vList3"/>
    <dgm:cxn modelId="{EC57DDB5-7D7E-494B-8D44-9DD1F0660538}" type="presParOf" srcId="{8F741858-F43C-4A35-BA50-1A17A7CCCB87}" destId="{0810B963-417B-43EF-B1AB-D0AD0512FD7E}" srcOrd="0" destOrd="0" presId="urn:microsoft.com/office/officeart/2005/8/layout/vList3"/>
    <dgm:cxn modelId="{B38C58FF-0889-458E-9E68-33C99BA9C38C}" type="presParOf" srcId="{0810B963-417B-43EF-B1AB-D0AD0512FD7E}" destId="{64882312-B2DF-49E4-9889-14EA425FE0D9}" srcOrd="0" destOrd="0" presId="urn:microsoft.com/office/officeart/2005/8/layout/vList3"/>
    <dgm:cxn modelId="{4F642BEB-A8A2-41A2-818B-6E750099C726}" type="presParOf" srcId="{0810B963-417B-43EF-B1AB-D0AD0512FD7E}" destId="{B748A3DB-20C8-4B5F-ACB4-90A79E0A23C2}" srcOrd="1" destOrd="0" presId="urn:microsoft.com/office/officeart/2005/8/layout/vList3"/>
    <dgm:cxn modelId="{6A4A1CEA-1C1F-4C5D-9D18-C943060AFE75}" type="presParOf" srcId="{8F741858-F43C-4A35-BA50-1A17A7CCCB87}" destId="{18FF0214-AE80-42A6-9693-80225864D270}" srcOrd="1" destOrd="0" presId="urn:microsoft.com/office/officeart/2005/8/layout/vList3"/>
    <dgm:cxn modelId="{88F8508A-D631-4103-A681-33BFD89A823F}" type="presParOf" srcId="{8F741858-F43C-4A35-BA50-1A17A7CCCB87}" destId="{206CF1DA-E5EA-4642-9A0E-8C701606F337}" srcOrd="2" destOrd="0" presId="urn:microsoft.com/office/officeart/2005/8/layout/vList3"/>
    <dgm:cxn modelId="{D5B1E544-AC96-43A0-A062-45C05AB9C31B}" type="presParOf" srcId="{206CF1DA-E5EA-4642-9A0E-8C701606F337}" destId="{5651E846-17BB-4B67-A567-B51B79A03B31}" srcOrd="0" destOrd="0" presId="urn:microsoft.com/office/officeart/2005/8/layout/vList3"/>
    <dgm:cxn modelId="{749438B1-1B65-4F8D-AF18-5C630B25792D}" type="presParOf" srcId="{206CF1DA-E5EA-4642-9A0E-8C701606F337}" destId="{42536F94-FF3C-4E81-A614-40F8A227FB7C}" srcOrd="1" destOrd="0" presId="urn:microsoft.com/office/officeart/2005/8/layout/vList3"/>
    <dgm:cxn modelId="{F6421FA0-184F-4C88-A869-E6F851ADAB07}" type="presParOf" srcId="{8F741858-F43C-4A35-BA50-1A17A7CCCB87}" destId="{8FEE361E-155D-4FE3-817B-B4BB7E4060CE}" srcOrd="3" destOrd="0" presId="urn:microsoft.com/office/officeart/2005/8/layout/vList3"/>
    <dgm:cxn modelId="{54841A49-D0BE-4516-8285-E44708816D29}" type="presParOf" srcId="{8F741858-F43C-4A35-BA50-1A17A7CCCB87}" destId="{FC8FC63D-F8B9-49E5-9072-F4B3A1A26828}" srcOrd="4" destOrd="0" presId="urn:microsoft.com/office/officeart/2005/8/layout/vList3"/>
    <dgm:cxn modelId="{EB30479B-1608-497F-AD5E-CC4579626806}" type="presParOf" srcId="{FC8FC63D-F8B9-49E5-9072-F4B3A1A26828}" destId="{B543F435-98A3-43F6-B935-10E78BD4F83A}" srcOrd="0" destOrd="0" presId="urn:microsoft.com/office/officeart/2005/8/layout/vList3"/>
    <dgm:cxn modelId="{525F2CF9-6BF0-4A7D-B4CF-1476DD42E39A}" type="presParOf" srcId="{FC8FC63D-F8B9-49E5-9072-F4B3A1A26828}" destId="{8C97A0E9-85B3-4D4E-931B-B8D2336CEC20}" srcOrd="1" destOrd="0" presId="urn:microsoft.com/office/officeart/2005/8/layout/vList3"/>
    <dgm:cxn modelId="{9C22EF08-AFF3-450C-8417-9CCBC39B72E7}" type="presParOf" srcId="{8F741858-F43C-4A35-BA50-1A17A7CCCB87}" destId="{00F58F59-78E1-4A20-A57F-3B37664248B4}" srcOrd="5" destOrd="0" presId="urn:microsoft.com/office/officeart/2005/8/layout/vList3"/>
    <dgm:cxn modelId="{12AAC362-ACF1-40A1-AB7C-D589754E3D2B}" type="presParOf" srcId="{8F741858-F43C-4A35-BA50-1A17A7CCCB87}" destId="{FC7A182E-3BC1-483A-9B4A-9C0129B07FBD}" srcOrd="6" destOrd="0" presId="urn:microsoft.com/office/officeart/2005/8/layout/vList3"/>
    <dgm:cxn modelId="{21A3B0B2-CCBB-42B3-859C-A8644D8F1D7E}" type="presParOf" srcId="{FC7A182E-3BC1-483A-9B4A-9C0129B07FBD}" destId="{5B82FCC5-31B9-47E1-A77B-669CA98ACE3A}" srcOrd="0" destOrd="0" presId="urn:microsoft.com/office/officeart/2005/8/layout/vList3"/>
    <dgm:cxn modelId="{2BD5AF75-7E6C-4D94-A83A-41DC427E41E4}" type="presParOf" srcId="{FC7A182E-3BC1-483A-9B4A-9C0129B07FBD}" destId="{2B91A46C-51FA-44C7-ADCE-DB74C1566B6D}" srcOrd="1" destOrd="0" presId="urn:microsoft.com/office/officeart/2005/8/layout/vList3"/>
    <dgm:cxn modelId="{37BDF547-EBF7-47B8-B29B-D04DAD239462}" type="presParOf" srcId="{8F741858-F43C-4A35-BA50-1A17A7CCCB87}" destId="{7E6C15B2-6E19-483A-A1AD-3D94E32CE2DB}" srcOrd="7" destOrd="0" presId="urn:microsoft.com/office/officeart/2005/8/layout/vList3"/>
    <dgm:cxn modelId="{6434C2D9-9BFD-4977-BED5-E11692262030}" type="presParOf" srcId="{8F741858-F43C-4A35-BA50-1A17A7CCCB87}" destId="{C04ABC3E-EC45-43BF-B49D-DF0F27BFA6B8}" srcOrd="8" destOrd="0" presId="urn:microsoft.com/office/officeart/2005/8/layout/vList3"/>
    <dgm:cxn modelId="{E5E13BAB-6A2C-4552-903E-203483B047DC}" type="presParOf" srcId="{C04ABC3E-EC45-43BF-B49D-DF0F27BFA6B8}" destId="{13D7D164-BE08-4C0C-9567-B86536B1E65F}" srcOrd="0" destOrd="0" presId="urn:microsoft.com/office/officeart/2005/8/layout/vList3"/>
    <dgm:cxn modelId="{D3068A01-43BE-4543-8052-0BF81942A4DF}" type="presParOf" srcId="{C04ABC3E-EC45-43BF-B49D-DF0F27BFA6B8}" destId="{FA851C4D-2AAD-4C65-9F58-35564D9C96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19BB52-01FC-45A4-8163-26B08529E850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8D270-2911-424A-8DA8-3F697B256944}">
      <dgm:prSet phldrT="[Text]" custT="1"/>
      <dgm:spPr/>
      <dgm:t>
        <a:bodyPr/>
        <a:lstStyle/>
        <a:p>
          <a:r>
            <a:rPr lang="id-ID" sz="2400" spc="25">
              <a:solidFill>
                <a:schemeClr val="tx1"/>
              </a:solidFill>
              <a:latin typeface="+mj-lt"/>
            </a:rPr>
            <a:t>Spesifikasi</a:t>
          </a:r>
          <a:r>
            <a:rPr lang="en-US" sz="2400" spc="25">
              <a:solidFill>
                <a:schemeClr val="tx1"/>
              </a:solidFill>
              <a:latin typeface="+mj-lt"/>
            </a:rPr>
            <a:t> Teknis/KAK</a:t>
          </a:r>
          <a:endParaRPr lang="en-US" sz="2400"/>
        </a:p>
      </dgm:t>
    </dgm:pt>
    <dgm:pt modelId="{846C0940-ABE1-47B2-87E4-BE424B262CA3}" type="parTrans" cxnId="{DA1FC73A-45F1-46C1-ADD4-60FD680D6749}">
      <dgm:prSet/>
      <dgm:spPr/>
      <dgm:t>
        <a:bodyPr/>
        <a:lstStyle/>
        <a:p>
          <a:endParaRPr lang="en-US" sz="2400"/>
        </a:p>
      </dgm:t>
    </dgm:pt>
    <dgm:pt modelId="{B3580E5B-90E3-4D94-AE9A-FCE9E71E1386}" type="sibTrans" cxnId="{DA1FC73A-45F1-46C1-ADD4-60FD680D6749}">
      <dgm:prSet/>
      <dgm:spPr/>
      <dgm:t>
        <a:bodyPr/>
        <a:lstStyle/>
        <a:p>
          <a:endParaRPr lang="en-US" sz="2400"/>
        </a:p>
      </dgm:t>
    </dgm:pt>
    <dgm:pt modelId="{DEBAC561-5CD0-4D8F-B19E-0F1B39CE095E}">
      <dgm:prSet phldrT="[Text]" custT="1"/>
      <dgm:spPr/>
      <dgm:t>
        <a:bodyPr/>
        <a:lstStyle/>
        <a:p>
          <a:r>
            <a:rPr lang="id-ID" sz="2400" spc="25">
              <a:solidFill>
                <a:schemeClr val="tx1"/>
              </a:solidFill>
              <a:latin typeface="+mj-lt"/>
            </a:rPr>
            <a:t>Harga Perkiraan Sendiri</a:t>
          </a:r>
          <a:endParaRPr lang="en-US" sz="2400"/>
        </a:p>
      </dgm:t>
    </dgm:pt>
    <dgm:pt modelId="{B947BCB0-5D8D-4065-83D9-32C557C92BC4}" type="parTrans" cxnId="{61149238-B85C-4D08-815C-9DFC32BA2909}">
      <dgm:prSet/>
      <dgm:spPr/>
      <dgm:t>
        <a:bodyPr/>
        <a:lstStyle/>
        <a:p>
          <a:endParaRPr lang="en-US" sz="2400"/>
        </a:p>
      </dgm:t>
    </dgm:pt>
    <dgm:pt modelId="{A83204C2-3C9F-43F9-A74C-4DAB63D2ABEB}" type="sibTrans" cxnId="{61149238-B85C-4D08-815C-9DFC32BA2909}">
      <dgm:prSet/>
      <dgm:spPr/>
      <dgm:t>
        <a:bodyPr/>
        <a:lstStyle/>
        <a:p>
          <a:endParaRPr lang="en-US" sz="2400"/>
        </a:p>
      </dgm:t>
    </dgm:pt>
    <dgm:pt modelId="{F21EB357-E260-44B5-91B8-90E1472DF4F9}">
      <dgm:prSet phldrT="[Text]" custT="1"/>
      <dgm:spPr/>
      <dgm:t>
        <a:bodyPr/>
        <a:lstStyle/>
        <a:p>
          <a:r>
            <a:rPr lang="en-US" sz="2000" spc="25">
              <a:solidFill>
                <a:schemeClr val="tx1"/>
              </a:solidFill>
              <a:latin typeface="+mj-lt"/>
            </a:rPr>
            <a:t>Uang muka, jaminan uang muka, jaminan pelaksanaan, jaminan pemeliharaan , sertifikat garansi dan/atau penyesuaian harga</a:t>
          </a:r>
          <a:endParaRPr lang="en-US" sz="2000"/>
        </a:p>
      </dgm:t>
    </dgm:pt>
    <dgm:pt modelId="{98AB1D45-9CDB-4515-B82E-6E575B1171A4}" type="parTrans" cxnId="{872312C9-8561-4902-A2BD-34274879B6CB}">
      <dgm:prSet/>
      <dgm:spPr/>
      <dgm:t>
        <a:bodyPr/>
        <a:lstStyle/>
        <a:p>
          <a:endParaRPr lang="en-US" sz="2400"/>
        </a:p>
      </dgm:t>
    </dgm:pt>
    <dgm:pt modelId="{1554EF05-03B0-4A4D-84B4-847063DF84CD}" type="sibTrans" cxnId="{872312C9-8561-4902-A2BD-34274879B6CB}">
      <dgm:prSet/>
      <dgm:spPr/>
      <dgm:t>
        <a:bodyPr/>
        <a:lstStyle/>
        <a:p>
          <a:endParaRPr lang="en-US" sz="2400"/>
        </a:p>
      </dgm:t>
    </dgm:pt>
    <dgm:pt modelId="{426C9C81-BB4C-41A4-99DC-7B7DB30ADF98}">
      <dgm:prSet custT="1"/>
      <dgm:spPr/>
      <dgm:t>
        <a:bodyPr/>
        <a:lstStyle/>
        <a:p>
          <a:r>
            <a:rPr lang="id-ID" sz="2400" spc="25">
              <a:solidFill>
                <a:schemeClr val="tx1"/>
              </a:solidFill>
              <a:latin typeface="+mj-lt"/>
            </a:rPr>
            <a:t>Rancangan Kontrak</a:t>
          </a:r>
          <a:endParaRPr lang="en-US" sz="2400"/>
        </a:p>
      </dgm:t>
    </dgm:pt>
    <dgm:pt modelId="{9277095A-36A2-4949-941A-69E9D24FD38A}" type="parTrans" cxnId="{C406741B-AE75-4A8F-841A-AB913261FF60}">
      <dgm:prSet/>
      <dgm:spPr/>
      <dgm:t>
        <a:bodyPr/>
        <a:lstStyle/>
        <a:p>
          <a:endParaRPr lang="en-US" sz="2400"/>
        </a:p>
      </dgm:t>
    </dgm:pt>
    <dgm:pt modelId="{3F1F2240-4C58-4C54-8EC4-D0504F78408B}" type="sibTrans" cxnId="{C406741B-AE75-4A8F-841A-AB913261FF60}">
      <dgm:prSet/>
      <dgm:spPr/>
      <dgm:t>
        <a:bodyPr/>
        <a:lstStyle/>
        <a:p>
          <a:endParaRPr lang="en-US" sz="2400"/>
        </a:p>
      </dgm:t>
    </dgm:pt>
    <dgm:pt modelId="{B5F99D4F-2B61-4F87-A6BF-08B7187C8C68}" type="pres">
      <dgm:prSet presAssocID="{6B19BB52-01FC-45A4-8163-26B08529E850}" presName="Name0" presStyleCnt="0">
        <dgm:presLayoutVars>
          <dgm:dir/>
          <dgm:resizeHandles val="exact"/>
        </dgm:presLayoutVars>
      </dgm:prSet>
      <dgm:spPr/>
    </dgm:pt>
    <dgm:pt modelId="{F5B634C1-4C0A-4D94-A58E-B0F09874A3AA}" type="pres">
      <dgm:prSet presAssocID="{0FB8D270-2911-424A-8DA8-3F697B256944}" presName="composite" presStyleCnt="0"/>
      <dgm:spPr/>
    </dgm:pt>
    <dgm:pt modelId="{0FBB13FB-5077-4F79-A716-278AF5746B3F}" type="pres">
      <dgm:prSet presAssocID="{0FB8D270-2911-424A-8DA8-3F697B256944}" presName="rect1" presStyleLbl="trAlignAcc1" presStyleIdx="0" presStyleCnt="4">
        <dgm:presLayoutVars>
          <dgm:bulletEnabled val="1"/>
        </dgm:presLayoutVars>
      </dgm:prSet>
      <dgm:spPr/>
    </dgm:pt>
    <dgm:pt modelId="{BA496E89-CF49-4680-BC84-68075E331DFB}" type="pres">
      <dgm:prSet presAssocID="{0FB8D270-2911-424A-8DA8-3F697B256944}" presName="rect2" presStyleLbl="fgImgPlace1" presStyleIdx="0" presStyleCnt="4"/>
      <dgm:spPr>
        <a:solidFill>
          <a:schemeClr val="bg1">
            <a:lumMod val="95000"/>
          </a:schemeClr>
        </a:solidFill>
      </dgm:spPr>
    </dgm:pt>
    <dgm:pt modelId="{6D95892B-B65B-4508-BE0E-5711A859E2F9}" type="pres">
      <dgm:prSet presAssocID="{B3580E5B-90E3-4D94-AE9A-FCE9E71E1386}" presName="sibTrans" presStyleCnt="0"/>
      <dgm:spPr/>
    </dgm:pt>
    <dgm:pt modelId="{C9891D92-BB24-4542-825A-EDB2F26679FD}" type="pres">
      <dgm:prSet presAssocID="{426C9C81-BB4C-41A4-99DC-7B7DB30ADF98}" presName="composite" presStyleCnt="0"/>
      <dgm:spPr/>
    </dgm:pt>
    <dgm:pt modelId="{A2AE640A-9961-4ACD-948D-C2118745B194}" type="pres">
      <dgm:prSet presAssocID="{426C9C81-BB4C-41A4-99DC-7B7DB30ADF98}" presName="rect1" presStyleLbl="trAlignAcc1" presStyleIdx="1" presStyleCnt="4">
        <dgm:presLayoutVars>
          <dgm:bulletEnabled val="1"/>
        </dgm:presLayoutVars>
      </dgm:prSet>
      <dgm:spPr/>
    </dgm:pt>
    <dgm:pt modelId="{13CBFDE3-6198-438B-9B1F-ECBDE7E13DBF}" type="pres">
      <dgm:prSet presAssocID="{426C9C81-BB4C-41A4-99DC-7B7DB30ADF98}" presName="rect2" presStyleLbl="fgImgPlace1" presStyleIdx="1" presStyleCnt="4"/>
      <dgm:spPr>
        <a:solidFill>
          <a:schemeClr val="bg1">
            <a:lumMod val="95000"/>
          </a:schemeClr>
        </a:solidFill>
      </dgm:spPr>
    </dgm:pt>
    <dgm:pt modelId="{FFEEA3A3-5A3C-4515-A4C9-FC0F9DCCF1EF}" type="pres">
      <dgm:prSet presAssocID="{3F1F2240-4C58-4C54-8EC4-D0504F78408B}" presName="sibTrans" presStyleCnt="0"/>
      <dgm:spPr/>
    </dgm:pt>
    <dgm:pt modelId="{39C28F5C-958F-4F41-B165-B5E36CCF224F}" type="pres">
      <dgm:prSet presAssocID="{DEBAC561-5CD0-4D8F-B19E-0F1B39CE095E}" presName="composite" presStyleCnt="0"/>
      <dgm:spPr/>
    </dgm:pt>
    <dgm:pt modelId="{5D4E796B-28A8-4E8E-8A54-5A567E517125}" type="pres">
      <dgm:prSet presAssocID="{DEBAC561-5CD0-4D8F-B19E-0F1B39CE095E}" presName="rect1" presStyleLbl="trAlignAcc1" presStyleIdx="2" presStyleCnt="4">
        <dgm:presLayoutVars>
          <dgm:bulletEnabled val="1"/>
        </dgm:presLayoutVars>
      </dgm:prSet>
      <dgm:spPr/>
    </dgm:pt>
    <dgm:pt modelId="{A8786AF1-A248-436E-B65C-8044C6A726B8}" type="pres">
      <dgm:prSet presAssocID="{DEBAC561-5CD0-4D8F-B19E-0F1B39CE095E}" presName="rect2" presStyleLbl="fgImgPlace1" presStyleIdx="2" presStyleCnt="4"/>
      <dgm:spPr>
        <a:solidFill>
          <a:schemeClr val="bg1">
            <a:lumMod val="95000"/>
          </a:schemeClr>
        </a:solidFill>
      </dgm:spPr>
    </dgm:pt>
    <dgm:pt modelId="{F3AD85A8-BEF6-41BF-A551-24141AB598A5}" type="pres">
      <dgm:prSet presAssocID="{A83204C2-3C9F-43F9-A74C-4DAB63D2ABEB}" presName="sibTrans" presStyleCnt="0"/>
      <dgm:spPr/>
    </dgm:pt>
    <dgm:pt modelId="{186A97F8-DAE0-437C-A3B0-818E637D29C0}" type="pres">
      <dgm:prSet presAssocID="{F21EB357-E260-44B5-91B8-90E1472DF4F9}" presName="composite" presStyleCnt="0"/>
      <dgm:spPr/>
    </dgm:pt>
    <dgm:pt modelId="{E7770E95-8968-4A98-ACCD-364605F34D00}" type="pres">
      <dgm:prSet presAssocID="{F21EB357-E260-44B5-91B8-90E1472DF4F9}" presName="rect1" presStyleLbl="trAlignAcc1" presStyleIdx="3" presStyleCnt="4">
        <dgm:presLayoutVars>
          <dgm:bulletEnabled val="1"/>
        </dgm:presLayoutVars>
      </dgm:prSet>
      <dgm:spPr/>
    </dgm:pt>
    <dgm:pt modelId="{A22E02BA-DDBF-4E7A-A660-53C32657CDA5}" type="pres">
      <dgm:prSet presAssocID="{F21EB357-E260-44B5-91B8-90E1472DF4F9}" presName="rect2" presStyleLbl="fgImgPlace1" presStyleIdx="3" presStyleCnt="4"/>
      <dgm:spPr>
        <a:solidFill>
          <a:schemeClr val="bg1">
            <a:lumMod val="95000"/>
          </a:schemeClr>
        </a:solidFill>
      </dgm:spPr>
    </dgm:pt>
  </dgm:ptLst>
  <dgm:cxnLst>
    <dgm:cxn modelId="{C406741B-AE75-4A8F-841A-AB913261FF60}" srcId="{6B19BB52-01FC-45A4-8163-26B08529E850}" destId="{426C9C81-BB4C-41A4-99DC-7B7DB30ADF98}" srcOrd="1" destOrd="0" parTransId="{9277095A-36A2-4949-941A-69E9D24FD38A}" sibTransId="{3F1F2240-4C58-4C54-8EC4-D0504F78408B}"/>
    <dgm:cxn modelId="{61149238-B85C-4D08-815C-9DFC32BA2909}" srcId="{6B19BB52-01FC-45A4-8163-26B08529E850}" destId="{DEBAC561-5CD0-4D8F-B19E-0F1B39CE095E}" srcOrd="2" destOrd="0" parTransId="{B947BCB0-5D8D-4065-83D9-32C557C92BC4}" sibTransId="{A83204C2-3C9F-43F9-A74C-4DAB63D2ABEB}"/>
    <dgm:cxn modelId="{DA1FC73A-45F1-46C1-ADD4-60FD680D6749}" srcId="{6B19BB52-01FC-45A4-8163-26B08529E850}" destId="{0FB8D270-2911-424A-8DA8-3F697B256944}" srcOrd="0" destOrd="0" parTransId="{846C0940-ABE1-47B2-87E4-BE424B262CA3}" sibTransId="{B3580E5B-90E3-4D94-AE9A-FCE9E71E1386}"/>
    <dgm:cxn modelId="{5A9CDB64-35EA-4F1B-B885-B9A1C513467D}" type="presOf" srcId="{6B19BB52-01FC-45A4-8163-26B08529E850}" destId="{B5F99D4F-2B61-4F87-A6BF-08B7187C8C68}" srcOrd="0" destOrd="0" presId="urn:microsoft.com/office/officeart/2008/layout/PictureStrips"/>
    <dgm:cxn modelId="{211AC07B-3DBB-4DAF-99EA-6506BE078643}" type="presOf" srcId="{0FB8D270-2911-424A-8DA8-3F697B256944}" destId="{0FBB13FB-5077-4F79-A716-278AF5746B3F}" srcOrd="0" destOrd="0" presId="urn:microsoft.com/office/officeart/2008/layout/PictureStrips"/>
    <dgm:cxn modelId="{1F455DA3-C4E2-421A-A707-713C135C6ABF}" type="presOf" srcId="{426C9C81-BB4C-41A4-99DC-7B7DB30ADF98}" destId="{A2AE640A-9961-4ACD-948D-C2118745B194}" srcOrd="0" destOrd="0" presId="urn:microsoft.com/office/officeart/2008/layout/PictureStrips"/>
    <dgm:cxn modelId="{7BE126C4-BF85-4F33-9159-F25C5688EC42}" type="presOf" srcId="{DEBAC561-5CD0-4D8F-B19E-0F1B39CE095E}" destId="{5D4E796B-28A8-4E8E-8A54-5A567E517125}" srcOrd="0" destOrd="0" presId="urn:microsoft.com/office/officeart/2008/layout/PictureStrips"/>
    <dgm:cxn modelId="{872312C9-8561-4902-A2BD-34274879B6CB}" srcId="{6B19BB52-01FC-45A4-8163-26B08529E850}" destId="{F21EB357-E260-44B5-91B8-90E1472DF4F9}" srcOrd="3" destOrd="0" parTransId="{98AB1D45-9CDB-4515-B82E-6E575B1171A4}" sibTransId="{1554EF05-03B0-4A4D-84B4-847063DF84CD}"/>
    <dgm:cxn modelId="{775F0FE3-212B-48A4-9456-9A01FE72EEAD}" type="presOf" srcId="{F21EB357-E260-44B5-91B8-90E1472DF4F9}" destId="{E7770E95-8968-4A98-ACCD-364605F34D00}" srcOrd="0" destOrd="0" presId="urn:microsoft.com/office/officeart/2008/layout/PictureStrips"/>
    <dgm:cxn modelId="{778124F7-BA98-4879-906D-FBC453DCDE2D}" type="presParOf" srcId="{B5F99D4F-2B61-4F87-A6BF-08B7187C8C68}" destId="{F5B634C1-4C0A-4D94-A58E-B0F09874A3AA}" srcOrd="0" destOrd="0" presId="urn:microsoft.com/office/officeart/2008/layout/PictureStrips"/>
    <dgm:cxn modelId="{1723C9E4-6047-4BB8-8E5B-D4EEB809E20F}" type="presParOf" srcId="{F5B634C1-4C0A-4D94-A58E-B0F09874A3AA}" destId="{0FBB13FB-5077-4F79-A716-278AF5746B3F}" srcOrd="0" destOrd="0" presId="urn:microsoft.com/office/officeart/2008/layout/PictureStrips"/>
    <dgm:cxn modelId="{D71B016C-0A7C-4B92-8303-92B54F62A17E}" type="presParOf" srcId="{F5B634C1-4C0A-4D94-A58E-B0F09874A3AA}" destId="{BA496E89-CF49-4680-BC84-68075E331DFB}" srcOrd="1" destOrd="0" presId="urn:microsoft.com/office/officeart/2008/layout/PictureStrips"/>
    <dgm:cxn modelId="{6B523C2F-CD28-4AED-AD85-206E36AC2ADA}" type="presParOf" srcId="{B5F99D4F-2B61-4F87-A6BF-08B7187C8C68}" destId="{6D95892B-B65B-4508-BE0E-5711A859E2F9}" srcOrd="1" destOrd="0" presId="urn:microsoft.com/office/officeart/2008/layout/PictureStrips"/>
    <dgm:cxn modelId="{683D0846-907F-4CA9-A306-B4CFDD2AFB9D}" type="presParOf" srcId="{B5F99D4F-2B61-4F87-A6BF-08B7187C8C68}" destId="{C9891D92-BB24-4542-825A-EDB2F26679FD}" srcOrd="2" destOrd="0" presId="urn:microsoft.com/office/officeart/2008/layout/PictureStrips"/>
    <dgm:cxn modelId="{85A8E275-14E8-4C71-99DD-DCD9245F9AD6}" type="presParOf" srcId="{C9891D92-BB24-4542-825A-EDB2F26679FD}" destId="{A2AE640A-9961-4ACD-948D-C2118745B194}" srcOrd="0" destOrd="0" presId="urn:microsoft.com/office/officeart/2008/layout/PictureStrips"/>
    <dgm:cxn modelId="{9852B5BC-E7B5-431E-B6BF-C731784C7664}" type="presParOf" srcId="{C9891D92-BB24-4542-825A-EDB2F26679FD}" destId="{13CBFDE3-6198-438B-9B1F-ECBDE7E13DBF}" srcOrd="1" destOrd="0" presId="urn:microsoft.com/office/officeart/2008/layout/PictureStrips"/>
    <dgm:cxn modelId="{A1E64E9E-4EFE-4CF5-88B3-C62C26762213}" type="presParOf" srcId="{B5F99D4F-2B61-4F87-A6BF-08B7187C8C68}" destId="{FFEEA3A3-5A3C-4515-A4C9-FC0F9DCCF1EF}" srcOrd="3" destOrd="0" presId="urn:microsoft.com/office/officeart/2008/layout/PictureStrips"/>
    <dgm:cxn modelId="{F304D3FB-2039-43FE-86E8-F1C55C3C8FBE}" type="presParOf" srcId="{B5F99D4F-2B61-4F87-A6BF-08B7187C8C68}" destId="{39C28F5C-958F-4F41-B165-B5E36CCF224F}" srcOrd="4" destOrd="0" presId="urn:microsoft.com/office/officeart/2008/layout/PictureStrips"/>
    <dgm:cxn modelId="{632D0C55-DDF2-40D2-A7C2-E3AAF9FEA980}" type="presParOf" srcId="{39C28F5C-958F-4F41-B165-B5E36CCF224F}" destId="{5D4E796B-28A8-4E8E-8A54-5A567E517125}" srcOrd="0" destOrd="0" presId="urn:microsoft.com/office/officeart/2008/layout/PictureStrips"/>
    <dgm:cxn modelId="{E867165E-FE3F-49E8-986B-1D7A19AD05D5}" type="presParOf" srcId="{39C28F5C-958F-4F41-B165-B5E36CCF224F}" destId="{A8786AF1-A248-436E-B65C-8044C6A726B8}" srcOrd="1" destOrd="0" presId="urn:microsoft.com/office/officeart/2008/layout/PictureStrips"/>
    <dgm:cxn modelId="{14D0617D-DB6B-4AE5-8DEC-7B9F84DF2FD9}" type="presParOf" srcId="{B5F99D4F-2B61-4F87-A6BF-08B7187C8C68}" destId="{F3AD85A8-BEF6-41BF-A551-24141AB598A5}" srcOrd="5" destOrd="0" presId="urn:microsoft.com/office/officeart/2008/layout/PictureStrips"/>
    <dgm:cxn modelId="{03A85CB5-3777-4686-A0DC-402A687CB41E}" type="presParOf" srcId="{B5F99D4F-2B61-4F87-A6BF-08B7187C8C68}" destId="{186A97F8-DAE0-437C-A3B0-818E637D29C0}" srcOrd="6" destOrd="0" presId="urn:microsoft.com/office/officeart/2008/layout/PictureStrips"/>
    <dgm:cxn modelId="{58376BB3-711C-461A-951D-81A78B1BA096}" type="presParOf" srcId="{186A97F8-DAE0-437C-A3B0-818E637D29C0}" destId="{E7770E95-8968-4A98-ACCD-364605F34D00}" srcOrd="0" destOrd="0" presId="urn:microsoft.com/office/officeart/2008/layout/PictureStrips"/>
    <dgm:cxn modelId="{AAE5DD34-AC12-469D-98C4-8D423126EC4A}" type="presParOf" srcId="{186A97F8-DAE0-437C-A3B0-818E637D29C0}" destId="{A22E02BA-DDBF-4E7A-A660-53C32657CD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702C1-0F91-4F73-8F02-23158A33D52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A8071-59D6-49F3-9336-81A524436B16}">
      <dgm:prSet phldrT="[Text]" custT="1"/>
      <dgm:spPr>
        <a:solidFill>
          <a:schemeClr val="accent5">
            <a:lumMod val="20000"/>
            <a:lumOff val="80000"/>
            <a:alpha val="94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200" b="0">
              <a:solidFill>
                <a:schemeClr val="tx1"/>
              </a:solidFill>
            </a:rPr>
            <a:t>Produksi dalam negeri</a:t>
          </a:r>
        </a:p>
      </dgm:t>
    </dgm:pt>
    <dgm:pt modelId="{DF7224DD-A7C7-4E43-AECE-B227E15BC3CF}" type="parTrans" cxnId="{4FC606C7-B93F-4F65-A4CD-756051FF20AD}">
      <dgm:prSet/>
      <dgm:spPr/>
      <dgm:t>
        <a:bodyPr/>
        <a:lstStyle/>
        <a:p>
          <a:endParaRPr lang="en-US" sz="2200" b="0"/>
        </a:p>
      </dgm:t>
    </dgm:pt>
    <dgm:pt modelId="{CD73ED4D-654F-4D7B-A931-85DA24E9638C}" type="sibTrans" cxnId="{4FC606C7-B93F-4F65-A4CD-756051FF20AD}">
      <dgm:prSet/>
      <dgm:spPr/>
      <dgm:t>
        <a:bodyPr/>
        <a:lstStyle/>
        <a:p>
          <a:endParaRPr lang="en-US" sz="2200" b="0"/>
        </a:p>
      </dgm:t>
    </dgm:pt>
    <dgm:pt modelId="{314157A5-E7B3-4A28-8E77-950293889956}">
      <dgm:prSet phldrT="[Text]" custT="1"/>
      <dgm:spPr>
        <a:solidFill>
          <a:schemeClr val="accent5">
            <a:lumMod val="20000"/>
            <a:lumOff val="80000"/>
            <a:alpha val="94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200" b="0">
              <a:solidFill>
                <a:schemeClr val="tx1"/>
              </a:solidFill>
            </a:rPr>
            <a:t>Tersedia &amp; mencukupi</a:t>
          </a:r>
        </a:p>
      </dgm:t>
    </dgm:pt>
    <dgm:pt modelId="{FF2BD60E-85C5-467A-92EB-7F2CE1F51950}" type="parTrans" cxnId="{10D6BB8F-21A8-482A-8BDA-4233BC65DA41}">
      <dgm:prSet/>
      <dgm:spPr/>
      <dgm:t>
        <a:bodyPr/>
        <a:lstStyle/>
        <a:p>
          <a:endParaRPr lang="en-US" sz="2200" b="0"/>
        </a:p>
      </dgm:t>
    </dgm:pt>
    <dgm:pt modelId="{5945BE29-31C6-466A-8709-B12356DE7F85}" type="sibTrans" cxnId="{10D6BB8F-21A8-482A-8BDA-4233BC65DA41}">
      <dgm:prSet/>
      <dgm:spPr/>
      <dgm:t>
        <a:bodyPr/>
        <a:lstStyle/>
        <a:p>
          <a:endParaRPr lang="en-US" sz="2200" b="0"/>
        </a:p>
      </dgm:t>
    </dgm:pt>
    <dgm:pt modelId="{7703F623-8000-4E6E-B5F0-6BA153C4B19D}">
      <dgm:prSet phldrT="[Text]" custT="1"/>
      <dgm:spPr>
        <a:solidFill>
          <a:schemeClr val="accent5">
            <a:lumMod val="20000"/>
            <a:lumOff val="80000"/>
            <a:alpha val="94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200" b="0">
              <a:solidFill>
                <a:schemeClr val="tx1"/>
              </a:solidFill>
            </a:rPr>
            <a:t>Boleh sebut Merk*</a:t>
          </a:r>
        </a:p>
      </dgm:t>
    </dgm:pt>
    <dgm:pt modelId="{9E69F7E5-9FC7-46B0-9FAF-ABCBC561068B}" type="parTrans" cxnId="{94F988BA-AFAF-4529-A72E-C1060E0D8F48}">
      <dgm:prSet/>
      <dgm:spPr/>
      <dgm:t>
        <a:bodyPr/>
        <a:lstStyle/>
        <a:p>
          <a:endParaRPr lang="en-US" sz="2200" b="0"/>
        </a:p>
      </dgm:t>
    </dgm:pt>
    <dgm:pt modelId="{7C52D007-BCDF-47A8-B4E2-E1D87F3FBF44}" type="sibTrans" cxnId="{94F988BA-AFAF-4529-A72E-C1060E0D8F48}">
      <dgm:prSet/>
      <dgm:spPr/>
      <dgm:t>
        <a:bodyPr/>
        <a:lstStyle/>
        <a:p>
          <a:endParaRPr lang="en-US" sz="2200" b="0"/>
        </a:p>
      </dgm:t>
    </dgm:pt>
    <dgm:pt modelId="{E630FAE9-C99C-4B8F-8202-6D3EA0F0A407}">
      <dgm:prSet custT="1"/>
      <dgm:spPr>
        <a:solidFill>
          <a:schemeClr val="accent5">
            <a:lumMod val="20000"/>
            <a:lumOff val="80000"/>
            <a:alpha val="94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200" b="0">
              <a:solidFill>
                <a:schemeClr val="tx1"/>
              </a:solidFill>
            </a:rPr>
            <a:t>Produk SNI</a:t>
          </a:r>
        </a:p>
      </dgm:t>
    </dgm:pt>
    <dgm:pt modelId="{A6C01F98-F5E0-450F-82DD-3BA5A0EFAFEE}" type="parTrans" cxnId="{204D6F8F-8EA1-4DE6-828B-4549153E197A}">
      <dgm:prSet/>
      <dgm:spPr/>
      <dgm:t>
        <a:bodyPr/>
        <a:lstStyle/>
        <a:p>
          <a:endParaRPr lang="en-US" sz="2200" b="0"/>
        </a:p>
      </dgm:t>
    </dgm:pt>
    <dgm:pt modelId="{CE8F77C9-75DF-46D9-825E-7945CAED037E}" type="sibTrans" cxnId="{204D6F8F-8EA1-4DE6-828B-4549153E197A}">
      <dgm:prSet/>
      <dgm:spPr/>
      <dgm:t>
        <a:bodyPr/>
        <a:lstStyle/>
        <a:p>
          <a:endParaRPr lang="en-US" sz="2200" b="0"/>
        </a:p>
      </dgm:t>
    </dgm:pt>
    <dgm:pt modelId="{05DCFAE7-2FCE-4400-8A40-2636602DD3CC}">
      <dgm:prSet custT="1"/>
      <dgm:spPr>
        <a:solidFill>
          <a:schemeClr val="accent5">
            <a:lumMod val="20000"/>
            <a:lumOff val="80000"/>
            <a:alpha val="94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200" b="0">
              <a:solidFill>
                <a:schemeClr val="tx1"/>
              </a:solidFill>
            </a:rPr>
            <a:t>Produksi Industri Hijau</a:t>
          </a:r>
        </a:p>
      </dgm:t>
    </dgm:pt>
    <dgm:pt modelId="{1A6ACACB-31F9-4805-A538-24E96D87318D}" type="parTrans" cxnId="{0187E9E5-DF6A-4016-924F-C40419EBDC51}">
      <dgm:prSet/>
      <dgm:spPr/>
      <dgm:t>
        <a:bodyPr/>
        <a:lstStyle/>
        <a:p>
          <a:endParaRPr lang="en-US" sz="2200" b="0"/>
        </a:p>
      </dgm:t>
    </dgm:pt>
    <dgm:pt modelId="{60EBB17E-0133-4244-AE15-B2364B8C895D}" type="sibTrans" cxnId="{0187E9E5-DF6A-4016-924F-C40419EBDC51}">
      <dgm:prSet/>
      <dgm:spPr/>
      <dgm:t>
        <a:bodyPr/>
        <a:lstStyle/>
        <a:p>
          <a:endParaRPr lang="en-US" sz="2200" b="0"/>
        </a:p>
      </dgm:t>
    </dgm:pt>
    <dgm:pt modelId="{87E3E47D-EA9F-496F-9673-FC1408E77EA6}" type="pres">
      <dgm:prSet presAssocID="{674702C1-0F91-4F73-8F02-23158A33D521}" presName="diagram" presStyleCnt="0">
        <dgm:presLayoutVars>
          <dgm:dir/>
          <dgm:animLvl val="lvl"/>
          <dgm:resizeHandles val="exact"/>
        </dgm:presLayoutVars>
      </dgm:prSet>
      <dgm:spPr/>
    </dgm:pt>
    <dgm:pt modelId="{72E8ED86-93BB-422E-8F76-687487E35320}" type="pres">
      <dgm:prSet presAssocID="{5DBA8071-59D6-49F3-9336-81A524436B16}" presName="compNode" presStyleCnt="0"/>
      <dgm:spPr/>
    </dgm:pt>
    <dgm:pt modelId="{D76A9F2B-6367-4A2F-8C62-087AF26DF96A}" type="pres">
      <dgm:prSet presAssocID="{5DBA8071-59D6-49F3-9336-81A524436B16}" presName="childRect" presStyleLbl="bgAcc1" presStyleIdx="0" presStyleCnt="5">
        <dgm:presLayoutVars>
          <dgm:bulletEnabled val="1"/>
        </dgm:presLayoutVars>
      </dgm:prSet>
      <dgm:spPr>
        <a:ln>
          <a:solidFill>
            <a:schemeClr val="accent5">
              <a:lumMod val="20000"/>
              <a:lumOff val="80000"/>
            </a:schemeClr>
          </a:solidFill>
        </a:ln>
      </dgm:spPr>
    </dgm:pt>
    <dgm:pt modelId="{1E018FAE-C6F1-4FA4-9578-764CAFAA0D55}" type="pres">
      <dgm:prSet presAssocID="{5DBA8071-59D6-49F3-9336-81A524436B1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2FE4554-6C24-47D5-BB04-9621AE9A7498}" type="pres">
      <dgm:prSet presAssocID="{5DBA8071-59D6-49F3-9336-81A524436B16}" presName="parentRect" presStyleLbl="alignNode1" presStyleIdx="0" presStyleCnt="5" custScaleY="312336"/>
      <dgm:spPr/>
    </dgm:pt>
    <dgm:pt modelId="{69B519BF-2C34-450C-9E28-E382FECBB1D3}" type="pres">
      <dgm:prSet presAssocID="{5DBA8071-59D6-49F3-9336-81A524436B16}" presName="adorn" presStyleLbl="fgAccFollowNode1" presStyleIdx="0" presStyleCnt="5" custScaleX="39120" custScaleY="39120" custLinFactNeighborY="82917"/>
      <dgm:spPr/>
    </dgm:pt>
    <dgm:pt modelId="{E3AFF511-0642-4F7B-B3F1-90940BA9DF9C}" type="pres">
      <dgm:prSet presAssocID="{CD73ED4D-654F-4D7B-A931-85DA24E9638C}" presName="sibTrans" presStyleLbl="sibTrans2D1" presStyleIdx="0" presStyleCnt="0"/>
      <dgm:spPr/>
    </dgm:pt>
    <dgm:pt modelId="{CD4FEA87-650E-4261-9BE6-439B3DEC1AE3}" type="pres">
      <dgm:prSet presAssocID="{E630FAE9-C99C-4B8F-8202-6D3EA0F0A407}" presName="compNode" presStyleCnt="0"/>
      <dgm:spPr/>
    </dgm:pt>
    <dgm:pt modelId="{932AB712-F08F-4F1F-B8E2-BEE5F14F4847}" type="pres">
      <dgm:prSet presAssocID="{E630FAE9-C99C-4B8F-8202-6D3EA0F0A407}" presName="childRect" presStyleLbl="bgAcc1" presStyleIdx="1" presStyleCnt="5">
        <dgm:presLayoutVars>
          <dgm:bulletEnabled val="1"/>
        </dgm:presLayoutVars>
      </dgm:prSet>
      <dgm:spPr>
        <a:ln>
          <a:solidFill>
            <a:schemeClr val="accent5">
              <a:lumMod val="20000"/>
              <a:lumOff val="80000"/>
            </a:schemeClr>
          </a:solidFill>
        </a:ln>
      </dgm:spPr>
    </dgm:pt>
    <dgm:pt modelId="{4BF557EC-C80A-48AF-ADBF-AF0DDF8F0005}" type="pres">
      <dgm:prSet presAssocID="{E630FAE9-C99C-4B8F-8202-6D3EA0F0A40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B731052-43AE-456D-A5EE-2528D4CB3AE1}" type="pres">
      <dgm:prSet presAssocID="{E630FAE9-C99C-4B8F-8202-6D3EA0F0A407}" presName="parentRect" presStyleLbl="alignNode1" presStyleIdx="1" presStyleCnt="5" custScaleY="312336"/>
      <dgm:spPr/>
    </dgm:pt>
    <dgm:pt modelId="{EB4D890B-5823-40E0-BEFD-3D7F08E54B48}" type="pres">
      <dgm:prSet presAssocID="{E630FAE9-C99C-4B8F-8202-6D3EA0F0A407}" presName="adorn" presStyleLbl="fgAccFollowNode1" presStyleIdx="1" presStyleCnt="5" custScaleX="39120" custScaleY="39120" custLinFactNeighborY="90367"/>
      <dgm:spPr/>
    </dgm:pt>
    <dgm:pt modelId="{848DC2C5-883D-43AC-AD65-59DE377CFCDF}" type="pres">
      <dgm:prSet presAssocID="{CE8F77C9-75DF-46D9-825E-7945CAED037E}" presName="sibTrans" presStyleLbl="sibTrans2D1" presStyleIdx="0" presStyleCnt="0"/>
      <dgm:spPr/>
    </dgm:pt>
    <dgm:pt modelId="{CCB93B7E-4130-4FAA-B997-05B525C0115F}" type="pres">
      <dgm:prSet presAssocID="{05DCFAE7-2FCE-4400-8A40-2636602DD3CC}" presName="compNode" presStyleCnt="0"/>
      <dgm:spPr/>
    </dgm:pt>
    <dgm:pt modelId="{0E849F67-5D3F-4436-B500-373F45554533}" type="pres">
      <dgm:prSet presAssocID="{05DCFAE7-2FCE-4400-8A40-2636602DD3CC}" presName="childRect" presStyleLbl="bgAcc1" presStyleIdx="2" presStyleCnt="5">
        <dgm:presLayoutVars>
          <dgm:bulletEnabled val="1"/>
        </dgm:presLayoutVars>
      </dgm:prSet>
      <dgm:spPr>
        <a:ln>
          <a:solidFill>
            <a:schemeClr val="accent5">
              <a:lumMod val="20000"/>
              <a:lumOff val="80000"/>
            </a:schemeClr>
          </a:solidFill>
        </a:ln>
      </dgm:spPr>
    </dgm:pt>
    <dgm:pt modelId="{F0388241-8885-4625-96EE-1D93CAF06BF5}" type="pres">
      <dgm:prSet presAssocID="{05DCFAE7-2FCE-4400-8A40-2636602DD3C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5762B89-61EB-44D5-8614-1D4C400D5FA5}" type="pres">
      <dgm:prSet presAssocID="{05DCFAE7-2FCE-4400-8A40-2636602DD3CC}" presName="parentRect" presStyleLbl="alignNode1" presStyleIdx="2" presStyleCnt="5" custScaleY="312336"/>
      <dgm:spPr/>
    </dgm:pt>
    <dgm:pt modelId="{2B784839-835A-4A44-AF1B-25B1129F5A24}" type="pres">
      <dgm:prSet presAssocID="{05DCFAE7-2FCE-4400-8A40-2636602DD3CC}" presName="adorn" presStyleLbl="fgAccFollowNode1" presStyleIdx="2" presStyleCnt="5" custScaleX="39120" custScaleY="39120" custLinFactNeighborY="86580"/>
      <dgm:spPr/>
    </dgm:pt>
    <dgm:pt modelId="{EF9A6C3E-138E-46F8-9F05-497892CAF530}" type="pres">
      <dgm:prSet presAssocID="{60EBB17E-0133-4244-AE15-B2364B8C895D}" presName="sibTrans" presStyleLbl="sibTrans2D1" presStyleIdx="0" presStyleCnt="0"/>
      <dgm:spPr/>
    </dgm:pt>
    <dgm:pt modelId="{817A12F3-0F76-428B-9A1F-FD73475C354C}" type="pres">
      <dgm:prSet presAssocID="{314157A5-E7B3-4A28-8E77-950293889956}" presName="compNode" presStyleCnt="0"/>
      <dgm:spPr/>
    </dgm:pt>
    <dgm:pt modelId="{DDC6439E-5647-4416-AD72-33C3CFA778B9}" type="pres">
      <dgm:prSet presAssocID="{314157A5-E7B3-4A28-8E77-950293889956}" presName="childRect" presStyleLbl="bgAcc1" presStyleIdx="3" presStyleCnt="5">
        <dgm:presLayoutVars>
          <dgm:bulletEnabled val="1"/>
        </dgm:presLayoutVars>
      </dgm:prSet>
      <dgm:spPr>
        <a:ln>
          <a:solidFill>
            <a:schemeClr val="accent5">
              <a:lumMod val="20000"/>
              <a:lumOff val="80000"/>
            </a:schemeClr>
          </a:solidFill>
        </a:ln>
      </dgm:spPr>
    </dgm:pt>
    <dgm:pt modelId="{1D37519F-1B9F-44DB-A2D5-6C29DE15011C}" type="pres">
      <dgm:prSet presAssocID="{314157A5-E7B3-4A28-8E77-95029388995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1048DEF-0DE2-4158-9917-9B143D5BF661}" type="pres">
      <dgm:prSet presAssocID="{314157A5-E7B3-4A28-8E77-950293889956}" presName="parentRect" presStyleLbl="alignNode1" presStyleIdx="3" presStyleCnt="5" custScaleX="112106" custScaleY="312336"/>
      <dgm:spPr/>
    </dgm:pt>
    <dgm:pt modelId="{1EAFA20F-0BE8-41E2-8310-FD666A2DBD05}" type="pres">
      <dgm:prSet presAssocID="{314157A5-E7B3-4A28-8E77-950293889956}" presName="adorn" presStyleLbl="fgAccFollowNode1" presStyleIdx="3" presStyleCnt="5" custScaleX="39120" custScaleY="39120" custLinFactNeighborY="90364"/>
      <dgm:spPr/>
    </dgm:pt>
    <dgm:pt modelId="{E2005058-042A-4924-8FE9-97ED07704A35}" type="pres">
      <dgm:prSet presAssocID="{5945BE29-31C6-466A-8709-B12356DE7F85}" presName="sibTrans" presStyleLbl="sibTrans2D1" presStyleIdx="0" presStyleCnt="0"/>
      <dgm:spPr/>
    </dgm:pt>
    <dgm:pt modelId="{39C2D4B7-BC16-46C8-8280-A569C34D7CB4}" type="pres">
      <dgm:prSet presAssocID="{7703F623-8000-4E6E-B5F0-6BA153C4B19D}" presName="compNode" presStyleCnt="0"/>
      <dgm:spPr/>
    </dgm:pt>
    <dgm:pt modelId="{216AAB0C-374E-41E3-982C-968A341906E7}" type="pres">
      <dgm:prSet presAssocID="{7703F623-8000-4E6E-B5F0-6BA153C4B19D}" presName="childRect" presStyleLbl="bgAcc1" presStyleIdx="4" presStyleCnt="5">
        <dgm:presLayoutVars>
          <dgm:bulletEnabled val="1"/>
        </dgm:presLayoutVars>
      </dgm:prSet>
      <dgm:spPr>
        <a:ln>
          <a:solidFill>
            <a:schemeClr val="accent5">
              <a:lumMod val="20000"/>
              <a:lumOff val="80000"/>
            </a:schemeClr>
          </a:solidFill>
        </a:ln>
      </dgm:spPr>
    </dgm:pt>
    <dgm:pt modelId="{D3B6B1D1-40C0-4739-826D-13B4D5828B9A}" type="pres">
      <dgm:prSet presAssocID="{7703F623-8000-4E6E-B5F0-6BA153C4B19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B90D347-DAF3-43F0-AE67-8732C95D3381}" type="pres">
      <dgm:prSet presAssocID="{7703F623-8000-4E6E-B5F0-6BA153C4B19D}" presName="parentRect" presStyleLbl="alignNode1" presStyleIdx="4" presStyleCnt="5" custScaleY="312336"/>
      <dgm:spPr/>
    </dgm:pt>
    <dgm:pt modelId="{212CEBE6-3D17-461B-B4A7-4C3EBBA238CA}" type="pres">
      <dgm:prSet presAssocID="{7703F623-8000-4E6E-B5F0-6BA153C4B19D}" presName="adorn" presStyleLbl="fgAccFollowNode1" presStyleIdx="4" presStyleCnt="5" custScaleX="39120" custScaleY="39120" custLinFactNeighborY="82917"/>
      <dgm:spPr/>
    </dgm:pt>
  </dgm:ptLst>
  <dgm:cxnLst>
    <dgm:cxn modelId="{9EB9510C-DFCD-4730-920A-9C32846BB4F9}" type="presOf" srcId="{05DCFAE7-2FCE-4400-8A40-2636602DD3CC}" destId="{F0388241-8885-4625-96EE-1D93CAF06BF5}" srcOrd="0" destOrd="0" presId="urn:microsoft.com/office/officeart/2005/8/layout/bList2"/>
    <dgm:cxn modelId="{9C7FA01A-D0A8-4D1F-BDD2-8204D2EC9062}" type="presOf" srcId="{7703F623-8000-4E6E-B5F0-6BA153C4B19D}" destId="{D3B6B1D1-40C0-4739-826D-13B4D5828B9A}" srcOrd="0" destOrd="0" presId="urn:microsoft.com/office/officeart/2005/8/layout/bList2"/>
    <dgm:cxn modelId="{A1F64F1F-AF62-4AE4-A9E6-221498319852}" type="presOf" srcId="{E630FAE9-C99C-4B8F-8202-6D3EA0F0A407}" destId="{BB731052-43AE-456D-A5EE-2528D4CB3AE1}" srcOrd="1" destOrd="0" presId="urn:microsoft.com/office/officeart/2005/8/layout/bList2"/>
    <dgm:cxn modelId="{BF92612A-5C2B-43E8-B9F8-FA0A429B319D}" type="presOf" srcId="{E630FAE9-C99C-4B8F-8202-6D3EA0F0A407}" destId="{4BF557EC-C80A-48AF-ADBF-AF0DDF8F0005}" srcOrd="0" destOrd="0" presId="urn:microsoft.com/office/officeart/2005/8/layout/bList2"/>
    <dgm:cxn modelId="{7D328A33-B09F-4292-9E7A-8F564B0CB7A7}" type="presOf" srcId="{314157A5-E7B3-4A28-8E77-950293889956}" destId="{1D37519F-1B9F-44DB-A2D5-6C29DE15011C}" srcOrd="0" destOrd="0" presId="urn:microsoft.com/office/officeart/2005/8/layout/bList2"/>
    <dgm:cxn modelId="{208D6641-D183-479D-90E3-BC4495792577}" type="presOf" srcId="{5DBA8071-59D6-49F3-9336-81A524436B16}" destId="{52FE4554-6C24-47D5-BB04-9621AE9A7498}" srcOrd="1" destOrd="0" presId="urn:microsoft.com/office/officeart/2005/8/layout/bList2"/>
    <dgm:cxn modelId="{90B00C42-E8A9-4F93-BD95-5B4AC6C1894C}" type="presOf" srcId="{5DBA8071-59D6-49F3-9336-81A524436B16}" destId="{1E018FAE-C6F1-4FA4-9578-764CAFAA0D55}" srcOrd="0" destOrd="0" presId="urn:microsoft.com/office/officeart/2005/8/layout/bList2"/>
    <dgm:cxn modelId="{07257C47-C88A-4136-98D3-6D2193049E48}" type="presOf" srcId="{7703F623-8000-4E6E-B5F0-6BA153C4B19D}" destId="{AB90D347-DAF3-43F0-AE67-8732C95D3381}" srcOrd="1" destOrd="0" presId="urn:microsoft.com/office/officeart/2005/8/layout/bList2"/>
    <dgm:cxn modelId="{4723744E-C835-4D05-88E5-43472BA01F08}" type="presOf" srcId="{05DCFAE7-2FCE-4400-8A40-2636602DD3CC}" destId="{45762B89-61EB-44D5-8614-1D4C400D5FA5}" srcOrd="1" destOrd="0" presId="urn:microsoft.com/office/officeart/2005/8/layout/bList2"/>
    <dgm:cxn modelId="{D710F468-F56D-4EB4-9C6B-55D15C3DE7CD}" type="presOf" srcId="{5945BE29-31C6-466A-8709-B12356DE7F85}" destId="{E2005058-042A-4924-8FE9-97ED07704A35}" srcOrd="0" destOrd="0" presId="urn:microsoft.com/office/officeart/2005/8/layout/bList2"/>
    <dgm:cxn modelId="{D761C67D-AD9A-4EA7-A76B-D75F78966997}" type="presOf" srcId="{60EBB17E-0133-4244-AE15-B2364B8C895D}" destId="{EF9A6C3E-138E-46F8-9F05-497892CAF530}" srcOrd="0" destOrd="0" presId="urn:microsoft.com/office/officeart/2005/8/layout/bList2"/>
    <dgm:cxn modelId="{D2D2EC81-B9E9-4203-9209-C49F09B71BF1}" type="presOf" srcId="{314157A5-E7B3-4A28-8E77-950293889956}" destId="{41048DEF-0DE2-4158-9917-9B143D5BF661}" srcOrd="1" destOrd="0" presId="urn:microsoft.com/office/officeart/2005/8/layout/bList2"/>
    <dgm:cxn modelId="{F12F1F84-5906-4291-BB92-C37D4B9E19F4}" type="presOf" srcId="{CD73ED4D-654F-4D7B-A931-85DA24E9638C}" destId="{E3AFF511-0642-4F7B-B3F1-90940BA9DF9C}" srcOrd="0" destOrd="0" presId="urn:microsoft.com/office/officeart/2005/8/layout/bList2"/>
    <dgm:cxn modelId="{204D6F8F-8EA1-4DE6-828B-4549153E197A}" srcId="{674702C1-0F91-4F73-8F02-23158A33D521}" destId="{E630FAE9-C99C-4B8F-8202-6D3EA0F0A407}" srcOrd="1" destOrd="0" parTransId="{A6C01F98-F5E0-450F-82DD-3BA5A0EFAFEE}" sibTransId="{CE8F77C9-75DF-46D9-825E-7945CAED037E}"/>
    <dgm:cxn modelId="{10D6BB8F-21A8-482A-8BDA-4233BC65DA41}" srcId="{674702C1-0F91-4F73-8F02-23158A33D521}" destId="{314157A5-E7B3-4A28-8E77-950293889956}" srcOrd="3" destOrd="0" parTransId="{FF2BD60E-85C5-467A-92EB-7F2CE1F51950}" sibTransId="{5945BE29-31C6-466A-8709-B12356DE7F85}"/>
    <dgm:cxn modelId="{9AE1469F-78DA-4124-894D-B8D6D4D855BE}" type="presOf" srcId="{674702C1-0F91-4F73-8F02-23158A33D521}" destId="{87E3E47D-EA9F-496F-9673-FC1408E77EA6}" srcOrd="0" destOrd="0" presId="urn:microsoft.com/office/officeart/2005/8/layout/bList2"/>
    <dgm:cxn modelId="{C4EF6EAF-8219-491A-AF0D-99D519B1030E}" type="presOf" srcId="{CE8F77C9-75DF-46D9-825E-7945CAED037E}" destId="{848DC2C5-883D-43AC-AD65-59DE377CFCDF}" srcOrd="0" destOrd="0" presId="urn:microsoft.com/office/officeart/2005/8/layout/bList2"/>
    <dgm:cxn modelId="{94F988BA-AFAF-4529-A72E-C1060E0D8F48}" srcId="{674702C1-0F91-4F73-8F02-23158A33D521}" destId="{7703F623-8000-4E6E-B5F0-6BA153C4B19D}" srcOrd="4" destOrd="0" parTransId="{9E69F7E5-9FC7-46B0-9FAF-ABCBC561068B}" sibTransId="{7C52D007-BCDF-47A8-B4E2-E1D87F3FBF44}"/>
    <dgm:cxn modelId="{4FC606C7-B93F-4F65-A4CD-756051FF20AD}" srcId="{674702C1-0F91-4F73-8F02-23158A33D521}" destId="{5DBA8071-59D6-49F3-9336-81A524436B16}" srcOrd="0" destOrd="0" parTransId="{DF7224DD-A7C7-4E43-AECE-B227E15BC3CF}" sibTransId="{CD73ED4D-654F-4D7B-A931-85DA24E9638C}"/>
    <dgm:cxn modelId="{0187E9E5-DF6A-4016-924F-C40419EBDC51}" srcId="{674702C1-0F91-4F73-8F02-23158A33D521}" destId="{05DCFAE7-2FCE-4400-8A40-2636602DD3CC}" srcOrd="2" destOrd="0" parTransId="{1A6ACACB-31F9-4805-A538-24E96D87318D}" sibTransId="{60EBB17E-0133-4244-AE15-B2364B8C895D}"/>
    <dgm:cxn modelId="{F50B8AB2-CAEF-43B3-8A98-2EE2A69A9DDE}" type="presParOf" srcId="{87E3E47D-EA9F-496F-9673-FC1408E77EA6}" destId="{72E8ED86-93BB-422E-8F76-687487E35320}" srcOrd="0" destOrd="0" presId="urn:microsoft.com/office/officeart/2005/8/layout/bList2"/>
    <dgm:cxn modelId="{F0CA5F79-F3B9-4A0A-885B-2EBEB57088F2}" type="presParOf" srcId="{72E8ED86-93BB-422E-8F76-687487E35320}" destId="{D76A9F2B-6367-4A2F-8C62-087AF26DF96A}" srcOrd="0" destOrd="0" presId="urn:microsoft.com/office/officeart/2005/8/layout/bList2"/>
    <dgm:cxn modelId="{2B044C44-5D48-4474-B90C-9E35E7A09CB6}" type="presParOf" srcId="{72E8ED86-93BB-422E-8F76-687487E35320}" destId="{1E018FAE-C6F1-4FA4-9578-764CAFAA0D55}" srcOrd="1" destOrd="0" presId="urn:microsoft.com/office/officeart/2005/8/layout/bList2"/>
    <dgm:cxn modelId="{F623334D-2B79-4C35-8239-A8F7A57CCDD7}" type="presParOf" srcId="{72E8ED86-93BB-422E-8F76-687487E35320}" destId="{52FE4554-6C24-47D5-BB04-9621AE9A7498}" srcOrd="2" destOrd="0" presId="urn:microsoft.com/office/officeart/2005/8/layout/bList2"/>
    <dgm:cxn modelId="{5D2DF98B-6917-4A38-B4C3-CE57934056FF}" type="presParOf" srcId="{72E8ED86-93BB-422E-8F76-687487E35320}" destId="{69B519BF-2C34-450C-9E28-E382FECBB1D3}" srcOrd="3" destOrd="0" presId="urn:microsoft.com/office/officeart/2005/8/layout/bList2"/>
    <dgm:cxn modelId="{55C2C528-93B1-420E-AFD4-7D61412FB5E8}" type="presParOf" srcId="{87E3E47D-EA9F-496F-9673-FC1408E77EA6}" destId="{E3AFF511-0642-4F7B-B3F1-90940BA9DF9C}" srcOrd="1" destOrd="0" presId="urn:microsoft.com/office/officeart/2005/8/layout/bList2"/>
    <dgm:cxn modelId="{25D11A5C-FFA0-43DD-847C-06599504699B}" type="presParOf" srcId="{87E3E47D-EA9F-496F-9673-FC1408E77EA6}" destId="{CD4FEA87-650E-4261-9BE6-439B3DEC1AE3}" srcOrd="2" destOrd="0" presId="urn:microsoft.com/office/officeart/2005/8/layout/bList2"/>
    <dgm:cxn modelId="{A6A2F764-6115-4A25-A7E2-C18F05127FE3}" type="presParOf" srcId="{CD4FEA87-650E-4261-9BE6-439B3DEC1AE3}" destId="{932AB712-F08F-4F1F-B8E2-BEE5F14F4847}" srcOrd="0" destOrd="0" presId="urn:microsoft.com/office/officeart/2005/8/layout/bList2"/>
    <dgm:cxn modelId="{845FCC22-D7E5-48D1-8DE1-019F3D7397B3}" type="presParOf" srcId="{CD4FEA87-650E-4261-9BE6-439B3DEC1AE3}" destId="{4BF557EC-C80A-48AF-ADBF-AF0DDF8F0005}" srcOrd="1" destOrd="0" presId="urn:microsoft.com/office/officeart/2005/8/layout/bList2"/>
    <dgm:cxn modelId="{C84473DC-FAD1-4B27-832B-60DAAFED2DBA}" type="presParOf" srcId="{CD4FEA87-650E-4261-9BE6-439B3DEC1AE3}" destId="{BB731052-43AE-456D-A5EE-2528D4CB3AE1}" srcOrd="2" destOrd="0" presId="urn:microsoft.com/office/officeart/2005/8/layout/bList2"/>
    <dgm:cxn modelId="{D1ED40EE-E1B6-4931-8954-EC0647D0E46F}" type="presParOf" srcId="{CD4FEA87-650E-4261-9BE6-439B3DEC1AE3}" destId="{EB4D890B-5823-40E0-BEFD-3D7F08E54B48}" srcOrd="3" destOrd="0" presId="urn:microsoft.com/office/officeart/2005/8/layout/bList2"/>
    <dgm:cxn modelId="{F8518EBD-199C-4B54-B4B5-24A007279812}" type="presParOf" srcId="{87E3E47D-EA9F-496F-9673-FC1408E77EA6}" destId="{848DC2C5-883D-43AC-AD65-59DE377CFCDF}" srcOrd="3" destOrd="0" presId="urn:microsoft.com/office/officeart/2005/8/layout/bList2"/>
    <dgm:cxn modelId="{7D172A8E-688A-45B4-BD37-03EDBDCA5B52}" type="presParOf" srcId="{87E3E47D-EA9F-496F-9673-FC1408E77EA6}" destId="{CCB93B7E-4130-4FAA-B997-05B525C0115F}" srcOrd="4" destOrd="0" presId="urn:microsoft.com/office/officeart/2005/8/layout/bList2"/>
    <dgm:cxn modelId="{8F4CE9BA-65BA-4860-9DC2-F7AE91D3BE19}" type="presParOf" srcId="{CCB93B7E-4130-4FAA-B997-05B525C0115F}" destId="{0E849F67-5D3F-4436-B500-373F45554533}" srcOrd="0" destOrd="0" presId="urn:microsoft.com/office/officeart/2005/8/layout/bList2"/>
    <dgm:cxn modelId="{7A380D0F-F3CF-44B4-97CD-9C8154DC9294}" type="presParOf" srcId="{CCB93B7E-4130-4FAA-B997-05B525C0115F}" destId="{F0388241-8885-4625-96EE-1D93CAF06BF5}" srcOrd="1" destOrd="0" presId="urn:microsoft.com/office/officeart/2005/8/layout/bList2"/>
    <dgm:cxn modelId="{44ED3288-34A4-4408-84CA-68F586D95F0B}" type="presParOf" srcId="{CCB93B7E-4130-4FAA-B997-05B525C0115F}" destId="{45762B89-61EB-44D5-8614-1D4C400D5FA5}" srcOrd="2" destOrd="0" presId="urn:microsoft.com/office/officeart/2005/8/layout/bList2"/>
    <dgm:cxn modelId="{3326AAAF-4995-4372-8DD7-8531D60D5147}" type="presParOf" srcId="{CCB93B7E-4130-4FAA-B997-05B525C0115F}" destId="{2B784839-835A-4A44-AF1B-25B1129F5A24}" srcOrd="3" destOrd="0" presId="urn:microsoft.com/office/officeart/2005/8/layout/bList2"/>
    <dgm:cxn modelId="{15DC3E20-8A10-4B52-9CD2-B2F16B349CA7}" type="presParOf" srcId="{87E3E47D-EA9F-496F-9673-FC1408E77EA6}" destId="{EF9A6C3E-138E-46F8-9F05-497892CAF530}" srcOrd="5" destOrd="0" presId="urn:microsoft.com/office/officeart/2005/8/layout/bList2"/>
    <dgm:cxn modelId="{D4AD73F6-7FBF-454B-BB94-7018E09779D2}" type="presParOf" srcId="{87E3E47D-EA9F-496F-9673-FC1408E77EA6}" destId="{817A12F3-0F76-428B-9A1F-FD73475C354C}" srcOrd="6" destOrd="0" presId="urn:microsoft.com/office/officeart/2005/8/layout/bList2"/>
    <dgm:cxn modelId="{9205437A-A692-4887-92B2-E7C7BD6EF26F}" type="presParOf" srcId="{817A12F3-0F76-428B-9A1F-FD73475C354C}" destId="{DDC6439E-5647-4416-AD72-33C3CFA778B9}" srcOrd="0" destOrd="0" presId="urn:microsoft.com/office/officeart/2005/8/layout/bList2"/>
    <dgm:cxn modelId="{ACAC4304-F2E5-49E9-BFB1-486411742658}" type="presParOf" srcId="{817A12F3-0F76-428B-9A1F-FD73475C354C}" destId="{1D37519F-1B9F-44DB-A2D5-6C29DE15011C}" srcOrd="1" destOrd="0" presId="urn:microsoft.com/office/officeart/2005/8/layout/bList2"/>
    <dgm:cxn modelId="{E8BA0E80-A822-4926-88A3-438733BF61F1}" type="presParOf" srcId="{817A12F3-0F76-428B-9A1F-FD73475C354C}" destId="{41048DEF-0DE2-4158-9917-9B143D5BF661}" srcOrd="2" destOrd="0" presId="urn:microsoft.com/office/officeart/2005/8/layout/bList2"/>
    <dgm:cxn modelId="{0DFCE2E9-87A3-4063-88B6-8DFB493AC234}" type="presParOf" srcId="{817A12F3-0F76-428B-9A1F-FD73475C354C}" destId="{1EAFA20F-0BE8-41E2-8310-FD666A2DBD05}" srcOrd="3" destOrd="0" presId="urn:microsoft.com/office/officeart/2005/8/layout/bList2"/>
    <dgm:cxn modelId="{7449A7BB-A603-4694-BBC5-6FFCCCCC3D01}" type="presParOf" srcId="{87E3E47D-EA9F-496F-9673-FC1408E77EA6}" destId="{E2005058-042A-4924-8FE9-97ED07704A35}" srcOrd="7" destOrd="0" presId="urn:microsoft.com/office/officeart/2005/8/layout/bList2"/>
    <dgm:cxn modelId="{95A5BD8E-0581-49C5-9609-E54C85A08A1D}" type="presParOf" srcId="{87E3E47D-EA9F-496F-9673-FC1408E77EA6}" destId="{39C2D4B7-BC16-46C8-8280-A569C34D7CB4}" srcOrd="8" destOrd="0" presId="urn:microsoft.com/office/officeart/2005/8/layout/bList2"/>
    <dgm:cxn modelId="{D76180A1-D165-4CF2-BF5F-112295990DA9}" type="presParOf" srcId="{39C2D4B7-BC16-46C8-8280-A569C34D7CB4}" destId="{216AAB0C-374E-41E3-982C-968A341906E7}" srcOrd="0" destOrd="0" presId="urn:microsoft.com/office/officeart/2005/8/layout/bList2"/>
    <dgm:cxn modelId="{009EE642-B6FF-4BE0-A052-2C6F9B81C967}" type="presParOf" srcId="{39C2D4B7-BC16-46C8-8280-A569C34D7CB4}" destId="{D3B6B1D1-40C0-4739-826D-13B4D5828B9A}" srcOrd="1" destOrd="0" presId="urn:microsoft.com/office/officeart/2005/8/layout/bList2"/>
    <dgm:cxn modelId="{2991618E-AFED-40BA-8E22-2798645B8F70}" type="presParOf" srcId="{39C2D4B7-BC16-46C8-8280-A569C34D7CB4}" destId="{AB90D347-DAF3-43F0-AE67-8732C95D3381}" srcOrd="2" destOrd="0" presId="urn:microsoft.com/office/officeart/2005/8/layout/bList2"/>
    <dgm:cxn modelId="{0E728C4E-D0AD-4365-B099-48F6DCE73F75}" type="presParOf" srcId="{39C2D4B7-BC16-46C8-8280-A569C34D7CB4}" destId="{212CEBE6-3D17-461B-B4A7-4C3EBBA238C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4E9C9-E129-47BF-93AE-BD7B2390D8AC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</dgm:pt>
    <dgm:pt modelId="{70878CD9-78BD-4AF9-8D71-6D1E742DA4D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>
              <a:latin typeface="+mj-lt"/>
            </a:rPr>
            <a:t>Usaha Kecil (B/PK/JL) </a:t>
          </a:r>
          <a:endParaRPr lang="en-US"/>
        </a:p>
      </dgm:t>
    </dgm:pt>
    <dgm:pt modelId="{8FA705E0-EAC5-4621-9CB5-1459015EE77C}" type="parTrans" cxnId="{874B4DD9-44A2-446D-9284-736165FB3637}">
      <dgm:prSet/>
      <dgm:spPr/>
      <dgm:t>
        <a:bodyPr/>
        <a:lstStyle/>
        <a:p>
          <a:endParaRPr lang="en-US"/>
        </a:p>
      </dgm:t>
    </dgm:pt>
    <dgm:pt modelId="{0C0B0B06-BEB8-44B6-8288-BE4C2B827F78}" type="sibTrans" cxnId="{874B4DD9-44A2-446D-9284-736165FB3637}">
      <dgm:prSet/>
      <dgm:spPr/>
      <dgm:t>
        <a:bodyPr/>
        <a:lstStyle/>
        <a:p>
          <a:endParaRPr lang="en-US"/>
        </a:p>
      </dgm:t>
    </dgm:pt>
    <dgm:pt modelId="{84FF2734-B753-40EC-9D32-4C392B15D1F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>
              <a:latin typeface="+mj-lt"/>
            </a:rPr>
            <a:t>JK</a:t>
          </a:r>
          <a:r>
            <a:rPr lang="id-ID" b="1" dirty="0">
              <a:latin typeface="+mj-lt"/>
            </a:rPr>
            <a:t>  </a:t>
          </a:r>
          <a:r>
            <a:rPr lang="en-US" b="1" dirty="0" err="1">
              <a:latin typeface="+mj-lt"/>
            </a:rPr>
            <a:t>dan</a:t>
          </a:r>
          <a:r>
            <a:rPr lang="id-ID" b="1" dirty="0">
              <a:latin typeface="+mj-lt"/>
            </a:rPr>
            <a:t> </a:t>
          </a:r>
          <a:r>
            <a:rPr lang="en-US" b="1">
              <a:latin typeface="+mj-lt"/>
            </a:rPr>
            <a:t>Usaha </a:t>
          </a:r>
          <a:r>
            <a:rPr lang="en-US" b="1" dirty="0">
              <a:latin typeface="+mj-lt"/>
            </a:rPr>
            <a:t>Non Kecil (B/PK/JL)</a:t>
          </a:r>
          <a:br>
            <a:rPr lang="en-US" b="1" dirty="0">
              <a:latin typeface="+mj-lt"/>
            </a:rPr>
          </a:br>
          <a:endParaRPr lang="en-US" dirty="0"/>
        </a:p>
      </dgm:t>
    </dgm:pt>
    <dgm:pt modelId="{804A1C0A-BD7B-41AF-95A6-E3243A9251F6}" type="parTrans" cxnId="{F7E0BFA9-522F-4264-89B3-49907CCCECB9}">
      <dgm:prSet/>
      <dgm:spPr/>
      <dgm:t>
        <a:bodyPr/>
        <a:lstStyle/>
        <a:p>
          <a:endParaRPr lang="en-US"/>
        </a:p>
      </dgm:t>
    </dgm:pt>
    <dgm:pt modelId="{3A3798F4-E0A1-48C6-8ECF-3C3DAA57CB6C}" type="sibTrans" cxnId="{F7E0BFA9-522F-4264-89B3-49907CCCECB9}">
      <dgm:prSet/>
      <dgm:spPr/>
      <dgm:t>
        <a:bodyPr/>
        <a:lstStyle/>
        <a:p>
          <a:endParaRPr lang="en-US"/>
        </a:p>
      </dgm:t>
    </dgm:pt>
    <dgm:pt modelId="{D19DF109-3260-47A5-8E23-5769160CBF77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>
              <a:latin typeface="+mj-lt"/>
            </a:rPr>
            <a:t>Kontrak Tahun Jamak</a:t>
          </a:r>
          <a:endParaRPr lang="en-US"/>
        </a:p>
      </dgm:t>
    </dgm:pt>
    <dgm:pt modelId="{E07805E9-2FC3-4995-9BDD-273288419709}" type="parTrans" cxnId="{14DE4652-D42F-4229-B169-D53EA4B0DD35}">
      <dgm:prSet/>
      <dgm:spPr/>
      <dgm:t>
        <a:bodyPr/>
        <a:lstStyle/>
        <a:p>
          <a:endParaRPr lang="en-US"/>
        </a:p>
      </dgm:t>
    </dgm:pt>
    <dgm:pt modelId="{7ECB2D06-5905-48C5-970E-E1BEE882EE21}" type="sibTrans" cxnId="{14DE4652-D42F-4229-B169-D53EA4B0DD35}">
      <dgm:prSet/>
      <dgm:spPr/>
      <dgm:t>
        <a:bodyPr/>
        <a:lstStyle/>
        <a:p>
          <a:endParaRPr lang="en-US"/>
        </a:p>
      </dgm:t>
    </dgm:pt>
    <dgm:pt modelId="{F0D60E1D-2BAB-47E1-A1EE-7D184D04C13C}" type="pres">
      <dgm:prSet presAssocID="{CE44E9C9-E129-47BF-93AE-BD7B2390D8AC}" presName="diagram" presStyleCnt="0">
        <dgm:presLayoutVars>
          <dgm:dir/>
          <dgm:animLvl val="lvl"/>
          <dgm:resizeHandles val="exact"/>
        </dgm:presLayoutVars>
      </dgm:prSet>
      <dgm:spPr/>
    </dgm:pt>
    <dgm:pt modelId="{7180E323-E552-4F2B-BFEF-62481026813D}" type="pres">
      <dgm:prSet presAssocID="{70878CD9-78BD-4AF9-8D71-6D1E742DA4DE}" presName="compNode" presStyleCnt="0"/>
      <dgm:spPr/>
    </dgm:pt>
    <dgm:pt modelId="{44D9BCD9-FB46-4967-A592-18E7538D1F52}" type="pres">
      <dgm:prSet presAssocID="{70878CD9-78BD-4AF9-8D71-6D1E742DA4DE}" presName="childRect" presStyleLbl="bgAcc1" presStyleIdx="0" presStyleCnt="3">
        <dgm:presLayoutVars>
          <dgm:bulletEnabled val="1"/>
        </dgm:presLayoutVars>
      </dgm:prSet>
      <dgm:spPr>
        <a:noFill/>
        <a:ln>
          <a:solidFill>
            <a:schemeClr val="accent5">
              <a:lumMod val="50000"/>
            </a:schemeClr>
          </a:solidFill>
        </a:ln>
      </dgm:spPr>
    </dgm:pt>
    <dgm:pt modelId="{4BF7DECA-29A1-4236-AD2A-83B7A091DEAD}" type="pres">
      <dgm:prSet presAssocID="{70878CD9-78BD-4AF9-8D71-6D1E742DA4D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D98A92-CC8D-46C8-9198-292FBAC898BA}" type="pres">
      <dgm:prSet presAssocID="{70878CD9-78BD-4AF9-8D71-6D1E742DA4DE}" presName="parentRect" presStyleLbl="alignNode1" presStyleIdx="0" presStyleCnt="3" custScaleY="164407"/>
      <dgm:spPr/>
    </dgm:pt>
    <dgm:pt modelId="{95341B68-07B7-418F-AF27-643B6B226407}" type="pres">
      <dgm:prSet presAssocID="{70878CD9-78BD-4AF9-8D71-6D1E742DA4DE}" presName="adorn" presStyleLbl="fgAccFollowNode1" presStyleIdx="0" presStyleCnt="3" custScaleX="29135" custScaleY="29135" custLinFactNeighborY="41057"/>
      <dgm:spPr/>
    </dgm:pt>
    <dgm:pt modelId="{215A464B-ED3E-4AD6-804B-226DEDB12210}" type="pres">
      <dgm:prSet presAssocID="{0C0B0B06-BEB8-44B6-8288-BE4C2B827F78}" presName="sibTrans" presStyleLbl="sibTrans2D1" presStyleIdx="0" presStyleCnt="0"/>
      <dgm:spPr/>
    </dgm:pt>
    <dgm:pt modelId="{EFA80A34-0F38-4D93-B7FC-FA32EACFC22B}" type="pres">
      <dgm:prSet presAssocID="{84FF2734-B753-40EC-9D32-4C392B15D1FA}" presName="compNode" presStyleCnt="0"/>
      <dgm:spPr/>
    </dgm:pt>
    <dgm:pt modelId="{72041A92-71F9-4318-82CF-2DDA16CE7EC2}" type="pres">
      <dgm:prSet presAssocID="{84FF2734-B753-40EC-9D32-4C392B15D1FA}" presName="childRect" presStyleLbl="bgAcc1" presStyleIdx="1" presStyleCnt="3">
        <dgm:presLayoutVars>
          <dgm:bulletEnabled val="1"/>
        </dgm:presLayoutVars>
      </dgm:prSet>
      <dgm:spPr>
        <a:noFill/>
        <a:ln>
          <a:solidFill>
            <a:schemeClr val="accent5">
              <a:lumMod val="50000"/>
            </a:schemeClr>
          </a:solidFill>
        </a:ln>
      </dgm:spPr>
    </dgm:pt>
    <dgm:pt modelId="{7EA08995-4FE6-424C-909A-6A86809DFD11}" type="pres">
      <dgm:prSet presAssocID="{84FF2734-B753-40EC-9D32-4C392B15D1F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2C5AB91-ACFC-4172-A711-04DF9D6E7C64}" type="pres">
      <dgm:prSet presAssocID="{84FF2734-B753-40EC-9D32-4C392B15D1FA}" presName="parentRect" presStyleLbl="alignNode1" presStyleIdx="1" presStyleCnt="3" custScaleY="164407"/>
      <dgm:spPr/>
    </dgm:pt>
    <dgm:pt modelId="{5DDF363E-578A-4837-871C-6670F772B05D}" type="pres">
      <dgm:prSet presAssocID="{84FF2734-B753-40EC-9D32-4C392B15D1FA}" presName="adorn" presStyleLbl="fgAccFollowNode1" presStyleIdx="1" presStyleCnt="3" custScaleX="29135" custScaleY="29135" custLinFactNeighborY="41057"/>
      <dgm:spPr/>
    </dgm:pt>
    <dgm:pt modelId="{380D71C9-3C61-48A2-B86F-144BD93DC8AB}" type="pres">
      <dgm:prSet presAssocID="{3A3798F4-E0A1-48C6-8ECF-3C3DAA57CB6C}" presName="sibTrans" presStyleLbl="sibTrans2D1" presStyleIdx="0" presStyleCnt="0"/>
      <dgm:spPr/>
    </dgm:pt>
    <dgm:pt modelId="{2CD60142-554F-4879-B92A-72F1AA8C6660}" type="pres">
      <dgm:prSet presAssocID="{D19DF109-3260-47A5-8E23-5769160CBF77}" presName="compNode" presStyleCnt="0"/>
      <dgm:spPr/>
    </dgm:pt>
    <dgm:pt modelId="{F94A00EF-3FC7-47C3-B2C8-A9A8097D7226}" type="pres">
      <dgm:prSet presAssocID="{D19DF109-3260-47A5-8E23-5769160CBF77}" presName="childRect" presStyleLbl="bgAcc1" presStyleIdx="2" presStyleCnt="3">
        <dgm:presLayoutVars>
          <dgm:bulletEnabled val="1"/>
        </dgm:presLayoutVars>
      </dgm:prSet>
      <dgm:spPr>
        <a:noFill/>
        <a:ln>
          <a:solidFill>
            <a:schemeClr val="accent5">
              <a:lumMod val="50000"/>
            </a:schemeClr>
          </a:solidFill>
        </a:ln>
      </dgm:spPr>
    </dgm:pt>
    <dgm:pt modelId="{78C8FA9A-DD6E-4185-A3B5-A86846441B4E}" type="pres">
      <dgm:prSet presAssocID="{D19DF109-3260-47A5-8E23-5769160CBF7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1DD28E7-5402-4FBC-B2C7-D6D1540F0C11}" type="pres">
      <dgm:prSet presAssocID="{D19DF109-3260-47A5-8E23-5769160CBF77}" presName="parentRect" presStyleLbl="alignNode1" presStyleIdx="2" presStyleCnt="3" custScaleY="164407"/>
      <dgm:spPr/>
    </dgm:pt>
    <dgm:pt modelId="{C33A77A6-D803-49FF-B260-94EF5696AB6A}" type="pres">
      <dgm:prSet presAssocID="{D19DF109-3260-47A5-8E23-5769160CBF77}" presName="adorn" presStyleLbl="fgAccFollowNode1" presStyleIdx="2" presStyleCnt="3" custScaleX="29135" custScaleY="29135" custLinFactNeighborY="41057"/>
      <dgm:spPr/>
    </dgm:pt>
  </dgm:ptLst>
  <dgm:cxnLst>
    <dgm:cxn modelId="{51E76E21-7EF9-423D-8B24-91A1A7AEC60F}" type="presOf" srcId="{D19DF109-3260-47A5-8E23-5769160CBF77}" destId="{D1DD28E7-5402-4FBC-B2C7-D6D1540F0C11}" srcOrd="1" destOrd="0" presId="urn:microsoft.com/office/officeart/2005/8/layout/bList2"/>
    <dgm:cxn modelId="{71B56939-12DC-4598-A3CB-FF7FCE2943B1}" type="presOf" srcId="{0C0B0B06-BEB8-44B6-8288-BE4C2B827F78}" destId="{215A464B-ED3E-4AD6-804B-226DEDB12210}" srcOrd="0" destOrd="0" presId="urn:microsoft.com/office/officeart/2005/8/layout/bList2"/>
    <dgm:cxn modelId="{5E44A444-DE23-4CF8-BF49-94F40FFDB68A}" type="presOf" srcId="{70878CD9-78BD-4AF9-8D71-6D1E742DA4DE}" destId="{9CD98A92-CC8D-46C8-9198-292FBAC898BA}" srcOrd="1" destOrd="0" presId="urn:microsoft.com/office/officeart/2005/8/layout/bList2"/>
    <dgm:cxn modelId="{14DE4652-D42F-4229-B169-D53EA4B0DD35}" srcId="{CE44E9C9-E129-47BF-93AE-BD7B2390D8AC}" destId="{D19DF109-3260-47A5-8E23-5769160CBF77}" srcOrd="2" destOrd="0" parTransId="{E07805E9-2FC3-4995-9BDD-273288419709}" sibTransId="{7ECB2D06-5905-48C5-970E-E1BEE882EE21}"/>
    <dgm:cxn modelId="{F1818A6B-3985-4417-9069-75A5878A66D8}" type="presOf" srcId="{3A3798F4-E0A1-48C6-8ECF-3C3DAA57CB6C}" destId="{380D71C9-3C61-48A2-B86F-144BD93DC8AB}" srcOrd="0" destOrd="0" presId="urn:microsoft.com/office/officeart/2005/8/layout/bList2"/>
    <dgm:cxn modelId="{F40CA971-053B-4768-9757-58AE5F806D9F}" type="presOf" srcId="{84FF2734-B753-40EC-9D32-4C392B15D1FA}" destId="{32C5AB91-ACFC-4172-A711-04DF9D6E7C64}" srcOrd="1" destOrd="0" presId="urn:microsoft.com/office/officeart/2005/8/layout/bList2"/>
    <dgm:cxn modelId="{B9930E9B-71C0-451B-BE46-3C845CCB162F}" type="presOf" srcId="{70878CD9-78BD-4AF9-8D71-6D1E742DA4DE}" destId="{4BF7DECA-29A1-4236-AD2A-83B7A091DEAD}" srcOrd="0" destOrd="0" presId="urn:microsoft.com/office/officeart/2005/8/layout/bList2"/>
    <dgm:cxn modelId="{8394CCA4-CE51-4544-82AF-30A4C8EF3D87}" type="presOf" srcId="{D19DF109-3260-47A5-8E23-5769160CBF77}" destId="{78C8FA9A-DD6E-4185-A3B5-A86846441B4E}" srcOrd="0" destOrd="0" presId="urn:microsoft.com/office/officeart/2005/8/layout/bList2"/>
    <dgm:cxn modelId="{F7E0BFA9-522F-4264-89B3-49907CCCECB9}" srcId="{CE44E9C9-E129-47BF-93AE-BD7B2390D8AC}" destId="{84FF2734-B753-40EC-9D32-4C392B15D1FA}" srcOrd="1" destOrd="0" parTransId="{804A1C0A-BD7B-41AF-95A6-E3243A9251F6}" sibTransId="{3A3798F4-E0A1-48C6-8ECF-3C3DAA57CB6C}"/>
    <dgm:cxn modelId="{10C5C0CF-FEBA-42E9-9B23-87BAFC04B83B}" type="presOf" srcId="{84FF2734-B753-40EC-9D32-4C392B15D1FA}" destId="{7EA08995-4FE6-424C-909A-6A86809DFD11}" srcOrd="0" destOrd="0" presId="urn:microsoft.com/office/officeart/2005/8/layout/bList2"/>
    <dgm:cxn modelId="{874B4DD9-44A2-446D-9284-736165FB3637}" srcId="{CE44E9C9-E129-47BF-93AE-BD7B2390D8AC}" destId="{70878CD9-78BD-4AF9-8D71-6D1E742DA4DE}" srcOrd="0" destOrd="0" parTransId="{8FA705E0-EAC5-4621-9CB5-1459015EE77C}" sibTransId="{0C0B0B06-BEB8-44B6-8288-BE4C2B827F78}"/>
    <dgm:cxn modelId="{FF8B6BFA-F358-4DBB-B8DF-B4EB69EA633A}" type="presOf" srcId="{CE44E9C9-E129-47BF-93AE-BD7B2390D8AC}" destId="{F0D60E1D-2BAB-47E1-A1EE-7D184D04C13C}" srcOrd="0" destOrd="0" presId="urn:microsoft.com/office/officeart/2005/8/layout/bList2"/>
    <dgm:cxn modelId="{C886C208-8028-459E-9F11-4C34F14CBB7B}" type="presParOf" srcId="{F0D60E1D-2BAB-47E1-A1EE-7D184D04C13C}" destId="{7180E323-E552-4F2B-BFEF-62481026813D}" srcOrd="0" destOrd="0" presId="urn:microsoft.com/office/officeart/2005/8/layout/bList2"/>
    <dgm:cxn modelId="{41AE048E-7413-41E2-B314-2E8B47347E7D}" type="presParOf" srcId="{7180E323-E552-4F2B-BFEF-62481026813D}" destId="{44D9BCD9-FB46-4967-A592-18E7538D1F52}" srcOrd="0" destOrd="0" presId="urn:microsoft.com/office/officeart/2005/8/layout/bList2"/>
    <dgm:cxn modelId="{7A95CE3F-46A3-4703-ADD2-DBBB1B6F1425}" type="presParOf" srcId="{7180E323-E552-4F2B-BFEF-62481026813D}" destId="{4BF7DECA-29A1-4236-AD2A-83B7A091DEAD}" srcOrd="1" destOrd="0" presId="urn:microsoft.com/office/officeart/2005/8/layout/bList2"/>
    <dgm:cxn modelId="{B833BF65-E45D-4363-9D4D-D9EB652038E9}" type="presParOf" srcId="{7180E323-E552-4F2B-BFEF-62481026813D}" destId="{9CD98A92-CC8D-46C8-9198-292FBAC898BA}" srcOrd="2" destOrd="0" presId="urn:microsoft.com/office/officeart/2005/8/layout/bList2"/>
    <dgm:cxn modelId="{A5A67419-CF8D-4FEB-8FB2-1019B45E216E}" type="presParOf" srcId="{7180E323-E552-4F2B-BFEF-62481026813D}" destId="{95341B68-07B7-418F-AF27-643B6B226407}" srcOrd="3" destOrd="0" presId="urn:microsoft.com/office/officeart/2005/8/layout/bList2"/>
    <dgm:cxn modelId="{012D6FBB-D418-4FF5-B2DB-40F2A58ECCBD}" type="presParOf" srcId="{F0D60E1D-2BAB-47E1-A1EE-7D184D04C13C}" destId="{215A464B-ED3E-4AD6-804B-226DEDB12210}" srcOrd="1" destOrd="0" presId="urn:microsoft.com/office/officeart/2005/8/layout/bList2"/>
    <dgm:cxn modelId="{E6416BDD-4E78-4C6F-AB4E-75640F5CC43B}" type="presParOf" srcId="{F0D60E1D-2BAB-47E1-A1EE-7D184D04C13C}" destId="{EFA80A34-0F38-4D93-B7FC-FA32EACFC22B}" srcOrd="2" destOrd="0" presId="urn:microsoft.com/office/officeart/2005/8/layout/bList2"/>
    <dgm:cxn modelId="{9DCD10E0-A847-4E12-A512-C399A41E92F0}" type="presParOf" srcId="{EFA80A34-0F38-4D93-B7FC-FA32EACFC22B}" destId="{72041A92-71F9-4318-82CF-2DDA16CE7EC2}" srcOrd="0" destOrd="0" presId="urn:microsoft.com/office/officeart/2005/8/layout/bList2"/>
    <dgm:cxn modelId="{D3BA6ECA-00B8-4C89-A87A-FC5C59FD39CB}" type="presParOf" srcId="{EFA80A34-0F38-4D93-B7FC-FA32EACFC22B}" destId="{7EA08995-4FE6-424C-909A-6A86809DFD11}" srcOrd="1" destOrd="0" presId="urn:microsoft.com/office/officeart/2005/8/layout/bList2"/>
    <dgm:cxn modelId="{BC76D675-6547-4E15-853F-667DF828F2AB}" type="presParOf" srcId="{EFA80A34-0F38-4D93-B7FC-FA32EACFC22B}" destId="{32C5AB91-ACFC-4172-A711-04DF9D6E7C64}" srcOrd="2" destOrd="0" presId="urn:microsoft.com/office/officeart/2005/8/layout/bList2"/>
    <dgm:cxn modelId="{A9057893-D5C6-4352-ADC1-167B95882814}" type="presParOf" srcId="{EFA80A34-0F38-4D93-B7FC-FA32EACFC22B}" destId="{5DDF363E-578A-4837-871C-6670F772B05D}" srcOrd="3" destOrd="0" presId="urn:microsoft.com/office/officeart/2005/8/layout/bList2"/>
    <dgm:cxn modelId="{056183D7-A416-4B2C-8230-889F821AED2B}" type="presParOf" srcId="{F0D60E1D-2BAB-47E1-A1EE-7D184D04C13C}" destId="{380D71C9-3C61-48A2-B86F-144BD93DC8AB}" srcOrd="3" destOrd="0" presId="urn:microsoft.com/office/officeart/2005/8/layout/bList2"/>
    <dgm:cxn modelId="{B3549D09-A771-4368-B42E-C9BF92E8F25C}" type="presParOf" srcId="{F0D60E1D-2BAB-47E1-A1EE-7D184D04C13C}" destId="{2CD60142-554F-4879-B92A-72F1AA8C6660}" srcOrd="4" destOrd="0" presId="urn:microsoft.com/office/officeart/2005/8/layout/bList2"/>
    <dgm:cxn modelId="{EF7FFCF2-1345-4F5F-A657-F1F1844B9A6E}" type="presParOf" srcId="{2CD60142-554F-4879-B92A-72F1AA8C6660}" destId="{F94A00EF-3FC7-47C3-B2C8-A9A8097D7226}" srcOrd="0" destOrd="0" presId="urn:microsoft.com/office/officeart/2005/8/layout/bList2"/>
    <dgm:cxn modelId="{858666F6-CC30-48C4-849A-DAA8F919ABF1}" type="presParOf" srcId="{2CD60142-554F-4879-B92A-72F1AA8C6660}" destId="{78C8FA9A-DD6E-4185-A3B5-A86846441B4E}" srcOrd="1" destOrd="0" presId="urn:microsoft.com/office/officeart/2005/8/layout/bList2"/>
    <dgm:cxn modelId="{E2EEADB2-02E3-4FD7-A76B-BEA42E8C43F8}" type="presParOf" srcId="{2CD60142-554F-4879-B92A-72F1AA8C6660}" destId="{D1DD28E7-5402-4FBC-B2C7-D6D1540F0C11}" srcOrd="2" destOrd="0" presId="urn:microsoft.com/office/officeart/2005/8/layout/bList2"/>
    <dgm:cxn modelId="{226FECAF-0A5C-416A-AAEE-47856216E2CD}" type="presParOf" srcId="{2CD60142-554F-4879-B92A-72F1AA8C6660}" destId="{C33A77A6-D803-49FF-B260-94EF5696AB6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2879CC-8A20-44CE-A608-729D4C51F0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8677BE0-0669-4F10-B930-EF222E60E5A5}">
      <dgm:prSet phldrT="[Text]" custT="1"/>
      <dgm:spPr>
        <a:noFill/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+mj-lt"/>
              <a:cs typeface="Arial"/>
            </a:rPr>
            <a:t>Jaminan Penawaran</a:t>
          </a:r>
          <a:endParaRPr lang="en-US" sz="2800">
            <a:solidFill>
              <a:schemeClr val="tx1"/>
            </a:solidFill>
          </a:endParaRPr>
        </a:p>
      </dgm:t>
    </dgm:pt>
    <dgm:pt modelId="{A8702FF9-0AD7-413D-B9B6-585CBDA83A6A}" type="parTrans" cxnId="{C2F399BB-BE3C-4D72-9C99-17AF254A6B92}">
      <dgm:prSet/>
      <dgm:spPr/>
      <dgm:t>
        <a:bodyPr/>
        <a:lstStyle/>
        <a:p>
          <a:endParaRPr lang="en-US" sz="2800"/>
        </a:p>
      </dgm:t>
    </dgm:pt>
    <dgm:pt modelId="{6C15ADFB-5577-4A14-8CDF-0C0CBEF13C0F}" type="sibTrans" cxnId="{C2F399BB-BE3C-4D72-9C99-17AF254A6B92}">
      <dgm:prSet/>
      <dgm:spPr/>
      <dgm:t>
        <a:bodyPr/>
        <a:lstStyle/>
        <a:p>
          <a:endParaRPr lang="en-US" sz="2800"/>
        </a:p>
      </dgm:t>
    </dgm:pt>
    <dgm:pt modelId="{FA075105-C28A-42AC-8193-0780F455C589}">
      <dgm:prSet phldrT="[Text]" custT="1"/>
      <dgm:spPr>
        <a:noFill/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+mj-lt"/>
              <a:cs typeface="Arial"/>
            </a:rPr>
            <a:t>Jaminan </a:t>
          </a:r>
          <a:r>
            <a:rPr lang="id-ID" sz="2800">
              <a:solidFill>
                <a:schemeClr val="tx1"/>
              </a:solidFill>
              <a:latin typeface="+mj-lt"/>
              <a:cs typeface="Arial"/>
            </a:rPr>
            <a:t>Uang Muka</a:t>
          </a:r>
          <a:endParaRPr lang="en-US" sz="2800">
            <a:solidFill>
              <a:schemeClr val="tx1"/>
            </a:solidFill>
          </a:endParaRPr>
        </a:p>
      </dgm:t>
    </dgm:pt>
    <dgm:pt modelId="{BE830EE0-0626-4678-8094-281F270F75F7}" type="parTrans" cxnId="{F2DCCD5B-FD0B-4282-B18A-61A75752D6A8}">
      <dgm:prSet/>
      <dgm:spPr/>
      <dgm:t>
        <a:bodyPr/>
        <a:lstStyle/>
        <a:p>
          <a:endParaRPr lang="en-US" sz="2800"/>
        </a:p>
      </dgm:t>
    </dgm:pt>
    <dgm:pt modelId="{0C58F06D-4C7B-4541-A3CE-F41E3F0505C8}" type="sibTrans" cxnId="{F2DCCD5B-FD0B-4282-B18A-61A75752D6A8}">
      <dgm:prSet/>
      <dgm:spPr/>
      <dgm:t>
        <a:bodyPr/>
        <a:lstStyle/>
        <a:p>
          <a:endParaRPr lang="en-US" sz="2800"/>
        </a:p>
      </dgm:t>
    </dgm:pt>
    <dgm:pt modelId="{2B8603EC-7829-4C16-BBC7-417EE72051E1}">
      <dgm:prSet phldrT="[Text]" custT="1"/>
      <dgm:spPr>
        <a:noFill/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+mj-lt"/>
              <a:cs typeface="Arial"/>
            </a:rPr>
            <a:t>Jaminan </a:t>
          </a:r>
          <a:r>
            <a:rPr lang="id-ID" sz="2800">
              <a:solidFill>
                <a:schemeClr val="tx1"/>
              </a:solidFill>
              <a:latin typeface="+mj-lt"/>
              <a:cs typeface="Arial"/>
            </a:rPr>
            <a:t>Pemeliharaan</a:t>
          </a:r>
          <a:endParaRPr lang="en-US" sz="2800">
            <a:solidFill>
              <a:schemeClr val="tx1"/>
            </a:solidFill>
          </a:endParaRPr>
        </a:p>
      </dgm:t>
    </dgm:pt>
    <dgm:pt modelId="{74ABEA42-03C2-4664-B51D-751B65C2C3AF}" type="parTrans" cxnId="{028D8312-114E-47B6-A85E-0FFC105B2958}">
      <dgm:prSet/>
      <dgm:spPr/>
      <dgm:t>
        <a:bodyPr/>
        <a:lstStyle/>
        <a:p>
          <a:endParaRPr lang="en-US" sz="2800"/>
        </a:p>
      </dgm:t>
    </dgm:pt>
    <dgm:pt modelId="{C4CE5679-0969-4291-B409-CCCDB830E8C8}" type="sibTrans" cxnId="{028D8312-114E-47B6-A85E-0FFC105B2958}">
      <dgm:prSet/>
      <dgm:spPr/>
      <dgm:t>
        <a:bodyPr/>
        <a:lstStyle/>
        <a:p>
          <a:endParaRPr lang="en-US" sz="2800"/>
        </a:p>
      </dgm:t>
    </dgm:pt>
    <dgm:pt modelId="{960FC189-B22D-403A-8C15-68D521741DCA}">
      <dgm:prSet custT="1"/>
      <dgm:spPr>
        <a:noFill/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+mj-lt"/>
              <a:cs typeface="Arial"/>
            </a:rPr>
            <a:t>Jaminan Sanggah Banding</a:t>
          </a:r>
          <a:endParaRPr lang="en-US" sz="2800">
            <a:solidFill>
              <a:schemeClr val="tx1"/>
            </a:solidFill>
          </a:endParaRPr>
        </a:p>
      </dgm:t>
    </dgm:pt>
    <dgm:pt modelId="{A9D34833-348E-4CDF-9DC7-26C56AEAEDCB}" type="parTrans" cxnId="{8E40707C-B033-4708-8F98-4F81E43754CF}">
      <dgm:prSet/>
      <dgm:spPr/>
      <dgm:t>
        <a:bodyPr/>
        <a:lstStyle/>
        <a:p>
          <a:endParaRPr lang="en-US" sz="2800"/>
        </a:p>
      </dgm:t>
    </dgm:pt>
    <dgm:pt modelId="{A8F885CA-DFD1-4855-81CD-B285AB866C4A}" type="sibTrans" cxnId="{8E40707C-B033-4708-8F98-4F81E43754CF}">
      <dgm:prSet/>
      <dgm:spPr/>
      <dgm:t>
        <a:bodyPr/>
        <a:lstStyle/>
        <a:p>
          <a:endParaRPr lang="en-US" sz="2800"/>
        </a:p>
      </dgm:t>
    </dgm:pt>
    <dgm:pt modelId="{01AB9449-C73E-454C-8D75-62E2CFDD9C8C}">
      <dgm:prSet custT="1"/>
      <dgm:spPr>
        <a:noFill/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+mj-lt"/>
              <a:cs typeface="Arial"/>
            </a:rPr>
            <a:t>Jaminan Pelaksanaan</a:t>
          </a:r>
          <a:endParaRPr lang="en-US" sz="2800">
            <a:solidFill>
              <a:schemeClr val="tx1"/>
            </a:solidFill>
          </a:endParaRPr>
        </a:p>
      </dgm:t>
    </dgm:pt>
    <dgm:pt modelId="{E5D73128-206E-4348-A483-D1D476AC01FE}" type="parTrans" cxnId="{5C2DE9BB-6742-40BF-A0F9-8503F3129685}">
      <dgm:prSet/>
      <dgm:spPr/>
      <dgm:t>
        <a:bodyPr/>
        <a:lstStyle/>
        <a:p>
          <a:endParaRPr lang="en-US" sz="2800"/>
        </a:p>
      </dgm:t>
    </dgm:pt>
    <dgm:pt modelId="{53519313-CF04-4B79-A204-23C34BCA9E3E}" type="sibTrans" cxnId="{5C2DE9BB-6742-40BF-A0F9-8503F3129685}">
      <dgm:prSet/>
      <dgm:spPr/>
      <dgm:t>
        <a:bodyPr/>
        <a:lstStyle/>
        <a:p>
          <a:endParaRPr lang="en-US" sz="2800"/>
        </a:p>
      </dgm:t>
    </dgm:pt>
    <dgm:pt modelId="{FB0D407C-71C4-4807-BC3A-5BFA62B8BFBF}" type="pres">
      <dgm:prSet presAssocID="{E62879CC-8A20-44CE-A608-729D4C51F0B3}" presName="linearFlow" presStyleCnt="0">
        <dgm:presLayoutVars>
          <dgm:dir/>
          <dgm:resizeHandles val="exact"/>
        </dgm:presLayoutVars>
      </dgm:prSet>
      <dgm:spPr/>
    </dgm:pt>
    <dgm:pt modelId="{6D3EDBB8-E383-4653-91E1-9739C84F4C58}" type="pres">
      <dgm:prSet presAssocID="{98677BE0-0669-4F10-B930-EF222E60E5A5}" presName="composite" presStyleCnt="0"/>
      <dgm:spPr/>
    </dgm:pt>
    <dgm:pt modelId="{5F6ED67F-9009-4648-8ACE-7086DF1961C9}" type="pres">
      <dgm:prSet presAssocID="{98677BE0-0669-4F10-B930-EF222E60E5A5}" presName="imgShp" presStyleLbl="fgImgPlace1" presStyleIdx="0" presStyleCnt="5"/>
      <dgm:spPr/>
    </dgm:pt>
    <dgm:pt modelId="{6F768A35-B5E8-4028-A972-934C6BE661B5}" type="pres">
      <dgm:prSet presAssocID="{98677BE0-0669-4F10-B930-EF222E60E5A5}" presName="txShp" presStyleLbl="node1" presStyleIdx="0" presStyleCnt="5">
        <dgm:presLayoutVars>
          <dgm:bulletEnabled val="1"/>
        </dgm:presLayoutVars>
      </dgm:prSet>
      <dgm:spPr/>
    </dgm:pt>
    <dgm:pt modelId="{39838A78-9005-48B9-9637-F8F8731FFFCE}" type="pres">
      <dgm:prSet presAssocID="{6C15ADFB-5577-4A14-8CDF-0C0CBEF13C0F}" presName="spacing" presStyleCnt="0"/>
      <dgm:spPr/>
    </dgm:pt>
    <dgm:pt modelId="{BD6A9650-BD05-484E-BE07-D161C98C92BD}" type="pres">
      <dgm:prSet presAssocID="{960FC189-B22D-403A-8C15-68D521741DCA}" presName="composite" presStyleCnt="0"/>
      <dgm:spPr/>
    </dgm:pt>
    <dgm:pt modelId="{680172F3-C301-42CA-A5F2-931C5198DB10}" type="pres">
      <dgm:prSet presAssocID="{960FC189-B22D-403A-8C15-68D521741DCA}" presName="imgShp" presStyleLbl="fgImgPlace1" presStyleIdx="1" presStyleCnt="5"/>
      <dgm:spPr/>
    </dgm:pt>
    <dgm:pt modelId="{96534465-3DF0-48FE-8489-717FE84A5D93}" type="pres">
      <dgm:prSet presAssocID="{960FC189-B22D-403A-8C15-68D521741DCA}" presName="txShp" presStyleLbl="node1" presStyleIdx="1" presStyleCnt="5">
        <dgm:presLayoutVars>
          <dgm:bulletEnabled val="1"/>
        </dgm:presLayoutVars>
      </dgm:prSet>
      <dgm:spPr/>
    </dgm:pt>
    <dgm:pt modelId="{944C62F4-4DCF-44F4-98BE-B5DEE119C1F4}" type="pres">
      <dgm:prSet presAssocID="{A8F885CA-DFD1-4855-81CD-B285AB866C4A}" presName="spacing" presStyleCnt="0"/>
      <dgm:spPr/>
    </dgm:pt>
    <dgm:pt modelId="{54CA06C3-82F1-4666-904A-DD7619C9000A}" type="pres">
      <dgm:prSet presAssocID="{01AB9449-C73E-454C-8D75-62E2CFDD9C8C}" presName="composite" presStyleCnt="0"/>
      <dgm:spPr/>
    </dgm:pt>
    <dgm:pt modelId="{B5B39312-A1EC-4C81-B3E5-0F73F74384E8}" type="pres">
      <dgm:prSet presAssocID="{01AB9449-C73E-454C-8D75-62E2CFDD9C8C}" presName="imgShp" presStyleLbl="fgImgPlace1" presStyleIdx="2" presStyleCnt="5"/>
      <dgm:spPr/>
    </dgm:pt>
    <dgm:pt modelId="{95DAA242-B6BD-422F-8411-B87DB854BD1E}" type="pres">
      <dgm:prSet presAssocID="{01AB9449-C73E-454C-8D75-62E2CFDD9C8C}" presName="txShp" presStyleLbl="node1" presStyleIdx="2" presStyleCnt="5">
        <dgm:presLayoutVars>
          <dgm:bulletEnabled val="1"/>
        </dgm:presLayoutVars>
      </dgm:prSet>
      <dgm:spPr/>
    </dgm:pt>
    <dgm:pt modelId="{B0F5D2E9-8DDD-4A63-ADAA-4393F7CFA05C}" type="pres">
      <dgm:prSet presAssocID="{53519313-CF04-4B79-A204-23C34BCA9E3E}" presName="spacing" presStyleCnt="0"/>
      <dgm:spPr/>
    </dgm:pt>
    <dgm:pt modelId="{3380D618-2CC1-4D12-AA0C-B52B4EB78E23}" type="pres">
      <dgm:prSet presAssocID="{FA075105-C28A-42AC-8193-0780F455C589}" presName="composite" presStyleCnt="0"/>
      <dgm:spPr/>
    </dgm:pt>
    <dgm:pt modelId="{ADE46AB0-6CB5-464F-9D37-62F42C005237}" type="pres">
      <dgm:prSet presAssocID="{FA075105-C28A-42AC-8193-0780F455C589}" presName="imgShp" presStyleLbl="fgImgPlace1" presStyleIdx="3" presStyleCnt="5"/>
      <dgm:spPr/>
    </dgm:pt>
    <dgm:pt modelId="{DF2A307F-BB99-4F2F-A19D-4DDF8AC1F556}" type="pres">
      <dgm:prSet presAssocID="{FA075105-C28A-42AC-8193-0780F455C589}" presName="txShp" presStyleLbl="node1" presStyleIdx="3" presStyleCnt="5">
        <dgm:presLayoutVars>
          <dgm:bulletEnabled val="1"/>
        </dgm:presLayoutVars>
      </dgm:prSet>
      <dgm:spPr/>
    </dgm:pt>
    <dgm:pt modelId="{2A8E5F05-8F8E-4146-B2B2-2CE75C61B6D8}" type="pres">
      <dgm:prSet presAssocID="{0C58F06D-4C7B-4541-A3CE-F41E3F0505C8}" presName="spacing" presStyleCnt="0"/>
      <dgm:spPr/>
    </dgm:pt>
    <dgm:pt modelId="{339BF27E-0027-4DF4-AE9F-E485AA0B36CB}" type="pres">
      <dgm:prSet presAssocID="{2B8603EC-7829-4C16-BBC7-417EE72051E1}" presName="composite" presStyleCnt="0"/>
      <dgm:spPr/>
    </dgm:pt>
    <dgm:pt modelId="{2B459B9F-7885-4AC4-85EA-8568065F6DD3}" type="pres">
      <dgm:prSet presAssocID="{2B8603EC-7829-4C16-BBC7-417EE72051E1}" presName="imgShp" presStyleLbl="fgImgPlace1" presStyleIdx="4" presStyleCnt="5"/>
      <dgm:spPr/>
    </dgm:pt>
    <dgm:pt modelId="{E9305544-E15B-4A7F-A8A9-DC4A3D613BE3}" type="pres">
      <dgm:prSet presAssocID="{2B8603EC-7829-4C16-BBC7-417EE72051E1}" presName="txShp" presStyleLbl="node1" presStyleIdx="4" presStyleCnt="5">
        <dgm:presLayoutVars>
          <dgm:bulletEnabled val="1"/>
        </dgm:presLayoutVars>
      </dgm:prSet>
      <dgm:spPr/>
    </dgm:pt>
  </dgm:ptLst>
  <dgm:cxnLst>
    <dgm:cxn modelId="{7A442208-2608-411D-A113-3A844E43EFC5}" type="presOf" srcId="{960FC189-B22D-403A-8C15-68D521741DCA}" destId="{96534465-3DF0-48FE-8489-717FE84A5D93}" srcOrd="0" destOrd="0" presId="urn:microsoft.com/office/officeart/2005/8/layout/vList3"/>
    <dgm:cxn modelId="{028D8312-114E-47B6-A85E-0FFC105B2958}" srcId="{E62879CC-8A20-44CE-A608-729D4C51F0B3}" destId="{2B8603EC-7829-4C16-BBC7-417EE72051E1}" srcOrd="4" destOrd="0" parTransId="{74ABEA42-03C2-4664-B51D-751B65C2C3AF}" sibTransId="{C4CE5679-0969-4291-B409-CCCDB830E8C8}"/>
    <dgm:cxn modelId="{E71C2422-5157-4DF8-9E7D-A79210BDAA6E}" type="presOf" srcId="{2B8603EC-7829-4C16-BBC7-417EE72051E1}" destId="{E9305544-E15B-4A7F-A8A9-DC4A3D613BE3}" srcOrd="0" destOrd="0" presId="urn:microsoft.com/office/officeart/2005/8/layout/vList3"/>
    <dgm:cxn modelId="{C8B43B30-A25F-4A20-A802-E5056C1AC503}" type="presOf" srcId="{FA075105-C28A-42AC-8193-0780F455C589}" destId="{DF2A307F-BB99-4F2F-A19D-4DDF8AC1F556}" srcOrd="0" destOrd="0" presId="urn:microsoft.com/office/officeart/2005/8/layout/vList3"/>
    <dgm:cxn modelId="{404E9B3D-09EE-4001-8571-DAC782B2B6F4}" type="presOf" srcId="{98677BE0-0669-4F10-B930-EF222E60E5A5}" destId="{6F768A35-B5E8-4028-A972-934C6BE661B5}" srcOrd="0" destOrd="0" presId="urn:microsoft.com/office/officeart/2005/8/layout/vList3"/>
    <dgm:cxn modelId="{F2DCCD5B-FD0B-4282-B18A-61A75752D6A8}" srcId="{E62879CC-8A20-44CE-A608-729D4C51F0B3}" destId="{FA075105-C28A-42AC-8193-0780F455C589}" srcOrd="3" destOrd="0" parTransId="{BE830EE0-0626-4678-8094-281F270F75F7}" sibTransId="{0C58F06D-4C7B-4541-A3CE-F41E3F0505C8}"/>
    <dgm:cxn modelId="{47BE4865-D634-4BFE-8C4C-CEF4201F9536}" type="presOf" srcId="{E62879CC-8A20-44CE-A608-729D4C51F0B3}" destId="{FB0D407C-71C4-4807-BC3A-5BFA62B8BFBF}" srcOrd="0" destOrd="0" presId="urn:microsoft.com/office/officeart/2005/8/layout/vList3"/>
    <dgm:cxn modelId="{8E40707C-B033-4708-8F98-4F81E43754CF}" srcId="{E62879CC-8A20-44CE-A608-729D4C51F0B3}" destId="{960FC189-B22D-403A-8C15-68D521741DCA}" srcOrd="1" destOrd="0" parTransId="{A9D34833-348E-4CDF-9DC7-26C56AEAEDCB}" sibTransId="{A8F885CA-DFD1-4855-81CD-B285AB866C4A}"/>
    <dgm:cxn modelId="{C2F399BB-BE3C-4D72-9C99-17AF254A6B92}" srcId="{E62879CC-8A20-44CE-A608-729D4C51F0B3}" destId="{98677BE0-0669-4F10-B930-EF222E60E5A5}" srcOrd="0" destOrd="0" parTransId="{A8702FF9-0AD7-413D-B9B6-585CBDA83A6A}" sibTransId="{6C15ADFB-5577-4A14-8CDF-0C0CBEF13C0F}"/>
    <dgm:cxn modelId="{5C2DE9BB-6742-40BF-A0F9-8503F3129685}" srcId="{E62879CC-8A20-44CE-A608-729D4C51F0B3}" destId="{01AB9449-C73E-454C-8D75-62E2CFDD9C8C}" srcOrd="2" destOrd="0" parTransId="{E5D73128-206E-4348-A483-D1D476AC01FE}" sibTransId="{53519313-CF04-4B79-A204-23C34BCA9E3E}"/>
    <dgm:cxn modelId="{D651E2DC-686A-42E0-B8AB-AEF1C5FCF2EF}" type="presOf" srcId="{01AB9449-C73E-454C-8D75-62E2CFDD9C8C}" destId="{95DAA242-B6BD-422F-8411-B87DB854BD1E}" srcOrd="0" destOrd="0" presId="urn:microsoft.com/office/officeart/2005/8/layout/vList3"/>
    <dgm:cxn modelId="{A4132F25-995D-4A5E-AD55-6DD57559A4E8}" type="presParOf" srcId="{FB0D407C-71C4-4807-BC3A-5BFA62B8BFBF}" destId="{6D3EDBB8-E383-4653-91E1-9739C84F4C58}" srcOrd="0" destOrd="0" presId="urn:microsoft.com/office/officeart/2005/8/layout/vList3"/>
    <dgm:cxn modelId="{A100351B-211C-46CB-9355-C05384D56296}" type="presParOf" srcId="{6D3EDBB8-E383-4653-91E1-9739C84F4C58}" destId="{5F6ED67F-9009-4648-8ACE-7086DF1961C9}" srcOrd="0" destOrd="0" presId="urn:microsoft.com/office/officeart/2005/8/layout/vList3"/>
    <dgm:cxn modelId="{AE0F69EA-E7F7-4F9A-B693-8E26FA16158B}" type="presParOf" srcId="{6D3EDBB8-E383-4653-91E1-9739C84F4C58}" destId="{6F768A35-B5E8-4028-A972-934C6BE661B5}" srcOrd="1" destOrd="0" presId="urn:microsoft.com/office/officeart/2005/8/layout/vList3"/>
    <dgm:cxn modelId="{EBEDDAB8-BBC1-43FA-9E49-ED3653414B44}" type="presParOf" srcId="{FB0D407C-71C4-4807-BC3A-5BFA62B8BFBF}" destId="{39838A78-9005-48B9-9637-F8F8731FFFCE}" srcOrd="1" destOrd="0" presId="urn:microsoft.com/office/officeart/2005/8/layout/vList3"/>
    <dgm:cxn modelId="{E2EF2989-0404-4BDF-999C-DD95E5E9B7DF}" type="presParOf" srcId="{FB0D407C-71C4-4807-BC3A-5BFA62B8BFBF}" destId="{BD6A9650-BD05-484E-BE07-D161C98C92BD}" srcOrd="2" destOrd="0" presId="urn:microsoft.com/office/officeart/2005/8/layout/vList3"/>
    <dgm:cxn modelId="{9681FDEC-099E-4EF1-A267-8062EE2744C5}" type="presParOf" srcId="{BD6A9650-BD05-484E-BE07-D161C98C92BD}" destId="{680172F3-C301-42CA-A5F2-931C5198DB10}" srcOrd="0" destOrd="0" presId="urn:microsoft.com/office/officeart/2005/8/layout/vList3"/>
    <dgm:cxn modelId="{FAED5176-F97B-4D5F-B331-68CD81F823FC}" type="presParOf" srcId="{BD6A9650-BD05-484E-BE07-D161C98C92BD}" destId="{96534465-3DF0-48FE-8489-717FE84A5D93}" srcOrd="1" destOrd="0" presId="urn:microsoft.com/office/officeart/2005/8/layout/vList3"/>
    <dgm:cxn modelId="{EFF25260-7D47-43C1-ADFF-54BD611A6F1F}" type="presParOf" srcId="{FB0D407C-71C4-4807-BC3A-5BFA62B8BFBF}" destId="{944C62F4-4DCF-44F4-98BE-B5DEE119C1F4}" srcOrd="3" destOrd="0" presId="urn:microsoft.com/office/officeart/2005/8/layout/vList3"/>
    <dgm:cxn modelId="{5E574C65-CFC8-4A2E-9034-1495B4318A68}" type="presParOf" srcId="{FB0D407C-71C4-4807-BC3A-5BFA62B8BFBF}" destId="{54CA06C3-82F1-4666-904A-DD7619C9000A}" srcOrd="4" destOrd="0" presId="urn:microsoft.com/office/officeart/2005/8/layout/vList3"/>
    <dgm:cxn modelId="{545E04EE-2636-4F7F-B6A5-269E7BFA9E30}" type="presParOf" srcId="{54CA06C3-82F1-4666-904A-DD7619C9000A}" destId="{B5B39312-A1EC-4C81-B3E5-0F73F74384E8}" srcOrd="0" destOrd="0" presId="urn:microsoft.com/office/officeart/2005/8/layout/vList3"/>
    <dgm:cxn modelId="{9D2203EB-67FE-4BF8-A3A3-C4D594C9E5BA}" type="presParOf" srcId="{54CA06C3-82F1-4666-904A-DD7619C9000A}" destId="{95DAA242-B6BD-422F-8411-B87DB854BD1E}" srcOrd="1" destOrd="0" presId="urn:microsoft.com/office/officeart/2005/8/layout/vList3"/>
    <dgm:cxn modelId="{4F9B9AE5-F69F-4C46-8993-2E6867184B27}" type="presParOf" srcId="{FB0D407C-71C4-4807-BC3A-5BFA62B8BFBF}" destId="{B0F5D2E9-8DDD-4A63-ADAA-4393F7CFA05C}" srcOrd="5" destOrd="0" presId="urn:microsoft.com/office/officeart/2005/8/layout/vList3"/>
    <dgm:cxn modelId="{684A32D4-1E5A-420D-A245-7E6002E4426A}" type="presParOf" srcId="{FB0D407C-71C4-4807-BC3A-5BFA62B8BFBF}" destId="{3380D618-2CC1-4D12-AA0C-B52B4EB78E23}" srcOrd="6" destOrd="0" presId="urn:microsoft.com/office/officeart/2005/8/layout/vList3"/>
    <dgm:cxn modelId="{663462D7-143D-4086-9240-6C4D78E3779A}" type="presParOf" srcId="{3380D618-2CC1-4D12-AA0C-B52B4EB78E23}" destId="{ADE46AB0-6CB5-464F-9D37-62F42C005237}" srcOrd="0" destOrd="0" presId="urn:microsoft.com/office/officeart/2005/8/layout/vList3"/>
    <dgm:cxn modelId="{0FAC16D0-5A5F-4904-84C4-D8F605E8F03B}" type="presParOf" srcId="{3380D618-2CC1-4D12-AA0C-B52B4EB78E23}" destId="{DF2A307F-BB99-4F2F-A19D-4DDF8AC1F556}" srcOrd="1" destOrd="0" presId="urn:microsoft.com/office/officeart/2005/8/layout/vList3"/>
    <dgm:cxn modelId="{222ACA97-1226-4CBE-AE98-6A81F7BCEFD1}" type="presParOf" srcId="{FB0D407C-71C4-4807-BC3A-5BFA62B8BFBF}" destId="{2A8E5F05-8F8E-4146-B2B2-2CE75C61B6D8}" srcOrd="7" destOrd="0" presId="urn:microsoft.com/office/officeart/2005/8/layout/vList3"/>
    <dgm:cxn modelId="{A9C6CAEA-6705-4D40-BAA3-654699939969}" type="presParOf" srcId="{FB0D407C-71C4-4807-BC3A-5BFA62B8BFBF}" destId="{339BF27E-0027-4DF4-AE9F-E485AA0B36CB}" srcOrd="8" destOrd="0" presId="urn:microsoft.com/office/officeart/2005/8/layout/vList3"/>
    <dgm:cxn modelId="{A93761C3-857E-4227-A51F-1AC5EED37D3C}" type="presParOf" srcId="{339BF27E-0027-4DF4-AE9F-E485AA0B36CB}" destId="{2B459B9F-7885-4AC4-85EA-8568065F6DD3}" srcOrd="0" destOrd="0" presId="urn:microsoft.com/office/officeart/2005/8/layout/vList3"/>
    <dgm:cxn modelId="{592A9330-3267-4500-88BF-903A49C0DAF6}" type="presParOf" srcId="{339BF27E-0027-4DF4-AE9F-E485AA0B36CB}" destId="{E9305544-E15B-4A7F-A8A9-DC4A3D613B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7263E9-1537-4A2E-BCB3-457BE792AF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7F28C-3BB5-454D-83AC-334046882251}">
      <dgm:prSet phldrT="[Text]"/>
      <dgm:spPr/>
      <dgm:t>
        <a:bodyPr/>
        <a:lstStyle/>
        <a:p>
          <a:pPr algn="r"/>
          <a:r>
            <a:rPr lang="en-US">
              <a:latin typeface="+mj-lt"/>
            </a:rPr>
            <a:t>JL</a:t>
          </a:r>
        </a:p>
      </dgm:t>
    </dgm:pt>
    <dgm:pt modelId="{F6B8390C-A987-4D47-B546-C28AD59F0754}" type="parTrans" cxnId="{D602F397-C510-492A-8C13-C7D091ACA08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E62DF7F-D83B-465B-A8D1-EEC81FD8C6C6}" type="sibTrans" cxnId="{D602F397-C510-492A-8C13-C7D091ACA08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EEEDA40-6E06-45A3-B16D-B0E109B12817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id-ID" altLang="id-ID" b="1">
              <a:latin typeface="+mj-lt"/>
              <a:cs typeface="Arial" panose="020B0604020202020204" pitchFamily="34" charset="0"/>
            </a:rPr>
            <a:t>A</a:t>
          </a:r>
          <a:r>
            <a:rPr lang="en-US" altLang="id-ID" b="1">
              <a:latin typeface="+mj-lt"/>
              <a:cs typeface="Arial" panose="020B0604020202020204" pitchFamily="34" charset="0"/>
            </a:rPr>
            <a:t>set</a:t>
          </a:r>
          <a:r>
            <a:rPr lang="en-US" altLang="id-ID">
              <a:latin typeface="+mj-lt"/>
              <a:cs typeface="Arial" panose="020B0604020202020204" pitchFamily="34" charset="0"/>
            </a:rPr>
            <a:t> Penyedia sudah dikuasai oleh Pengguna</a:t>
          </a:r>
          <a:endParaRPr lang="en-US">
            <a:latin typeface="+mj-lt"/>
          </a:endParaRPr>
        </a:p>
      </dgm:t>
    </dgm:pt>
    <dgm:pt modelId="{F8A4FDB9-3FCC-472B-887A-C80EC89530F2}" type="parTrans" cxnId="{B6F3FECE-F395-499A-BE0D-1CF717797E1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BD24778-644E-4C6A-B6DD-338DE3A6737A}" type="sibTrans" cxnId="{B6F3FECE-F395-499A-BE0D-1CF717797E1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020A59-CDD1-43D5-9DD6-652E74A39B1E}">
      <dgm:prSet phldrT="[Text]"/>
      <dgm:spPr/>
      <dgm:t>
        <a:bodyPr/>
        <a:lstStyle/>
        <a:p>
          <a:pPr algn="r"/>
          <a:r>
            <a:rPr lang="en-US">
              <a:latin typeface="+mj-lt"/>
            </a:rPr>
            <a:t>B/J</a:t>
          </a:r>
        </a:p>
      </dgm:t>
    </dgm:pt>
    <dgm:pt modelId="{52E6184F-EB28-4DF5-887D-809AD72CABC8}" type="parTrans" cxnId="{240705D2-9B6A-4F47-96CD-B7C18EB890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1F16D0-B8EB-4194-8EB3-768691FB0FB4}" type="sibTrans" cxnId="{240705D2-9B6A-4F47-96CD-B7C18EB890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06D8C1-64D0-4426-BF5B-0C9EFE1506CD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id-ID" altLang="id-ID" b="1">
              <a:latin typeface="+mj-lt"/>
              <a:cs typeface="Arial" panose="020B0604020202020204" pitchFamily="34" charset="0"/>
            </a:rPr>
            <a:t>E-Purchasing</a:t>
          </a:r>
          <a:endParaRPr lang="en-US">
            <a:latin typeface="+mj-lt"/>
          </a:endParaRPr>
        </a:p>
      </dgm:t>
    </dgm:pt>
    <dgm:pt modelId="{F202AB57-7EE7-4159-A42A-B8FF687679F0}" type="parTrans" cxnId="{28C07C36-00B7-4704-9398-ADBD94E3D39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347F63D-7C95-4818-9F99-3792E4D143AC}" type="sibTrans" cxnId="{28C07C36-00B7-4704-9398-ADBD94E3D39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C9A63C-4112-41A0-B383-1EE60B244D5F}">
      <dgm:prSet phldrT="[Text]"/>
      <dgm:spPr/>
      <dgm:t>
        <a:bodyPr/>
        <a:lstStyle/>
        <a:p>
          <a:pPr algn="r"/>
          <a:r>
            <a:rPr lang="en-US">
              <a:latin typeface="+mj-lt"/>
            </a:rPr>
            <a:t>JK</a:t>
          </a:r>
        </a:p>
      </dgm:t>
    </dgm:pt>
    <dgm:pt modelId="{EB82D08F-29F2-4CC6-9640-17BF38CA7C77}" type="parTrans" cxnId="{3100E5FF-A1EE-4DF1-A1C3-486FFCDA21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E786047-4281-4DED-8C90-5E74A202B375}" type="sibTrans" cxnId="{3100E5FF-A1EE-4DF1-A1C3-486FFCDA21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A6ACFA6-AC15-4652-A37B-25E9E1272909}">
      <dgm:prSet phldrT="[Text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>
              <a:latin typeface="+mj-lt"/>
            </a:rPr>
            <a:t>Jasa konsultansi</a:t>
          </a:r>
        </a:p>
      </dgm:t>
    </dgm:pt>
    <dgm:pt modelId="{66D85037-1F7B-44CE-8086-3F4124CA0C9F}" type="parTrans" cxnId="{11E0C0E9-D186-48DA-9C1F-1A14203866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563DFC-CA98-4FA7-8DB6-915F9F2FD14D}" type="sibTrans" cxnId="{11E0C0E9-D186-48DA-9C1F-1A14203866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F473365-016D-4844-BAEA-57AF9B27BCE4}" type="pres">
      <dgm:prSet presAssocID="{117263E9-1537-4A2E-BCB3-457BE792AF78}" presName="Name0" presStyleCnt="0">
        <dgm:presLayoutVars>
          <dgm:dir/>
          <dgm:animLvl val="lvl"/>
          <dgm:resizeHandles val="exact"/>
        </dgm:presLayoutVars>
      </dgm:prSet>
      <dgm:spPr/>
    </dgm:pt>
    <dgm:pt modelId="{D0C2BE3A-9594-4224-82CE-9FE2888971D8}" type="pres">
      <dgm:prSet presAssocID="{76B7F28C-3BB5-454D-83AC-334046882251}" presName="linNode" presStyleCnt="0"/>
      <dgm:spPr/>
    </dgm:pt>
    <dgm:pt modelId="{2E8878C5-551F-403C-9B1C-0B94BC4070A7}" type="pres">
      <dgm:prSet presAssocID="{76B7F28C-3BB5-454D-83AC-33404688225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C94C25C-B1E1-4AAE-B58B-209751ED5010}" type="pres">
      <dgm:prSet presAssocID="{76B7F28C-3BB5-454D-83AC-334046882251}" presName="descendantText" presStyleLbl="alignAccFollowNode1" presStyleIdx="0" presStyleCnt="3">
        <dgm:presLayoutVars>
          <dgm:bulletEnabled val="1"/>
        </dgm:presLayoutVars>
      </dgm:prSet>
      <dgm:spPr/>
    </dgm:pt>
    <dgm:pt modelId="{2563CDED-8E27-494F-B2DD-F2FA0E3FD4A8}" type="pres">
      <dgm:prSet presAssocID="{8E62DF7F-D83B-465B-A8D1-EEC81FD8C6C6}" presName="sp" presStyleCnt="0"/>
      <dgm:spPr/>
    </dgm:pt>
    <dgm:pt modelId="{7A829352-2DBF-42FE-AD71-38C5672BE43D}" type="pres">
      <dgm:prSet presAssocID="{CB020A59-CDD1-43D5-9DD6-652E74A39B1E}" presName="linNode" presStyleCnt="0"/>
      <dgm:spPr/>
    </dgm:pt>
    <dgm:pt modelId="{9778B55F-03B4-4845-9DC1-55484CF69BBC}" type="pres">
      <dgm:prSet presAssocID="{CB020A59-CDD1-43D5-9DD6-652E74A39B1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92A0414-4682-49B9-895E-C84C20E8003D}" type="pres">
      <dgm:prSet presAssocID="{CB020A59-CDD1-43D5-9DD6-652E74A39B1E}" presName="descendantText" presStyleLbl="alignAccFollowNode1" presStyleIdx="1" presStyleCnt="3">
        <dgm:presLayoutVars>
          <dgm:bulletEnabled val="1"/>
        </dgm:presLayoutVars>
      </dgm:prSet>
      <dgm:spPr/>
    </dgm:pt>
    <dgm:pt modelId="{00F2466F-70EF-4637-B020-E5B4BE3F2EFF}" type="pres">
      <dgm:prSet presAssocID="{7F1F16D0-B8EB-4194-8EB3-768691FB0FB4}" presName="sp" presStyleCnt="0"/>
      <dgm:spPr/>
    </dgm:pt>
    <dgm:pt modelId="{DEE1D44A-C34E-4DB0-BF2F-7B0A69E1EBC2}" type="pres">
      <dgm:prSet presAssocID="{59C9A63C-4112-41A0-B383-1EE60B244D5F}" presName="linNode" presStyleCnt="0"/>
      <dgm:spPr/>
    </dgm:pt>
    <dgm:pt modelId="{733E6EC4-3489-472D-BF04-7F6BBF39698F}" type="pres">
      <dgm:prSet presAssocID="{59C9A63C-4112-41A0-B383-1EE60B244D5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21F0043-FC7B-47D3-B1AF-37C32FD3C39C}" type="pres">
      <dgm:prSet presAssocID="{59C9A63C-4112-41A0-B383-1EE60B244D5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8C07C36-00B7-4704-9398-ADBD94E3D39C}" srcId="{CB020A59-CDD1-43D5-9DD6-652E74A39B1E}" destId="{DF06D8C1-64D0-4426-BF5B-0C9EFE1506CD}" srcOrd="0" destOrd="0" parTransId="{F202AB57-7EE7-4159-A42A-B8FF687679F0}" sibTransId="{4347F63D-7C95-4818-9F99-3792E4D143AC}"/>
    <dgm:cxn modelId="{335AF944-04E6-4856-8A27-BBCBA821239C}" type="presOf" srcId="{117263E9-1537-4A2E-BCB3-457BE792AF78}" destId="{AF473365-016D-4844-BAEA-57AF9B27BCE4}" srcOrd="0" destOrd="0" presId="urn:microsoft.com/office/officeart/2005/8/layout/vList5"/>
    <dgm:cxn modelId="{C0A4124D-677C-4414-865D-9497E7BC8584}" type="presOf" srcId="{CEEEDA40-6E06-45A3-B16D-B0E109B12817}" destId="{7C94C25C-B1E1-4AAE-B58B-209751ED5010}" srcOrd="0" destOrd="0" presId="urn:microsoft.com/office/officeart/2005/8/layout/vList5"/>
    <dgm:cxn modelId="{04F24E50-D3F0-4C3A-A925-475CD2D2CA21}" type="presOf" srcId="{AA6ACFA6-AC15-4652-A37B-25E9E1272909}" destId="{521F0043-FC7B-47D3-B1AF-37C32FD3C39C}" srcOrd="0" destOrd="0" presId="urn:microsoft.com/office/officeart/2005/8/layout/vList5"/>
    <dgm:cxn modelId="{4859C459-B9EE-4A1D-A3CF-92C5FE39CA6A}" type="presOf" srcId="{DF06D8C1-64D0-4426-BF5B-0C9EFE1506CD}" destId="{792A0414-4682-49B9-895E-C84C20E8003D}" srcOrd="0" destOrd="0" presId="urn:microsoft.com/office/officeart/2005/8/layout/vList5"/>
    <dgm:cxn modelId="{79CD696C-1D27-4919-AADA-0CEC0E978694}" type="presOf" srcId="{76B7F28C-3BB5-454D-83AC-334046882251}" destId="{2E8878C5-551F-403C-9B1C-0B94BC4070A7}" srcOrd="0" destOrd="0" presId="urn:microsoft.com/office/officeart/2005/8/layout/vList5"/>
    <dgm:cxn modelId="{D602F397-C510-492A-8C13-C7D091ACA08C}" srcId="{117263E9-1537-4A2E-BCB3-457BE792AF78}" destId="{76B7F28C-3BB5-454D-83AC-334046882251}" srcOrd="0" destOrd="0" parTransId="{F6B8390C-A987-4D47-B546-C28AD59F0754}" sibTransId="{8E62DF7F-D83B-465B-A8D1-EEC81FD8C6C6}"/>
    <dgm:cxn modelId="{E16CE6B9-FEC5-4C36-A9D3-07FEFBE68C94}" type="presOf" srcId="{59C9A63C-4112-41A0-B383-1EE60B244D5F}" destId="{733E6EC4-3489-472D-BF04-7F6BBF39698F}" srcOrd="0" destOrd="0" presId="urn:microsoft.com/office/officeart/2005/8/layout/vList5"/>
    <dgm:cxn modelId="{B6F3FECE-F395-499A-BE0D-1CF717797E16}" srcId="{76B7F28C-3BB5-454D-83AC-334046882251}" destId="{CEEEDA40-6E06-45A3-B16D-B0E109B12817}" srcOrd="0" destOrd="0" parTransId="{F8A4FDB9-3FCC-472B-887A-C80EC89530F2}" sibTransId="{3BD24778-644E-4C6A-B6DD-338DE3A6737A}"/>
    <dgm:cxn modelId="{240705D2-9B6A-4F47-96CD-B7C18EB890D5}" srcId="{117263E9-1537-4A2E-BCB3-457BE792AF78}" destId="{CB020A59-CDD1-43D5-9DD6-652E74A39B1E}" srcOrd="1" destOrd="0" parTransId="{52E6184F-EB28-4DF5-887D-809AD72CABC8}" sibTransId="{7F1F16D0-B8EB-4194-8EB3-768691FB0FB4}"/>
    <dgm:cxn modelId="{808D32DB-619B-49E6-A103-E5522D1A6B24}" type="presOf" srcId="{CB020A59-CDD1-43D5-9DD6-652E74A39B1E}" destId="{9778B55F-03B4-4845-9DC1-55484CF69BBC}" srcOrd="0" destOrd="0" presId="urn:microsoft.com/office/officeart/2005/8/layout/vList5"/>
    <dgm:cxn modelId="{11E0C0E9-D186-48DA-9C1F-1A142038663A}" srcId="{59C9A63C-4112-41A0-B383-1EE60B244D5F}" destId="{AA6ACFA6-AC15-4652-A37B-25E9E1272909}" srcOrd="0" destOrd="0" parTransId="{66D85037-1F7B-44CE-8086-3F4124CA0C9F}" sibTransId="{1E563DFC-CA98-4FA7-8DB6-915F9F2FD14D}"/>
    <dgm:cxn modelId="{3100E5FF-A1EE-4DF1-A1C3-486FFCDA2170}" srcId="{117263E9-1537-4A2E-BCB3-457BE792AF78}" destId="{59C9A63C-4112-41A0-B383-1EE60B244D5F}" srcOrd="2" destOrd="0" parTransId="{EB82D08F-29F2-4CC6-9640-17BF38CA7C77}" sibTransId="{6E786047-4281-4DED-8C90-5E74A202B375}"/>
    <dgm:cxn modelId="{52E0543A-E714-4693-8EBC-F0FA8A442800}" type="presParOf" srcId="{AF473365-016D-4844-BAEA-57AF9B27BCE4}" destId="{D0C2BE3A-9594-4224-82CE-9FE2888971D8}" srcOrd="0" destOrd="0" presId="urn:microsoft.com/office/officeart/2005/8/layout/vList5"/>
    <dgm:cxn modelId="{D636A3CF-5BA6-4B1A-9517-6A61985A1E9A}" type="presParOf" srcId="{D0C2BE3A-9594-4224-82CE-9FE2888971D8}" destId="{2E8878C5-551F-403C-9B1C-0B94BC4070A7}" srcOrd="0" destOrd="0" presId="urn:microsoft.com/office/officeart/2005/8/layout/vList5"/>
    <dgm:cxn modelId="{32AB1C59-D4EC-4346-B8BF-31E67E8978AF}" type="presParOf" srcId="{D0C2BE3A-9594-4224-82CE-9FE2888971D8}" destId="{7C94C25C-B1E1-4AAE-B58B-209751ED5010}" srcOrd="1" destOrd="0" presId="urn:microsoft.com/office/officeart/2005/8/layout/vList5"/>
    <dgm:cxn modelId="{533358B6-EAF1-4709-9934-8E645C37FBF3}" type="presParOf" srcId="{AF473365-016D-4844-BAEA-57AF9B27BCE4}" destId="{2563CDED-8E27-494F-B2DD-F2FA0E3FD4A8}" srcOrd="1" destOrd="0" presId="urn:microsoft.com/office/officeart/2005/8/layout/vList5"/>
    <dgm:cxn modelId="{78CFCB56-EDB0-4E44-A779-BB18675746F8}" type="presParOf" srcId="{AF473365-016D-4844-BAEA-57AF9B27BCE4}" destId="{7A829352-2DBF-42FE-AD71-38C5672BE43D}" srcOrd="2" destOrd="0" presId="urn:microsoft.com/office/officeart/2005/8/layout/vList5"/>
    <dgm:cxn modelId="{2C7B9C4F-E540-410F-82EF-B4081EF13D1C}" type="presParOf" srcId="{7A829352-2DBF-42FE-AD71-38C5672BE43D}" destId="{9778B55F-03B4-4845-9DC1-55484CF69BBC}" srcOrd="0" destOrd="0" presId="urn:microsoft.com/office/officeart/2005/8/layout/vList5"/>
    <dgm:cxn modelId="{C530ADA6-A95B-4E33-89E3-D0148BB65479}" type="presParOf" srcId="{7A829352-2DBF-42FE-AD71-38C5672BE43D}" destId="{792A0414-4682-49B9-895E-C84C20E8003D}" srcOrd="1" destOrd="0" presId="urn:microsoft.com/office/officeart/2005/8/layout/vList5"/>
    <dgm:cxn modelId="{C4595EF2-2AA6-431E-9DB2-8FBE8113E8CA}" type="presParOf" srcId="{AF473365-016D-4844-BAEA-57AF9B27BCE4}" destId="{00F2466F-70EF-4637-B020-E5B4BE3F2EFF}" srcOrd="3" destOrd="0" presId="urn:microsoft.com/office/officeart/2005/8/layout/vList5"/>
    <dgm:cxn modelId="{03D398DF-F5B4-4B4D-B05F-6823F1F18ABB}" type="presParOf" srcId="{AF473365-016D-4844-BAEA-57AF9B27BCE4}" destId="{DEE1D44A-C34E-4DB0-BF2F-7B0A69E1EBC2}" srcOrd="4" destOrd="0" presId="urn:microsoft.com/office/officeart/2005/8/layout/vList5"/>
    <dgm:cxn modelId="{4F67A086-FE16-425D-9A50-AE5AADCB9E52}" type="presParOf" srcId="{DEE1D44A-C34E-4DB0-BF2F-7B0A69E1EBC2}" destId="{733E6EC4-3489-472D-BF04-7F6BBF39698F}" srcOrd="0" destOrd="0" presId="urn:microsoft.com/office/officeart/2005/8/layout/vList5"/>
    <dgm:cxn modelId="{3172F1EE-E891-4F5C-BEC7-C14725D2F49C}" type="presParOf" srcId="{DEE1D44A-C34E-4DB0-BF2F-7B0A69E1EBC2}" destId="{521F0043-FC7B-47D3-B1AF-37C32FD3C3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DDA8E7-66FB-4EC7-97C6-585BC9E8DF0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7CFA960-8FF8-49B2-9D17-006E4E561908}">
      <dgm:prSet phldrT="[Text]" custT="1"/>
      <dgm:spPr/>
      <dgm:t>
        <a:bodyPr/>
        <a:lstStyle/>
        <a:p>
          <a:r>
            <a:rPr lang="id-ID" sz="2000" spc="25">
              <a:latin typeface="+mj-lt"/>
            </a:rPr>
            <a:t>Metode Pemilihan </a:t>
          </a:r>
          <a:endParaRPr lang="en-US" sz="2000"/>
        </a:p>
      </dgm:t>
    </dgm:pt>
    <dgm:pt modelId="{FA0D5224-5276-42D3-A90A-6E9D1067A895}" type="parTrans" cxnId="{2886EDEE-5415-4A05-9CE7-5965C9DFEA14}">
      <dgm:prSet/>
      <dgm:spPr/>
      <dgm:t>
        <a:bodyPr/>
        <a:lstStyle/>
        <a:p>
          <a:endParaRPr lang="en-US" sz="2000"/>
        </a:p>
      </dgm:t>
    </dgm:pt>
    <dgm:pt modelId="{D32B6ADA-C7AA-4176-86E8-84D84D2E7E2F}" type="sibTrans" cxnId="{2886EDEE-5415-4A05-9CE7-5965C9DFEA14}">
      <dgm:prSet/>
      <dgm:spPr/>
      <dgm:t>
        <a:bodyPr/>
        <a:lstStyle/>
        <a:p>
          <a:endParaRPr lang="en-US" sz="2000"/>
        </a:p>
      </dgm:t>
    </dgm:pt>
    <dgm:pt modelId="{481C0D02-84B3-4B4C-A1EF-6378A11D51EC}">
      <dgm:prSet phldrT="[Text]" custT="1"/>
      <dgm:spPr/>
      <dgm:t>
        <a:bodyPr/>
        <a:lstStyle/>
        <a:p>
          <a:pPr algn="ctr"/>
          <a:r>
            <a:rPr lang="en-US" sz="2000" spc="25">
              <a:latin typeface="+mj-lt"/>
            </a:rPr>
            <a:t>Jadwal Pemilihan </a:t>
          </a:r>
          <a:endParaRPr lang="en-US" sz="2000"/>
        </a:p>
      </dgm:t>
    </dgm:pt>
    <dgm:pt modelId="{956A6710-35E6-4541-AB7E-386A50CA60CF}" type="parTrans" cxnId="{7C18448F-CEA2-4F5B-B87B-A87FDF18E8A0}">
      <dgm:prSet/>
      <dgm:spPr/>
      <dgm:t>
        <a:bodyPr/>
        <a:lstStyle/>
        <a:p>
          <a:endParaRPr lang="en-US" sz="2000"/>
        </a:p>
      </dgm:t>
    </dgm:pt>
    <dgm:pt modelId="{D5D44E08-694F-476D-8DE7-ECFE03CF285E}" type="sibTrans" cxnId="{7C18448F-CEA2-4F5B-B87B-A87FDF18E8A0}">
      <dgm:prSet/>
      <dgm:spPr/>
      <dgm:t>
        <a:bodyPr/>
        <a:lstStyle/>
        <a:p>
          <a:endParaRPr lang="en-US" sz="2000"/>
        </a:p>
      </dgm:t>
    </dgm:pt>
    <dgm:pt modelId="{B4DF39F3-3ED3-4994-AF2B-D12A390FF446}">
      <dgm:prSet phldrT="[Text]" custT="1"/>
      <dgm:spPr/>
      <dgm:t>
        <a:bodyPr/>
        <a:lstStyle/>
        <a:p>
          <a:pPr algn="ctr"/>
          <a:r>
            <a:rPr lang="en-US" sz="2000" spc="25">
              <a:latin typeface="+mj-lt"/>
            </a:rPr>
            <a:t>Kualifikasi </a:t>
          </a:r>
          <a:endParaRPr lang="en-US" sz="2000"/>
        </a:p>
      </dgm:t>
    </dgm:pt>
    <dgm:pt modelId="{A6EF5DB9-4F78-4547-98CC-094B11B34089}" type="parTrans" cxnId="{F9E4DA5E-1AA3-4BC6-B283-8610294575A5}">
      <dgm:prSet/>
      <dgm:spPr/>
      <dgm:t>
        <a:bodyPr/>
        <a:lstStyle/>
        <a:p>
          <a:endParaRPr lang="en-US" sz="2000"/>
        </a:p>
      </dgm:t>
    </dgm:pt>
    <dgm:pt modelId="{FD7F8C1D-42A2-4412-B72C-0820FC5658DF}" type="sibTrans" cxnId="{F9E4DA5E-1AA3-4BC6-B283-8610294575A5}">
      <dgm:prSet/>
      <dgm:spPr/>
      <dgm:t>
        <a:bodyPr/>
        <a:lstStyle/>
        <a:p>
          <a:endParaRPr lang="en-US" sz="2000"/>
        </a:p>
      </dgm:t>
    </dgm:pt>
    <dgm:pt modelId="{45514E75-A19E-4D35-B922-F2A815840A3D}">
      <dgm:prSet custT="1"/>
      <dgm:spPr/>
      <dgm:t>
        <a:bodyPr/>
        <a:lstStyle/>
        <a:p>
          <a:pPr algn="ctr"/>
          <a:r>
            <a:rPr lang="id-ID" sz="2000" spc="25">
              <a:latin typeface="+mj-lt"/>
            </a:rPr>
            <a:t>Metode Evaluasi Penawaran</a:t>
          </a:r>
          <a:r>
            <a:rPr lang="en-US" sz="2000" spc="25">
              <a:latin typeface="+mj-lt"/>
            </a:rPr>
            <a:t> </a:t>
          </a:r>
          <a:endParaRPr lang="en-US" sz="2000"/>
        </a:p>
      </dgm:t>
    </dgm:pt>
    <dgm:pt modelId="{DD1727DA-D67D-428D-9ECE-D6173D4A71BF}" type="parTrans" cxnId="{0A6A949C-EAFC-4E68-8294-9BD4634B5D53}">
      <dgm:prSet/>
      <dgm:spPr/>
      <dgm:t>
        <a:bodyPr/>
        <a:lstStyle/>
        <a:p>
          <a:endParaRPr lang="en-US" sz="2000"/>
        </a:p>
      </dgm:t>
    </dgm:pt>
    <dgm:pt modelId="{DA3292DB-563D-46D2-97E7-A6B14ECD2D06}" type="sibTrans" cxnId="{0A6A949C-EAFC-4E68-8294-9BD4634B5D53}">
      <dgm:prSet/>
      <dgm:spPr/>
      <dgm:t>
        <a:bodyPr/>
        <a:lstStyle/>
        <a:p>
          <a:endParaRPr lang="en-US" sz="2000"/>
        </a:p>
      </dgm:t>
    </dgm:pt>
    <dgm:pt modelId="{DBFDE052-E77E-415D-827D-8AA8A3922D8F}">
      <dgm:prSet custT="1"/>
      <dgm:spPr/>
      <dgm:t>
        <a:bodyPr/>
        <a:lstStyle/>
        <a:p>
          <a:pPr algn="ctr"/>
          <a:r>
            <a:rPr lang="id-ID" sz="2000" spc="25">
              <a:latin typeface="+mj-lt"/>
            </a:rPr>
            <a:t>Metode Pe</a:t>
          </a:r>
          <a:r>
            <a:rPr lang="en-US" sz="2000" spc="25">
              <a:latin typeface="+mj-lt"/>
            </a:rPr>
            <a:t>nyampaian</a:t>
          </a:r>
          <a:r>
            <a:rPr lang="id-ID" sz="2000" spc="25">
              <a:latin typeface="+mj-lt"/>
            </a:rPr>
            <a:t> Dokumen Penawaran </a:t>
          </a:r>
          <a:endParaRPr lang="en-US" sz="2000"/>
        </a:p>
      </dgm:t>
    </dgm:pt>
    <dgm:pt modelId="{AC0CF84C-6CDD-4D74-8F3D-64D0928C7FAD}" type="parTrans" cxnId="{FF62BC08-C961-49F8-9883-3CB5FFB39ACE}">
      <dgm:prSet/>
      <dgm:spPr/>
      <dgm:t>
        <a:bodyPr/>
        <a:lstStyle/>
        <a:p>
          <a:endParaRPr lang="en-US" sz="2000"/>
        </a:p>
      </dgm:t>
    </dgm:pt>
    <dgm:pt modelId="{E0E3AA26-7373-4C6A-82F5-4A9241F3FF5C}" type="sibTrans" cxnId="{FF62BC08-C961-49F8-9883-3CB5FFB39ACE}">
      <dgm:prSet/>
      <dgm:spPr/>
      <dgm:t>
        <a:bodyPr/>
        <a:lstStyle/>
        <a:p>
          <a:endParaRPr lang="en-US" sz="2000"/>
        </a:p>
      </dgm:t>
    </dgm:pt>
    <dgm:pt modelId="{C2B57C7F-82D9-48AD-AFAE-13602F87EDC5}" type="pres">
      <dgm:prSet presAssocID="{5DDDA8E7-66FB-4EC7-97C6-585BC9E8DF0D}" presName="rootnode" presStyleCnt="0">
        <dgm:presLayoutVars>
          <dgm:chMax/>
          <dgm:chPref/>
          <dgm:dir/>
          <dgm:animLvl val="lvl"/>
        </dgm:presLayoutVars>
      </dgm:prSet>
      <dgm:spPr/>
    </dgm:pt>
    <dgm:pt modelId="{A930C22A-342D-4674-9710-BEBB2F4C64A3}" type="pres">
      <dgm:prSet presAssocID="{57CFA960-8FF8-49B2-9D17-006E4E561908}" presName="composite" presStyleCnt="0"/>
      <dgm:spPr/>
    </dgm:pt>
    <dgm:pt modelId="{66EDA17D-3470-43BC-8EE5-3749AD58ABF1}" type="pres">
      <dgm:prSet presAssocID="{57CFA960-8FF8-49B2-9D17-006E4E561908}" presName="LShape" presStyleLbl="alignNode1" presStyleIdx="0" presStyleCnt="9"/>
      <dgm:spPr/>
    </dgm:pt>
    <dgm:pt modelId="{11570B97-6C79-4193-A052-84D13EEEDD7F}" type="pres">
      <dgm:prSet presAssocID="{57CFA960-8FF8-49B2-9D17-006E4E56190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580FA66-1537-4365-A6D0-90FB82D8461F}" type="pres">
      <dgm:prSet presAssocID="{57CFA960-8FF8-49B2-9D17-006E4E561908}" presName="Triangle" presStyleLbl="alignNode1" presStyleIdx="1" presStyleCnt="9"/>
      <dgm:spPr/>
    </dgm:pt>
    <dgm:pt modelId="{B59D1AED-247D-4419-BBA7-846BF97F6F4C}" type="pres">
      <dgm:prSet presAssocID="{D32B6ADA-C7AA-4176-86E8-84D84D2E7E2F}" presName="sibTrans" presStyleCnt="0"/>
      <dgm:spPr/>
    </dgm:pt>
    <dgm:pt modelId="{32440F70-F16F-44B1-A630-B913B01C6746}" type="pres">
      <dgm:prSet presAssocID="{D32B6ADA-C7AA-4176-86E8-84D84D2E7E2F}" presName="space" presStyleCnt="0"/>
      <dgm:spPr/>
    </dgm:pt>
    <dgm:pt modelId="{78E94D93-BDD0-4D35-8C89-3B019AFFF312}" type="pres">
      <dgm:prSet presAssocID="{45514E75-A19E-4D35-B922-F2A815840A3D}" presName="composite" presStyleCnt="0"/>
      <dgm:spPr/>
    </dgm:pt>
    <dgm:pt modelId="{01BABC42-2034-47D4-B36E-42920D68B2FE}" type="pres">
      <dgm:prSet presAssocID="{45514E75-A19E-4D35-B922-F2A815840A3D}" presName="LShape" presStyleLbl="alignNode1" presStyleIdx="2" presStyleCnt="9"/>
      <dgm:spPr/>
    </dgm:pt>
    <dgm:pt modelId="{D0D50E2D-F496-43E2-8FCE-59965FA88207}" type="pres">
      <dgm:prSet presAssocID="{45514E75-A19E-4D35-B922-F2A815840A3D}" presName="ParentText" presStyleLbl="revTx" presStyleIdx="1" presStyleCnt="5" custScaleX="92446" custLinFactNeighborX="6862" custLinFactNeighborY="5148">
        <dgm:presLayoutVars>
          <dgm:chMax val="0"/>
          <dgm:chPref val="0"/>
          <dgm:bulletEnabled val="1"/>
        </dgm:presLayoutVars>
      </dgm:prSet>
      <dgm:spPr/>
    </dgm:pt>
    <dgm:pt modelId="{53BC5EB5-3EFA-4A65-8A1E-25F28803516C}" type="pres">
      <dgm:prSet presAssocID="{45514E75-A19E-4D35-B922-F2A815840A3D}" presName="Triangle" presStyleLbl="alignNode1" presStyleIdx="3" presStyleCnt="9"/>
      <dgm:spPr/>
    </dgm:pt>
    <dgm:pt modelId="{B896D198-2C66-496E-9633-5C685E6D12B1}" type="pres">
      <dgm:prSet presAssocID="{DA3292DB-563D-46D2-97E7-A6B14ECD2D06}" presName="sibTrans" presStyleCnt="0"/>
      <dgm:spPr/>
    </dgm:pt>
    <dgm:pt modelId="{1030A941-6235-46E6-87D8-490755075DB0}" type="pres">
      <dgm:prSet presAssocID="{DA3292DB-563D-46D2-97E7-A6B14ECD2D06}" presName="space" presStyleCnt="0"/>
      <dgm:spPr/>
    </dgm:pt>
    <dgm:pt modelId="{4DB41F7C-2D45-4274-AD0D-831AF0EBB33D}" type="pres">
      <dgm:prSet presAssocID="{DBFDE052-E77E-415D-827D-8AA8A3922D8F}" presName="composite" presStyleCnt="0"/>
      <dgm:spPr/>
    </dgm:pt>
    <dgm:pt modelId="{C3E2E199-7181-46FB-B64D-2A2FFDC030C2}" type="pres">
      <dgm:prSet presAssocID="{DBFDE052-E77E-415D-827D-8AA8A3922D8F}" presName="LShape" presStyleLbl="alignNode1" presStyleIdx="4" presStyleCnt="9"/>
      <dgm:spPr/>
    </dgm:pt>
    <dgm:pt modelId="{BE5F23FC-410C-452C-A311-E6DE0CE91B07}" type="pres">
      <dgm:prSet presAssocID="{DBFDE052-E77E-415D-827D-8AA8A3922D8F}" presName="ParentText" presStyleLbl="revTx" presStyleIdx="2" presStyleCnt="5" custScaleX="113563">
        <dgm:presLayoutVars>
          <dgm:chMax val="0"/>
          <dgm:chPref val="0"/>
          <dgm:bulletEnabled val="1"/>
        </dgm:presLayoutVars>
      </dgm:prSet>
      <dgm:spPr/>
    </dgm:pt>
    <dgm:pt modelId="{1E6A789E-BC99-4CFC-88C5-0E64C1C4D42E}" type="pres">
      <dgm:prSet presAssocID="{DBFDE052-E77E-415D-827D-8AA8A3922D8F}" presName="Triangle" presStyleLbl="alignNode1" presStyleIdx="5" presStyleCnt="9"/>
      <dgm:spPr/>
    </dgm:pt>
    <dgm:pt modelId="{45C4C97D-B567-4546-9549-A663E0C615AF}" type="pres">
      <dgm:prSet presAssocID="{E0E3AA26-7373-4C6A-82F5-4A9241F3FF5C}" presName="sibTrans" presStyleCnt="0"/>
      <dgm:spPr/>
    </dgm:pt>
    <dgm:pt modelId="{58831F07-47B1-463D-A384-72049394DC67}" type="pres">
      <dgm:prSet presAssocID="{E0E3AA26-7373-4C6A-82F5-4A9241F3FF5C}" presName="space" presStyleCnt="0"/>
      <dgm:spPr/>
    </dgm:pt>
    <dgm:pt modelId="{B0735203-61E5-46C1-B9E8-35A2D3DE8E1C}" type="pres">
      <dgm:prSet presAssocID="{481C0D02-84B3-4B4C-A1EF-6378A11D51EC}" presName="composite" presStyleCnt="0"/>
      <dgm:spPr/>
    </dgm:pt>
    <dgm:pt modelId="{86DB748B-C61F-4885-9643-787BBB8ADC80}" type="pres">
      <dgm:prSet presAssocID="{481C0D02-84B3-4B4C-A1EF-6378A11D51EC}" presName="LShape" presStyleLbl="alignNode1" presStyleIdx="6" presStyleCnt="9"/>
      <dgm:spPr/>
    </dgm:pt>
    <dgm:pt modelId="{FD661A20-A48D-48E6-94C8-60A70FA7BDA4}" type="pres">
      <dgm:prSet presAssocID="{481C0D02-84B3-4B4C-A1EF-6378A11D51E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1170AB7-A7FD-4021-8239-43DF636C2105}" type="pres">
      <dgm:prSet presAssocID="{481C0D02-84B3-4B4C-A1EF-6378A11D51EC}" presName="Triangle" presStyleLbl="alignNode1" presStyleIdx="7" presStyleCnt="9"/>
      <dgm:spPr/>
    </dgm:pt>
    <dgm:pt modelId="{6BF300E7-BACA-4B92-95BC-C3B727EC5620}" type="pres">
      <dgm:prSet presAssocID="{D5D44E08-694F-476D-8DE7-ECFE03CF285E}" presName="sibTrans" presStyleCnt="0"/>
      <dgm:spPr/>
    </dgm:pt>
    <dgm:pt modelId="{852387D1-5542-4755-9F84-DD6E908E9D12}" type="pres">
      <dgm:prSet presAssocID="{D5D44E08-694F-476D-8DE7-ECFE03CF285E}" presName="space" presStyleCnt="0"/>
      <dgm:spPr/>
    </dgm:pt>
    <dgm:pt modelId="{47267952-3CB7-4ADE-8C75-5D257EE13DCC}" type="pres">
      <dgm:prSet presAssocID="{B4DF39F3-3ED3-4994-AF2B-D12A390FF446}" presName="composite" presStyleCnt="0"/>
      <dgm:spPr/>
    </dgm:pt>
    <dgm:pt modelId="{EF6DD652-99E3-4A1E-9F3F-595A757CDDEC}" type="pres">
      <dgm:prSet presAssocID="{B4DF39F3-3ED3-4994-AF2B-D12A390FF446}" presName="LShape" presStyleLbl="alignNode1" presStyleIdx="8" presStyleCnt="9"/>
      <dgm:spPr/>
    </dgm:pt>
    <dgm:pt modelId="{8FF4BA7E-5FA1-4E1F-984C-5B7F2F854A2A}" type="pres">
      <dgm:prSet presAssocID="{B4DF39F3-3ED3-4994-AF2B-D12A390FF44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F62BC08-C961-49F8-9883-3CB5FFB39ACE}" srcId="{5DDDA8E7-66FB-4EC7-97C6-585BC9E8DF0D}" destId="{DBFDE052-E77E-415D-827D-8AA8A3922D8F}" srcOrd="2" destOrd="0" parTransId="{AC0CF84C-6CDD-4D74-8F3D-64D0928C7FAD}" sibTransId="{E0E3AA26-7373-4C6A-82F5-4A9241F3FF5C}"/>
    <dgm:cxn modelId="{27D1B10F-54BD-4026-9E19-81E55257027D}" type="presOf" srcId="{45514E75-A19E-4D35-B922-F2A815840A3D}" destId="{D0D50E2D-F496-43E2-8FCE-59965FA88207}" srcOrd="0" destOrd="0" presId="urn:microsoft.com/office/officeart/2009/3/layout/StepUpProcess"/>
    <dgm:cxn modelId="{F9E4DA5E-1AA3-4BC6-B283-8610294575A5}" srcId="{5DDDA8E7-66FB-4EC7-97C6-585BC9E8DF0D}" destId="{B4DF39F3-3ED3-4994-AF2B-D12A390FF446}" srcOrd="4" destOrd="0" parTransId="{A6EF5DB9-4F78-4547-98CC-094B11B34089}" sibTransId="{FD7F8C1D-42A2-4412-B72C-0820FC5658DF}"/>
    <dgm:cxn modelId="{C184A38C-1241-47C1-982A-8D167A8BBF8C}" type="presOf" srcId="{B4DF39F3-3ED3-4994-AF2B-D12A390FF446}" destId="{8FF4BA7E-5FA1-4E1F-984C-5B7F2F854A2A}" srcOrd="0" destOrd="0" presId="urn:microsoft.com/office/officeart/2009/3/layout/StepUpProcess"/>
    <dgm:cxn modelId="{7C18448F-CEA2-4F5B-B87B-A87FDF18E8A0}" srcId="{5DDDA8E7-66FB-4EC7-97C6-585BC9E8DF0D}" destId="{481C0D02-84B3-4B4C-A1EF-6378A11D51EC}" srcOrd="3" destOrd="0" parTransId="{956A6710-35E6-4541-AB7E-386A50CA60CF}" sibTransId="{D5D44E08-694F-476D-8DE7-ECFE03CF285E}"/>
    <dgm:cxn modelId="{F6493D92-3D2C-4BDF-8BCB-B0519E880437}" type="presOf" srcId="{5DDDA8E7-66FB-4EC7-97C6-585BC9E8DF0D}" destId="{C2B57C7F-82D9-48AD-AFAE-13602F87EDC5}" srcOrd="0" destOrd="0" presId="urn:microsoft.com/office/officeart/2009/3/layout/StepUpProcess"/>
    <dgm:cxn modelId="{0A6A949C-EAFC-4E68-8294-9BD4634B5D53}" srcId="{5DDDA8E7-66FB-4EC7-97C6-585BC9E8DF0D}" destId="{45514E75-A19E-4D35-B922-F2A815840A3D}" srcOrd="1" destOrd="0" parTransId="{DD1727DA-D67D-428D-9ECE-D6173D4A71BF}" sibTransId="{DA3292DB-563D-46D2-97E7-A6B14ECD2D06}"/>
    <dgm:cxn modelId="{21EAC4AF-1172-4757-A2C8-56E72ED1AA7C}" type="presOf" srcId="{57CFA960-8FF8-49B2-9D17-006E4E561908}" destId="{11570B97-6C79-4193-A052-84D13EEEDD7F}" srcOrd="0" destOrd="0" presId="urn:microsoft.com/office/officeart/2009/3/layout/StepUpProcess"/>
    <dgm:cxn modelId="{1E7EEAB0-BCD6-4942-A083-555CE93EEA4D}" type="presOf" srcId="{481C0D02-84B3-4B4C-A1EF-6378A11D51EC}" destId="{FD661A20-A48D-48E6-94C8-60A70FA7BDA4}" srcOrd="0" destOrd="0" presId="urn:microsoft.com/office/officeart/2009/3/layout/StepUpProcess"/>
    <dgm:cxn modelId="{6E2F13D5-0A02-47EF-84B8-3C83445D367B}" type="presOf" srcId="{DBFDE052-E77E-415D-827D-8AA8A3922D8F}" destId="{BE5F23FC-410C-452C-A311-E6DE0CE91B07}" srcOrd="0" destOrd="0" presId="urn:microsoft.com/office/officeart/2009/3/layout/StepUpProcess"/>
    <dgm:cxn modelId="{2886EDEE-5415-4A05-9CE7-5965C9DFEA14}" srcId="{5DDDA8E7-66FB-4EC7-97C6-585BC9E8DF0D}" destId="{57CFA960-8FF8-49B2-9D17-006E4E561908}" srcOrd="0" destOrd="0" parTransId="{FA0D5224-5276-42D3-A90A-6E9D1067A895}" sibTransId="{D32B6ADA-C7AA-4176-86E8-84D84D2E7E2F}"/>
    <dgm:cxn modelId="{819665F1-6F04-49F8-B910-2D5F39BE7F3C}" type="presParOf" srcId="{C2B57C7F-82D9-48AD-AFAE-13602F87EDC5}" destId="{A930C22A-342D-4674-9710-BEBB2F4C64A3}" srcOrd="0" destOrd="0" presId="urn:microsoft.com/office/officeart/2009/3/layout/StepUpProcess"/>
    <dgm:cxn modelId="{1B3F510B-B097-4A7F-8256-1BB125962E3C}" type="presParOf" srcId="{A930C22A-342D-4674-9710-BEBB2F4C64A3}" destId="{66EDA17D-3470-43BC-8EE5-3749AD58ABF1}" srcOrd="0" destOrd="0" presId="urn:microsoft.com/office/officeart/2009/3/layout/StepUpProcess"/>
    <dgm:cxn modelId="{70C3771B-EEB9-4C99-BD06-D9526CE12438}" type="presParOf" srcId="{A930C22A-342D-4674-9710-BEBB2F4C64A3}" destId="{11570B97-6C79-4193-A052-84D13EEEDD7F}" srcOrd="1" destOrd="0" presId="urn:microsoft.com/office/officeart/2009/3/layout/StepUpProcess"/>
    <dgm:cxn modelId="{1EEBFB33-6007-4399-8893-88A648BA2603}" type="presParOf" srcId="{A930C22A-342D-4674-9710-BEBB2F4C64A3}" destId="{7580FA66-1537-4365-A6D0-90FB82D8461F}" srcOrd="2" destOrd="0" presId="urn:microsoft.com/office/officeart/2009/3/layout/StepUpProcess"/>
    <dgm:cxn modelId="{00F3A4F6-02AA-4667-B288-1C5C2F88DAB9}" type="presParOf" srcId="{C2B57C7F-82D9-48AD-AFAE-13602F87EDC5}" destId="{B59D1AED-247D-4419-BBA7-846BF97F6F4C}" srcOrd="1" destOrd="0" presId="urn:microsoft.com/office/officeart/2009/3/layout/StepUpProcess"/>
    <dgm:cxn modelId="{EB119003-05A0-443F-A73A-52CACCD1D017}" type="presParOf" srcId="{B59D1AED-247D-4419-BBA7-846BF97F6F4C}" destId="{32440F70-F16F-44B1-A630-B913B01C6746}" srcOrd="0" destOrd="0" presId="urn:microsoft.com/office/officeart/2009/3/layout/StepUpProcess"/>
    <dgm:cxn modelId="{00279472-4AC3-4DBA-9430-231D24E98007}" type="presParOf" srcId="{C2B57C7F-82D9-48AD-AFAE-13602F87EDC5}" destId="{78E94D93-BDD0-4D35-8C89-3B019AFFF312}" srcOrd="2" destOrd="0" presId="urn:microsoft.com/office/officeart/2009/3/layout/StepUpProcess"/>
    <dgm:cxn modelId="{351B2B4A-E59A-4880-9C96-F9B9A985D11E}" type="presParOf" srcId="{78E94D93-BDD0-4D35-8C89-3B019AFFF312}" destId="{01BABC42-2034-47D4-B36E-42920D68B2FE}" srcOrd="0" destOrd="0" presId="urn:microsoft.com/office/officeart/2009/3/layout/StepUpProcess"/>
    <dgm:cxn modelId="{EA363ACB-E2B4-4381-BB6D-75FC24C19AD3}" type="presParOf" srcId="{78E94D93-BDD0-4D35-8C89-3B019AFFF312}" destId="{D0D50E2D-F496-43E2-8FCE-59965FA88207}" srcOrd="1" destOrd="0" presId="urn:microsoft.com/office/officeart/2009/3/layout/StepUpProcess"/>
    <dgm:cxn modelId="{D77747AF-CE78-487A-8383-6E4F5A56B5F8}" type="presParOf" srcId="{78E94D93-BDD0-4D35-8C89-3B019AFFF312}" destId="{53BC5EB5-3EFA-4A65-8A1E-25F28803516C}" srcOrd="2" destOrd="0" presId="urn:microsoft.com/office/officeart/2009/3/layout/StepUpProcess"/>
    <dgm:cxn modelId="{1C4B62A2-D147-4B14-9347-559A85E822F8}" type="presParOf" srcId="{C2B57C7F-82D9-48AD-AFAE-13602F87EDC5}" destId="{B896D198-2C66-496E-9633-5C685E6D12B1}" srcOrd="3" destOrd="0" presId="urn:microsoft.com/office/officeart/2009/3/layout/StepUpProcess"/>
    <dgm:cxn modelId="{6C632892-3F1B-448D-9EC2-B5EE88E667DF}" type="presParOf" srcId="{B896D198-2C66-496E-9633-5C685E6D12B1}" destId="{1030A941-6235-46E6-87D8-490755075DB0}" srcOrd="0" destOrd="0" presId="urn:microsoft.com/office/officeart/2009/3/layout/StepUpProcess"/>
    <dgm:cxn modelId="{80914C35-C0F0-4AE9-9E99-A6F22FD3BDAB}" type="presParOf" srcId="{C2B57C7F-82D9-48AD-AFAE-13602F87EDC5}" destId="{4DB41F7C-2D45-4274-AD0D-831AF0EBB33D}" srcOrd="4" destOrd="0" presId="urn:microsoft.com/office/officeart/2009/3/layout/StepUpProcess"/>
    <dgm:cxn modelId="{23D8DB65-FCE1-4364-9288-2CA48DAFBCAA}" type="presParOf" srcId="{4DB41F7C-2D45-4274-AD0D-831AF0EBB33D}" destId="{C3E2E199-7181-46FB-B64D-2A2FFDC030C2}" srcOrd="0" destOrd="0" presId="urn:microsoft.com/office/officeart/2009/3/layout/StepUpProcess"/>
    <dgm:cxn modelId="{85765070-F643-4B00-92AB-5DE18FDDB4EA}" type="presParOf" srcId="{4DB41F7C-2D45-4274-AD0D-831AF0EBB33D}" destId="{BE5F23FC-410C-452C-A311-E6DE0CE91B07}" srcOrd="1" destOrd="0" presId="urn:microsoft.com/office/officeart/2009/3/layout/StepUpProcess"/>
    <dgm:cxn modelId="{96D7BED0-499B-4793-A61D-7B049F2E0F3F}" type="presParOf" srcId="{4DB41F7C-2D45-4274-AD0D-831AF0EBB33D}" destId="{1E6A789E-BC99-4CFC-88C5-0E64C1C4D42E}" srcOrd="2" destOrd="0" presId="urn:microsoft.com/office/officeart/2009/3/layout/StepUpProcess"/>
    <dgm:cxn modelId="{FF6D94C6-4CB6-43E4-9DFE-D6317D8F9D81}" type="presParOf" srcId="{C2B57C7F-82D9-48AD-AFAE-13602F87EDC5}" destId="{45C4C97D-B567-4546-9549-A663E0C615AF}" srcOrd="5" destOrd="0" presId="urn:microsoft.com/office/officeart/2009/3/layout/StepUpProcess"/>
    <dgm:cxn modelId="{BD7F095B-EC80-4FB5-9BE9-30AB15CB9DF0}" type="presParOf" srcId="{45C4C97D-B567-4546-9549-A663E0C615AF}" destId="{58831F07-47B1-463D-A384-72049394DC67}" srcOrd="0" destOrd="0" presId="urn:microsoft.com/office/officeart/2009/3/layout/StepUpProcess"/>
    <dgm:cxn modelId="{F21C05C9-CD2F-491E-BA8C-8C5EF297D54B}" type="presParOf" srcId="{C2B57C7F-82D9-48AD-AFAE-13602F87EDC5}" destId="{B0735203-61E5-46C1-B9E8-35A2D3DE8E1C}" srcOrd="6" destOrd="0" presId="urn:microsoft.com/office/officeart/2009/3/layout/StepUpProcess"/>
    <dgm:cxn modelId="{EAF51528-55B7-44DB-A70B-FF0502466867}" type="presParOf" srcId="{B0735203-61E5-46C1-B9E8-35A2D3DE8E1C}" destId="{86DB748B-C61F-4885-9643-787BBB8ADC80}" srcOrd="0" destOrd="0" presId="urn:microsoft.com/office/officeart/2009/3/layout/StepUpProcess"/>
    <dgm:cxn modelId="{44FB39F4-7A77-4884-A592-8CF3BCB20AD7}" type="presParOf" srcId="{B0735203-61E5-46C1-B9E8-35A2D3DE8E1C}" destId="{FD661A20-A48D-48E6-94C8-60A70FA7BDA4}" srcOrd="1" destOrd="0" presId="urn:microsoft.com/office/officeart/2009/3/layout/StepUpProcess"/>
    <dgm:cxn modelId="{237E4263-42BA-4F40-A5BF-9572F47B1AF3}" type="presParOf" srcId="{B0735203-61E5-46C1-B9E8-35A2D3DE8E1C}" destId="{D1170AB7-A7FD-4021-8239-43DF636C2105}" srcOrd="2" destOrd="0" presId="urn:microsoft.com/office/officeart/2009/3/layout/StepUpProcess"/>
    <dgm:cxn modelId="{B7A2CC06-BE4B-4622-BCC6-2B89E92C81D5}" type="presParOf" srcId="{C2B57C7F-82D9-48AD-AFAE-13602F87EDC5}" destId="{6BF300E7-BACA-4B92-95BC-C3B727EC5620}" srcOrd="7" destOrd="0" presId="urn:microsoft.com/office/officeart/2009/3/layout/StepUpProcess"/>
    <dgm:cxn modelId="{DC47C817-B078-4D86-BC7A-7C90C9340358}" type="presParOf" srcId="{6BF300E7-BACA-4B92-95BC-C3B727EC5620}" destId="{852387D1-5542-4755-9F84-DD6E908E9D12}" srcOrd="0" destOrd="0" presId="urn:microsoft.com/office/officeart/2009/3/layout/StepUpProcess"/>
    <dgm:cxn modelId="{864FA5C0-8547-4780-93AC-D1BD7C8960E2}" type="presParOf" srcId="{C2B57C7F-82D9-48AD-AFAE-13602F87EDC5}" destId="{47267952-3CB7-4ADE-8C75-5D257EE13DCC}" srcOrd="8" destOrd="0" presId="urn:microsoft.com/office/officeart/2009/3/layout/StepUpProcess"/>
    <dgm:cxn modelId="{E5B7FB30-3670-4E4C-B591-BB24DE111830}" type="presParOf" srcId="{47267952-3CB7-4ADE-8C75-5D257EE13DCC}" destId="{EF6DD652-99E3-4A1E-9F3F-595A757CDDEC}" srcOrd="0" destOrd="0" presId="urn:microsoft.com/office/officeart/2009/3/layout/StepUpProcess"/>
    <dgm:cxn modelId="{CA089986-A291-48AD-8C41-50ABB2924752}" type="presParOf" srcId="{47267952-3CB7-4ADE-8C75-5D257EE13DCC}" destId="{8FF4BA7E-5FA1-4E1F-984C-5B7F2F854A2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8A3DB-20C8-4B5F-ACB4-90A79E0A23C2}">
      <dsp:nvSpPr>
        <dsp:cNvPr id="0" name=""/>
        <dsp:cNvSpPr/>
      </dsp:nvSpPr>
      <dsp:spPr>
        <a:xfrm rot="10800000">
          <a:off x="2297484" y="2231"/>
          <a:ext cx="8296929" cy="98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2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Tenaga ahli hanya dapat digunakan </a:t>
          </a:r>
          <a:r>
            <a:rPr lang="sv-SE" sz="2200" kern="1200"/>
            <a:t>dalam pelaksanaan Swakelola tipe I dan </a:t>
          </a:r>
          <a:r>
            <a:rPr lang="en-US" sz="2200" kern="1200"/>
            <a:t>tidak boleh melebihi 50% </a:t>
          </a:r>
          <a:r>
            <a:rPr lang="sv-SE" sz="2200" kern="1200"/>
            <a:t>dari</a:t>
          </a:r>
          <a:br>
            <a:rPr lang="sv-SE" sz="2200" kern="1200"/>
          </a:br>
          <a:r>
            <a:rPr lang="sv-SE" sz="2200" kern="1200"/>
            <a:t>jumlah anggota Tim Pelaksana.</a:t>
          </a:r>
          <a:endParaRPr lang="en-US" sz="2200" kern="1200"/>
        </a:p>
      </dsp:txBody>
      <dsp:txXfrm rot="10800000">
        <a:off x="2542578" y="2231"/>
        <a:ext cx="8051835" cy="980378"/>
      </dsp:txXfrm>
    </dsp:sp>
    <dsp:sp modelId="{64882312-B2DF-49E4-9889-14EA425FE0D9}">
      <dsp:nvSpPr>
        <dsp:cNvPr id="0" name=""/>
        <dsp:cNvSpPr/>
      </dsp:nvSpPr>
      <dsp:spPr>
        <a:xfrm>
          <a:off x="1882171" y="77108"/>
          <a:ext cx="830625" cy="8306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36F94-FF3C-4E81-A614-40F8A227FB7C}">
      <dsp:nvSpPr>
        <dsp:cNvPr id="0" name=""/>
        <dsp:cNvSpPr/>
      </dsp:nvSpPr>
      <dsp:spPr>
        <a:xfrm rot="10800000">
          <a:off x="2297484" y="1230557"/>
          <a:ext cx="8296929" cy="8306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2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Hasil persiapan Swakelola dituangkan dalam</a:t>
          </a:r>
          <a:br>
            <a:rPr lang="en-US" sz="2200" kern="1200"/>
          </a:br>
          <a:r>
            <a:rPr lang="en-US" sz="2200" kern="1200"/>
            <a:t>KAK kegiatan/ subkegiatan/output.</a:t>
          </a:r>
        </a:p>
      </dsp:txBody>
      <dsp:txXfrm rot="10800000">
        <a:off x="2505140" y="1230557"/>
        <a:ext cx="8089273" cy="830625"/>
      </dsp:txXfrm>
    </dsp:sp>
    <dsp:sp modelId="{5651E846-17BB-4B67-A567-B51B79A03B31}">
      <dsp:nvSpPr>
        <dsp:cNvPr id="0" name=""/>
        <dsp:cNvSpPr/>
      </dsp:nvSpPr>
      <dsp:spPr>
        <a:xfrm>
          <a:off x="1882171" y="1230557"/>
          <a:ext cx="830625" cy="8306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7A0E9-85B3-4D4E-931B-B8D2336CEC20}">
      <dsp:nvSpPr>
        <dsp:cNvPr id="0" name=""/>
        <dsp:cNvSpPr/>
      </dsp:nvSpPr>
      <dsp:spPr>
        <a:xfrm rot="10800000">
          <a:off x="2297484" y="2309130"/>
          <a:ext cx="8296929" cy="8306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2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Rencana kegiatan yang diusulkan oleh Pokmas (tipe IV)</a:t>
          </a:r>
          <a:br>
            <a:rPr lang="en-US" sz="2200" kern="1200"/>
          </a:br>
          <a:r>
            <a:rPr lang="en-US" sz="2200" kern="1200"/>
            <a:t>dievaluasi dan ditetapkan oleh PPK.</a:t>
          </a:r>
        </a:p>
      </dsp:txBody>
      <dsp:txXfrm rot="10800000">
        <a:off x="2505140" y="2309130"/>
        <a:ext cx="8089273" cy="830625"/>
      </dsp:txXfrm>
    </dsp:sp>
    <dsp:sp modelId="{B543F435-98A3-43F6-B935-10E78BD4F83A}">
      <dsp:nvSpPr>
        <dsp:cNvPr id="0" name=""/>
        <dsp:cNvSpPr/>
      </dsp:nvSpPr>
      <dsp:spPr>
        <a:xfrm>
          <a:off x="1882171" y="2309130"/>
          <a:ext cx="830625" cy="83062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1A46C-51FA-44C7-ADCE-DB74C1566B6D}">
      <dsp:nvSpPr>
        <dsp:cNvPr id="0" name=""/>
        <dsp:cNvSpPr/>
      </dsp:nvSpPr>
      <dsp:spPr>
        <a:xfrm rot="10800000">
          <a:off x="2297484" y="3387703"/>
          <a:ext cx="8296929" cy="8306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2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Biaya Pengadaan Barang/Jasa melalui Swakelola dihitung </a:t>
          </a:r>
          <a:r>
            <a:rPr lang="fi-FI" sz="2200" kern="1200"/>
            <a:t>berdasarkan komponen biaya pelaksanaan Swakelola. </a:t>
          </a:r>
          <a:endParaRPr lang="en-US" sz="2200" kern="1200"/>
        </a:p>
      </dsp:txBody>
      <dsp:txXfrm rot="10800000">
        <a:off x="2505140" y="3387703"/>
        <a:ext cx="8089273" cy="830625"/>
      </dsp:txXfrm>
    </dsp:sp>
    <dsp:sp modelId="{5B82FCC5-31B9-47E1-A77B-669CA98ACE3A}">
      <dsp:nvSpPr>
        <dsp:cNvPr id="0" name=""/>
        <dsp:cNvSpPr/>
      </dsp:nvSpPr>
      <dsp:spPr>
        <a:xfrm>
          <a:off x="1882171" y="3387703"/>
          <a:ext cx="830625" cy="83062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51C4D-2AAD-4C65-9F58-35564D9C968B}">
      <dsp:nvSpPr>
        <dsp:cNvPr id="0" name=""/>
        <dsp:cNvSpPr/>
      </dsp:nvSpPr>
      <dsp:spPr>
        <a:xfrm rot="10800000">
          <a:off x="2297484" y="4466276"/>
          <a:ext cx="8296929" cy="8306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28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 dapat mengusulkan standar biaya masukan/keluaran Swakelola kepada menteri </a:t>
          </a:r>
          <a:r>
            <a:rPr lang="sv-SE" sz="2200" kern="1200"/>
            <a:t>keuangan atau kepala </a:t>
          </a:r>
          <a:r>
            <a:rPr lang="en-US" sz="2200" kern="1200"/>
            <a:t>daerah. </a:t>
          </a:r>
        </a:p>
      </dsp:txBody>
      <dsp:txXfrm rot="10800000">
        <a:off x="2505140" y="4466276"/>
        <a:ext cx="8089273" cy="830625"/>
      </dsp:txXfrm>
    </dsp:sp>
    <dsp:sp modelId="{13D7D164-BE08-4C0C-9567-B86536B1E65F}">
      <dsp:nvSpPr>
        <dsp:cNvPr id="0" name=""/>
        <dsp:cNvSpPr/>
      </dsp:nvSpPr>
      <dsp:spPr>
        <a:xfrm>
          <a:off x="1882171" y="4466276"/>
          <a:ext cx="830625" cy="83062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B13FB-5077-4F79-A716-278AF5746B3F}">
      <dsp:nvSpPr>
        <dsp:cNvPr id="0" name=""/>
        <dsp:cNvSpPr/>
      </dsp:nvSpPr>
      <dsp:spPr>
        <a:xfrm>
          <a:off x="181940" y="1193616"/>
          <a:ext cx="4286362" cy="1339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28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25">
              <a:solidFill>
                <a:schemeClr val="tx1"/>
              </a:solidFill>
              <a:latin typeface="+mj-lt"/>
            </a:rPr>
            <a:t>Spesifikasi</a:t>
          </a:r>
          <a:r>
            <a:rPr lang="en-US" sz="2400" kern="1200" spc="25">
              <a:solidFill>
                <a:schemeClr val="tx1"/>
              </a:solidFill>
              <a:latin typeface="+mj-lt"/>
            </a:rPr>
            <a:t> Teknis/KAK</a:t>
          </a:r>
          <a:endParaRPr lang="en-US" sz="2400" kern="1200"/>
        </a:p>
      </dsp:txBody>
      <dsp:txXfrm>
        <a:off x="181940" y="1193616"/>
        <a:ext cx="4286362" cy="1339488"/>
      </dsp:txXfrm>
    </dsp:sp>
    <dsp:sp modelId="{BA496E89-CF49-4680-BC84-68075E331DFB}">
      <dsp:nvSpPr>
        <dsp:cNvPr id="0" name=""/>
        <dsp:cNvSpPr/>
      </dsp:nvSpPr>
      <dsp:spPr>
        <a:xfrm>
          <a:off x="3342" y="1000134"/>
          <a:ext cx="937641" cy="140646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E640A-9961-4ACD-948D-C2118745B194}">
      <dsp:nvSpPr>
        <dsp:cNvPr id="0" name=""/>
        <dsp:cNvSpPr/>
      </dsp:nvSpPr>
      <dsp:spPr>
        <a:xfrm>
          <a:off x="4900486" y="1193616"/>
          <a:ext cx="4286362" cy="1339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28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25">
              <a:solidFill>
                <a:schemeClr val="tx1"/>
              </a:solidFill>
              <a:latin typeface="+mj-lt"/>
            </a:rPr>
            <a:t>Rancangan Kontrak</a:t>
          </a:r>
          <a:endParaRPr lang="en-US" sz="2400" kern="1200"/>
        </a:p>
      </dsp:txBody>
      <dsp:txXfrm>
        <a:off x="4900486" y="1193616"/>
        <a:ext cx="4286362" cy="1339488"/>
      </dsp:txXfrm>
    </dsp:sp>
    <dsp:sp modelId="{13CBFDE3-6198-438B-9B1F-ECBDE7E13DBF}">
      <dsp:nvSpPr>
        <dsp:cNvPr id="0" name=""/>
        <dsp:cNvSpPr/>
      </dsp:nvSpPr>
      <dsp:spPr>
        <a:xfrm>
          <a:off x="4721888" y="1000134"/>
          <a:ext cx="937641" cy="140646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E796B-28A8-4E8E-8A54-5A567E517125}">
      <dsp:nvSpPr>
        <dsp:cNvPr id="0" name=""/>
        <dsp:cNvSpPr/>
      </dsp:nvSpPr>
      <dsp:spPr>
        <a:xfrm>
          <a:off x="181940" y="2879883"/>
          <a:ext cx="4286362" cy="1339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28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25">
              <a:solidFill>
                <a:schemeClr val="tx1"/>
              </a:solidFill>
              <a:latin typeface="+mj-lt"/>
            </a:rPr>
            <a:t>Harga Perkiraan Sendiri</a:t>
          </a:r>
          <a:endParaRPr lang="en-US" sz="2400" kern="1200"/>
        </a:p>
      </dsp:txBody>
      <dsp:txXfrm>
        <a:off x="181940" y="2879883"/>
        <a:ext cx="4286362" cy="1339488"/>
      </dsp:txXfrm>
    </dsp:sp>
    <dsp:sp modelId="{A8786AF1-A248-436E-B65C-8044C6A726B8}">
      <dsp:nvSpPr>
        <dsp:cNvPr id="0" name=""/>
        <dsp:cNvSpPr/>
      </dsp:nvSpPr>
      <dsp:spPr>
        <a:xfrm>
          <a:off x="3342" y="2686402"/>
          <a:ext cx="937641" cy="140646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70E95-8968-4A98-ACCD-364605F34D00}">
      <dsp:nvSpPr>
        <dsp:cNvPr id="0" name=""/>
        <dsp:cNvSpPr/>
      </dsp:nvSpPr>
      <dsp:spPr>
        <a:xfrm>
          <a:off x="4900486" y="2879883"/>
          <a:ext cx="4286362" cy="1339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28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25">
              <a:solidFill>
                <a:schemeClr val="tx1"/>
              </a:solidFill>
              <a:latin typeface="+mj-lt"/>
            </a:rPr>
            <a:t>Uang muka, jaminan uang muka, jaminan pelaksanaan, jaminan pemeliharaan , sertifikat garansi dan/atau penyesuaian harga</a:t>
          </a:r>
          <a:endParaRPr lang="en-US" sz="2000" kern="1200"/>
        </a:p>
      </dsp:txBody>
      <dsp:txXfrm>
        <a:off x="4900486" y="2879883"/>
        <a:ext cx="4286362" cy="1339488"/>
      </dsp:txXfrm>
    </dsp:sp>
    <dsp:sp modelId="{A22E02BA-DDBF-4E7A-A660-53C32657CDA5}">
      <dsp:nvSpPr>
        <dsp:cNvPr id="0" name=""/>
        <dsp:cNvSpPr/>
      </dsp:nvSpPr>
      <dsp:spPr>
        <a:xfrm>
          <a:off x="4721888" y="2686402"/>
          <a:ext cx="937641" cy="140646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9F2B-6367-4A2F-8C62-087AF26DF96A}">
      <dsp:nvSpPr>
        <dsp:cNvPr id="0" name=""/>
        <dsp:cNvSpPr/>
      </dsp:nvSpPr>
      <dsp:spPr>
        <a:xfrm>
          <a:off x="5473" y="805882"/>
          <a:ext cx="1740749" cy="12994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E4554-6C24-47D5-BB04-9621AE9A7498}">
      <dsp:nvSpPr>
        <dsp:cNvPr id="0" name=""/>
        <dsp:cNvSpPr/>
      </dsp:nvSpPr>
      <dsp:spPr>
        <a:xfrm>
          <a:off x="5473" y="1512094"/>
          <a:ext cx="1740749" cy="1745196"/>
        </a:xfrm>
        <a:prstGeom prst="rect">
          <a:avLst/>
        </a:prstGeom>
        <a:solidFill>
          <a:schemeClr val="accent5">
            <a:lumMod val="20000"/>
            <a:lumOff val="80000"/>
            <a:alpha val="94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solidFill>
                <a:schemeClr val="tx1"/>
              </a:solidFill>
            </a:rPr>
            <a:t>Produksi dalam negeri</a:t>
          </a:r>
        </a:p>
      </dsp:txBody>
      <dsp:txXfrm>
        <a:off x="5473" y="1512094"/>
        <a:ext cx="1225879" cy="1745196"/>
      </dsp:txXfrm>
    </dsp:sp>
    <dsp:sp modelId="{69B519BF-2C34-450C-9E28-E382FECBB1D3}">
      <dsp:nvSpPr>
        <dsp:cNvPr id="0" name=""/>
        <dsp:cNvSpPr/>
      </dsp:nvSpPr>
      <dsp:spPr>
        <a:xfrm>
          <a:off x="1466055" y="2884709"/>
          <a:ext cx="238343" cy="23834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AB712-F08F-4F1F-B8E2-BEE5F14F4847}">
      <dsp:nvSpPr>
        <dsp:cNvPr id="0" name=""/>
        <dsp:cNvSpPr/>
      </dsp:nvSpPr>
      <dsp:spPr>
        <a:xfrm>
          <a:off x="1897163" y="805882"/>
          <a:ext cx="1740749" cy="12994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31052-43AE-456D-A5EE-2528D4CB3AE1}">
      <dsp:nvSpPr>
        <dsp:cNvPr id="0" name=""/>
        <dsp:cNvSpPr/>
      </dsp:nvSpPr>
      <dsp:spPr>
        <a:xfrm>
          <a:off x="1897163" y="1512094"/>
          <a:ext cx="1740749" cy="1745196"/>
        </a:xfrm>
        <a:prstGeom prst="rect">
          <a:avLst/>
        </a:prstGeom>
        <a:solidFill>
          <a:schemeClr val="accent5">
            <a:lumMod val="20000"/>
            <a:lumOff val="80000"/>
            <a:alpha val="94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solidFill>
                <a:schemeClr val="tx1"/>
              </a:solidFill>
            </a:rPr>
            <a:t>Produk SNI</a:t>
          </a:r>
        </a:p>
      </dsp:txBody>
      <dsp:txXfrm>
        <a:off x="1897163" y="1512094"/>
        <a:ext cx="1225879" cy="1745196"/>
      </dsp:txXfrm>
    </dsp:sp>
    <dsp:sp modelId="{EB4D890B-5823-40E0-BEFD-3D7F08E54B48}">
      <dsp:nvSpPr>
        <dsp:cNvPr id="0" name=""/>
        <dsp:cNvSpPr/>
      </dsp:nvSpPr>
      <dsp:spPr>
        <a:xfrm>
          <a:off x="3357745" y="2930099"/>
          <a:ext cx="238343" cy="23834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49F67-5D3F-4436-B500-373F45554533}">
      <dsp:nvSpPr>
        <dsp:cNvPr id="0" name=""/>
        <dsp:cNvSpPr/>
      </dsp:nvSpPr>
      <dsp:spPr>
        <a:xfrm>
          <a:off x="3788853" y="805882"/>
          <a:ext cx="1740749" cy="12994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62B89-61EB-44D5-8614-1D4C400D5FA5}">
      <dsp:nvSpPr>
        <dsp:cNvPr id="0" name=""/>
        <dsp:cNvSpPr/>
      </dsp:nvSpPr>
      <dsp:spPr>
        <a:xfrm>
          <a:off x="3788853" y="1512094"/>
          <a:ext cx="1740749" cy="1745196"/>
        </a:xfrm>
        <a:prstGeom prst="rect">
          <a:avLst/>
        </a:prstGeom>
        <a:solidFill>
          <a:schemeClr val="accent5">
            <a:lumMod val="20000"/>
            <a:lumOff val="80000"/>
            <a:alpha val="94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solidFill>
                <a:schemeClr val="tx1"/>
              </a:solidFill>
            </a:rPr>
            <a:t>Produksi Industri Hijau</a:t>
          </a:r>
        </a:p>
      </dsp:txBody>
      <dsp:txXfrm>
        <a:off x="3788853" y="1512094"/>
        <a:ext cx="1225879" cy="1745196"/>
      </dsp:txXfrm>
    </dsp:sp>
    <dsp:sp modelId="{2B784839-835A-4A44-AF1B-25B1129F5A24}">
      <dsp:nvSpPr>
        <dsp:cNvPr id="0" name=""/>
        <dsp:cNvSpPr/>
      </dsp:nvSpPr>
      <dsp:spPr>
        <a:xfrm>
          <a:off x="5249436" y="2907026"/>
          <a:ext cx="238343" cy="23834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6439E-5647-4416-AD72-33C3CFA778B9}">
      <dsp:nvSpPr>
        <dsp:cNvPr id="0" name=""/>
        <dsp:cNvSpPr/>
      </dsp:nvSpPr>
      <dsp:spPr>
        <a:xfrm>
          <a:off x="5785911" y="805882"/>
          <a:ext cx="1740749" cy="12994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48DEF-0DE2-4158-9917-9B143D5BF661}">
      <dsp:nvSpPr>
        <dsp:cNvPr id="0" name=""/>
        <dsp:cNvSpPr/>
      </dsp:nvSpPr>
      <dsp:spPr>
        <a:xfrm>
          <a:off x="5680544" y="1512094"/>
          <a:ext cx="1951484" cy="1745196"/>
        </a:xfrm>
        <a:prstGeom prst="rect">
          <a:avLst/>
        </a:prstGeom>
        <a:solidFill>
          <a:schemeClr val="accent5">
            <a:lumMod val="20000"/>
            <a:lumOff val="80000"/>
            <a:alpha val="94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solidFill>
                <a:schemeClr val="tx1"/>
              </a:solidFill>
            </a:rPr>
            <a:t>Tersedia &amp; mencukupi</a:t>
          </a:r>
        </a:p>
      </dsp:txBody>
      <dsp:txXfrm>
        <a:off x="5680544" y="1512094"/>
        <a:ext cx="1374284" cy="1745196"/>
      </dsp:txXfrm>
    </dsp:sp>
    <dsp:sp modelId="{1EAFA20F-0BE8-41E2-8310-FD666A2DBD05}">
      <dsp:nvSpPr>
        <dsp:cNvPr id="0" name=""/>
        <dsp:cNvSpPr/>
      </dsp:nvSpPr>
      <dsp:spPr>
        <a:xfrm>
          <a:off x="7246493" y="2930081"/>
          <a:ext cx="238343" cy="23834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AAB0C-374E-41E3-982C-968A341906E7}">
      <dsp:nvSpPr>
        <dsp:cNvPr id="0" name=""/>
        <dsp:cNvSpPr/>
      </dsp:nvSpPr>
      <dsp:spPr>
        <a:xfrm>
          <a:off x="7782969" y="805882"/>
          <a:ext cx="1740749" cy="12994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0D347-DAF3-43F0-AE67-8732C95D3381}">
      <dsp:nvSpPr>
        <dsp:cNvPr id="0" name=""/>
        <dsp:cNvSpPr/>
      </dsp:nvSpPr>
      <dsp:spPr>
        <a:xfrm>
          <a:off x="7782969" y="1512094"/>
          <a:ext cx="1740749" cy="1745196"/>
        </a:xfrm>
        <a:prstGeom prst="rect">
          <a:avLst/>
        </a:prstGeom>
        <a:solidFill>
          <a:schemeClr val="accent5">
            <a:lumMod val="20000"/>
            <a:lumOff val="80000"/>
            <a:alpha val="94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solidFill>
                <a:schemeClr val="tx1"/>
              </a:solidFill>
            </a:rPr>
            <a:t>Boleh sebut Merk*</a:t>
          </a:r>
        </a:p>
      </dsp:txBody>
      <dsp:txXfrm>
        <a:off x="7782969" y="1512094"/>
        <a:ext cx="1225879" cy="1745196"/>
      </dsp:txXfrm>
    </dsp:sp>
    <dsp:sp modelId="{212CEBE6-3D17-461B-B4A7-4C3EBBA238CA}">
      <dsp:nvSpPr>
        <dsp:cNvPr id="0" name=""/>
        <dsp:cNvSpPr/>
      </dsp:nvSpPr>
      <dsp:spPr>
        <a:xfrm>
          <a:off x="9243551" y="2884709"/>
          <a:ext cx="238343" cy="23834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9BCD9-FB46-4967-A592-18E7538D1F52}">
      <dsp:nvSpPr>
        <dsp:cNvPr id="0" name=""/>
        <dsp:cNvSpPr/>
      </dsp:nvSpPr>
      <dsp:spPr>
        <a:xfrm>
          <a:off x="2817" y="785656"/>
          <a:ext cx="2520338" cy="188137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98A92-CC8D-46C8-9198-292FBAC898BA}">
      <dsp:nvSpPr>
        <dsp:cNvPr id="0" name=""/>
        <dsp:cNvSpPr/>
      </dsp:nvSpPr>
      <dsp:spPr>
        <a:xfrm>
          <a:off x="2817" y="2406511"/>
          <a:ext cx="2520338" cy="1330041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j-lt"/>
            </a:rPr>
            <a:t>Usaha Kecil (B/PK/JL) </a:t>
          </a:r>
          <a:endParaRPr lang="en-US" sz="2200" kern="1200"/>
        </a:p>
      </dsp:txBody>
      <dsp:txXfrm>
        <a:off x="2817" y="2406511"/>
        <a:ext cx="1774885" cy="1330041"/>
      </dsp:txXfrm>
    </dsp:sp>
    <dsp:sp modelId="{95341B68-07B7-418F-AF27-643B6B226407}">
      <dsp:nvSpPr>
        <dsp:cNvPr id="0" name=""/>
        <dsp:cNvSpPr/>
      </dsp:nvSpPr>
      <dsp:spPr>
        <a:xfrm>
          <a:off x="2161556" y="3470265"/>
          <a:ext cx="257005" cy="257005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41A92-71F9-4318-82CF-2DDA16CE7EC2}">
      <dsp:nvSpPr>
        <dsp:cNvPr id="0" name=""/>
        <dsp:cNvSpPr/>
      </dsp:nvSpPr>
      <dsp:spPr>
        <a:xfrm>
          <a:off x="2741694" y="785656"/>
          <a:ext cx="2520338" cy="188137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5AB91-ACFC-4172-A711-04DF9D6E7C64}">
      <dsp:nvSpPr>
        <dsp:cNvPr id="0" name=""/>
        <dsp:cNvSpPr/>
      </dsp:nvSpPr>
      <dsp:spPr>
        <a:xfrm>
          <a:off x="2741694" y="2406511"/>
          <a:ext cx="2520338" cy="1330041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JK</a:t>
          </a:r>
          <a:r>
            <a:rPr lang="id-ID" sz="2200" b="1" kern="1200" dirty="0">
              <a:latin typeface="+mj-lt"/>
            </a:rPr>
            <a:t>  </a:t>
          </a:r>
          <a:r>
            <a:rPr lang="en-US" sz="2200" b="1" kern="1200" dirty="0" err="1">
              <a:latin typeface="+mj-lt"/>
            </a:rPr>
            <a:t>dan</a:t>
          </a:r>
          <a:r>
            <a:rPr lang="id-ID" sz="2200" b="1" kern="1200" dirty="0">
              <a:latin typeface="+mj-lt"/>
            </a:rPr>
            <a:t> </a:t>
          </a:r>
          <a:r>
            <a:rPr lang="en-US" sz="2200" b="1" kern="1200">
              <a:latin typeface="+mj-lt"/>
            </a:rPr>
            <a:t>Usaha </a:t>
          </a:r>
          <a:r>
            <a:rPr lang="en-US" sz="2200" b="1" kern="1200" dirty="0">
              <a:latin typeface="+mj-lt"/>
            </a:rPr>
            <a:t>Non Kecil (B/PK/JL)</a:t>
          </a:r>
          <a:br>
            <a:rPr lang="en-US" sz="2200" b="1" kern="1200" dirty="0">
              <a:latin typeface="+mj-lt"/>
            </a:rPr>
          </a:br>
          <a:endParaRPr lang="en-US" sz="2200" kern="1200" dirty="0"/>
        </a:p>
      </dsp:txBody>
      <dsp:txXfrm>
        <a:off x="2741694" y="2406511"/>
        <a:ext cx="1774885" cy="1330041"/>
      </dsp:txXfrm>
    </dsp:sp>
    <dsp:sp modelId="{5DDF363E-578A-4837-871C-6670F772B05D}">
      <dsp:nvSpPr>
        <dsp:cNvPr id="0" name=""/>
        <dsp:cNvSpPr/>
      </dsp:nvSpPr>
      <dsp:spPr>
        <a:xfrm>
          <a:off x="4900433" y="3470265"/>
          <a:ext cx="257005" cy="257005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A00EF-3FC7-47C3-B2C8-A9A8097D7226}">
      <dsp:nvSpPr>
        <dsp:cNvPr id="0" name=""/>
        <dsp:cNvSpPr/>
      </dsp:nvSpPr>
      <dsp:spPr>
        <a:xfrm>
          <a:off x="5480572" y="785656"/>
          <a:ext cx="2520338" cy="188137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D28E7-5402-4FBC-B2C7-D6D1540F0C11}">
      <dsp:nvSpPr>
        <dsp:cNvPr id="0" name=""/>
        <dsp:cNvSpPr/>
      </dsp:nvSpPr>
      <dsp:spPr>
        <a:xfrm>
          <a:off x="5480572" y="2406511"/>
          <a:ext cx="2520338" cy="1330041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j-lt"/>
            </a:rPr>
            <a:t>Kontrak Tahun Jamak</a:t>
          </a:r>
          <a:endParaRPr lang="en-US" sz="2200" kern="1200"/>
        </a:p>
      </dsp:txBody>
      <dsp:txXfrm>
        <a:off x="5480572" y="2406511"/>
        <a:ext cx="1774885" cy="1330041"/>
      </dsp:txXfrm>
    </dsp:sp>
    <dsp:sp modelId="{C33A77A6-D803-49FF-B260-94EF5696AB6A}">
      <dsp:nvSpPr>
        <dsp:cNvPr id="0" name=""/>
        <dsp:cNvSpPr/>
      </dsp:nvSpPr>
      <dsp:spPr>
        <a:xfrm>
          <a:off x="7639311" y="3470265"/>
          <a:ext cx="257005" cy="257005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68A35-B5E8-4028-A972-934C6BE661B5}">
      <dsp:nvSpPr>
        <dsp:cNvPr id="0" name=""/>
        <dsp:cNvSpPr/>
      </dsp:nvSpPr>
      <dsp:spPr>
        <a:xfrm rot="10800000">
          <a:off x="1577847" y="1461"/>
          <a:ext cx="5460424" cy="809910"/>
        </a:xfrm>
        <a:prstGeom prst="homePlate">
          <a:avLst/>
        </a:pr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14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+mj-lt"/>
              <a:cs typeface="Arial"/>
            </a:rPr>
            <a:t>Jaminan Penawaran</a:t>
          </a:r>
          <a:endParaRPr lang="en-US" sz="2800" kern="1200">
            <a:solidFill>
              <a:schemeClr val="tx1"/>
            </a:solidFill>
          </a:endParaRPr>
        </a:p>
      </dsp:txBody>
      <dsp:txXfrm rot="10800000">
        <a:off x="1780324" y="1461"/>
        <a:ext cx="5257947" cy="809910"/>
      </dsp:txXfrm>
    </dsp:sp>
    <dsp:sp modelId="{5F6ED67F-9009-4648-8ACE-7086DF1961C9}">
      <dsp:nvSpPr>
        <dsp:cNvPr id="0" name=""/>
        <dsp:cNvSpPr/>
      </dsp:nvSpPr>
      <dsp:spPr>
        <a:xfrm>
          <a:off x="1172892" y="1461"/>
          <a:ext cx="809910" cy="8099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34465-3DF0-48FE-8489-717FE84A5D93}">
      <dsp:nvSpPr>
        <dsp:cNvPr id="0" name=""/>
        <dsp:cNvSpPr/>
      </dsp:nvSpPr>
      <dsp:spPr>
        <a:xfrm rot="10800000">
          <a:off x="1577847" y="1053136"/>
          <a:ext cx="5460424" cy="809910"/>
        </a:xfrm>
        <a:prstGeom prst="homePlate">
          <a:avLst/>
        </a:pr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14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+mj-lt"/>
              <a:cs typeface="Arial"/>
            </a:rPr>
            <a:t>Jaminan Sanggah Banding</a:t>
          </a:r>
          <a:endParaRPr lang="en-US" sz="2800" kern="1200">
            <a:solidFill>
              <a:schemeClr val="tx1"/>
            </a:solidFill>
          </a:endParaRPr>
        </a:p>
      </dsp:txBody>
      <dsp:txXfrm rot="10800000">
        <a:off x="1780324" y="1053136"/>
        <a:ext cx="5257947" cy="809910"/>
      </dsp:txXfrm>
    </dsp:sp>
    <dsp:sp modelId="{680172F3-C301-42CA-A5F2-931C5198DB10}">
      <dsp:nvSpPr>
        <dsp:cNvPr id="0" name=""/>
        <dsp:cNvSpPr/>
      </dsp:nvSpPr>
      <dsp:spPr>
        <a:xfrm>
          <a:off x="1172892" y="1053136"/>
          <a:ext cx="809910" cy="8099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AA242-B6BD-422F-8411-B87DB854BD1E}">
      <dsp:nvSpPr>
        <dsp:cNvPr id="0" name=""/>
        <dsp:cNvSpPr/>
      </dsp:nvSpPr>
      <dsp:spPr>
        <a:xfrm rot="10800000">
          <a:off x="1577847" y="2104810"/>
          <a:ext cx="5460424" cy="809910"/>
        </a:xfrm>
        <a:prstGeom prst="homePlate">
          <a:avLst/>
        </a:pr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14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+mj-lt"/>
              <a:cs typeface="Arial"/>
            </a:rPr>
            <a:t>Jaminan Pelaksanaan</a:t>
          </a:r>
          <a:endParaRPr lang="en-US" sz="2800" kern="1200">
            <a:solidFill>
              <a:schemeClr val="tx1"/>
            </a:solidFill>
          </a:endParaRPr>
        </a:p>
      </dsp:txBody>
      <dsp:txXfrm rot="10800000">
        <a:off x="1780324" y="2104810"/>
        <a:ext cx="5257947" cy="809910"/>
      </dsp:txXfrm>
    </dsp:sp>
    <dsp:sp modelId="{B5B39312-A1EC-4C81-B3E5-0F73F74384E8}">
      <dsp:nvSpPr>
        <dsp:cNvPr id="0" name=""/>
        <dsp:cNvSpPr/>
      </dsp:nvSpPr>
      <dsp:spPr>
        <a:xfrm>
          <a:off x="1172892" y="2104810"/>
          <a:ext cx="809910" cy="8099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A307F-BB99-4F2F-A19D-4DDF8AC1F556}">
      <dsp:nvSpPr>
        <dsp:cNvPr id="0" name=""/>
        <dsp:cNvSpPr/>
      </dsp:nvSpPr>
      <dsp:spPr>
        <a:xfrm rot="10800000">
          <a:off x="1577847" y="3156485"/>
          <a:ext cx="5460424" cy="809910"/>
        </a:xfrm>
        <a:prstGeom prst="homePlate">
          <a:avLst/>
        </a:pr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14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+mj-lt"/>
              <a:cs typeface="Arial"/>
            </a:rPr>
            <a:t>Jaminan </a:t>
          </a:r>
          <a:r>
            <a:rPr lang="id-ID" sz="2800" kern="1200">
              <a:solidFill>
                <a:schemeClr val="tx1"/>
              </a:solidFill>
              <a:latin typeface="+mj-lt"/>
              <a:cs typeface="Arial"/>
            </a:rPr>
            <a:t>Uang Muka</a:t>
          </a:r>
          <a:endParaRPr lang="en-US" sz="2800" kern="1200">
            <a:solidFill>
              <a:schemeClr val="tx1"/>
            </a:solidFill>
          </a:endParaRPr>
        </a:p>
      </dsp:txBody>
      <dsp:txXfrm rot="10800000">
        <a:off x="1780324" y="3156485"/>
        <a:ext cx="5257947" cy="809910"/>
      </dsp:txXfrm>
    </dsp:sp>
    <dsp:sp modelId="{ADE46AB0-6CB5-464F-9D37-62F42C005237}">
      <dsp:nvSpPr>
        <dsp:cNvPr id="0" name=""/>
        <dsp:cNvSpPr/>
      </dsp:nvSpPr>
      <dsp:spPr>
        <a:xfrm>
          <a:off x="1172892" y="3156485"/>
          <a:ext cx="809910" cy="8099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05544-E15B-4A7F-A8A9-DC4A3D613BE3}">
      <dsp:nvSpPr>
        <dsp:cNvPr id="0" name=""/>
        <dsp:cNvSpPr/>
      </dsp:nvSpPr>
      <dsp:spPr>
        <a:xfrm rot="10800000">
          <a:off x="1577847" y="4208159"/>
          <a:ext cx="5460424" cy="809910"/>
        </a:xfrm>
        <a:prstGeom prst="homePlate">
          <a:avLst/>
        </a:pr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14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+mj-lt"/>
              <a:cs typeface="Arial"/>
            </a:rPr>
            <a:t>Jaminan </a:t>
          </a:r>
          <a:r>
            <a:rPr lang="id-ID" sz="2800" kern="1200">
              <a:solidFill>
                <a:schemeClr val="tx1"/>
              </a:solidFill>
              <a:latin typeface="+mj-lt"/>
              <a:cs typeface="Arial"/>
            </a:rPr>
            <a:t>Pemeliharaan</a:t>
          </a:r>
          <a:endParaRPr lang="en-US" sz="2800" kern="1200">
            <a:solidFill>
              <a:schemeClr val="tx1"/>
            </a:solidFill>
          </a:endParaRPr>
        </a:p>
      </dsp:txBody>
      <dsp:txXfrm rot="10800000">
        <a:off x="1780324" y="4208159"/>
        <a:ext cx="5257947" cy="809910"/>
      </dsp:txXfrm>
    </dsp:sp>
    <dsp:sp modelId="{2B459B9F-7885-4AC4-85EA-8568065F6DD3}">
      <dsp:nvSpPr>
        <dsp:cNvPr id="0" name=""/>
        <dsp:cNvSpPr/>
      </dsp:nvSpPr>
      <dsp:spPr>
        <a:xfrm>
          <a:off x="1172892" y="4208159"/>
          <a:ext cx="809910" cy="8099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4C25C-B1E1-4AAE-B58B-209751ED5010}">
      <dsp:nvSpPr>
        <dsp:cNvPr id="0" name=""/>
        <dsp:cNvSpPr/>
      </dsp:nvSpPr>
      <dsp:spPr>
        <a:xfrm rot="5400000">
          <a:off x="4039467" y="-1504437"/>
          <a:ext cx="1012483" cy="427831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id-ID" sz="2800" b="1" kern="1200">
              <a:latin typeface="+mj-lt"/>
              <a:cs typeface="Arial" panose="020B0604020202020204" pitchFamily="34" charset="0"/>
            </a:rPr>
            <a:t>A</a:t>
          </a:r>
          <a:r>
            <a:rPr lang="en-US" altLang="id-ID" sz="2800" b="1" kern="1200">
              <a:latin typeface="+mj-lt"/>
              <a:cs typeface="Arial" panose="020B0604020202020204" pitchFamily="34" charset="0"/>
            </a:rPr>
            <a:t>set</a:t>
          </a:r>
          <a:r>
            <a:rPr lang="en-US" altLang="id-ID" sz="2800" kern="1200">
              <a:latin typeface="+mj-lt"/>
              <a:cs typeface="Arial" panose="020B0604020202020204" pitchFamily="34" charset="0"/>
            </a:rPr>
            <a:t> Penyedia sudah dikuasai oleh Pengguna</a:t>
          </a:r>
          <a:endParaRPr lang="en-US" sz="2800" kern="1200">
            <a:latin typeface="+mj-lt"/>
          </a:endParaRPr>
        </a:p>
      </dsp:txBody>
      <dsp:txXfrm rot="-5400000">
        <a:off x="2406552" y="177903"/>
        <a:ext cx="4228889" cy="913633"/>
      </dsp:txXfrm>
    </dsp:sp>
    <dsp:sp modelId="{2E8878C5-551F-403C-9B1C-0B94BC4070A7}">
      <dsp:nvSpPr>
        <dsp:cNvPr id="0" name=""/>
        <dsp:cNvSpPr/>
      </dsp:nvSpPr>
      <dsp:spPr>
        <a:xfrm>
          <a:off x="0" y="1917"/>
          <a:ext cx="2406551" cy="1265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latin typeface="+mj-lt"/>
            </a:rPr>
            <a:t>JL</a:t>
          </a:r>
        </a:p>
      </dsp:txBody>
      <dsp:txXfrm>
        <a:off x="61782" y="63699"/>
        <a:ext cx="2282987" cy="1142039"/>
      </dsp:txXfrm>
    </dsp:sp>
    <dsp:sp modelId="{792A0414-4682-49B9-895E-C84C20E8003D}">
      <dsp:nvSpPr>
        <dsp:cNvPr id="0" name=""/>
        <dsp:cNvSpPr/>
      </dsp:nvSpPr>
      <dsp:spPr>
        <a:xfrm rot="5400000">
          <a:off x="4039467" y="-175553"/>
          <a:ext cx="1012483" cy="427831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id-ID" sz="2800" b="1" kern="1200">
              <a:latin typeface="+mj-lt"/>
              <a:cs typeface="Arial" panose="020B0604020202020204" pitchFamily="34" charset="0"/>
            </a:rPr>
            <a:t>E-Purchasing</a:t>
          </a:r>
          <a:endParaRPr lang="en-US" sz="2800" kern="1200">
            <a:latin typeface="+mj-lt"/>
          </a:endParaRPr>
        </a:p>
      </dsp:txBody>
      <dsp:txXfrm rot="-5400000">
        <a:off x="2406552" y="1506787"/>
        <a:ext cx="4228889" cy="913633"/>
      </dsp:txXfrm>
    </dsp:sp>
    <dsp:sp modelId="{9778B55F-03B4-4845-9DC1-55484CF69BBC}">
      <dsp:nvSpPr>
        <dsp:cNvPr id="0" name=""/>
        <dsp:cNvSpPr/>
      </dsp:nvSpPr>
      <dsp:spPr>
        <a:xfrm>
          <a:off x="0" y="1330801"/>
          <a:ext cx="2406551" cy="1265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latin typeface="+mj-lt"/>
            </a:rPr>
            <a:t>B/J</a:t>
          </a:r>
        </a:p>
      </dsp:txBody>
      <dsp:txXfrm>
        <a:off x="61782" y="1392583"/>
        <a:ext cx="2282987" cy="1142039"/>
      </dsp:txXfrm>
    </dsp:sp>
    <dsp:sp modelId="{521F0043-FC7B-47D3-B1AF-37C32FD3C39C}">
      <dsp:nvSpPr>
        <dsp:cNvPr id="0" name=""/>
        <dsp:cNvSpPr/>
      </dsp:nvSpPr>
      <dsp:spPr>
        <a:xfrm rot="5400000">
          <a:off x="4039467" y="1153330"/>
          <a:ext cx="1012483" cy="427831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Jasa konsultansi</a:t>
          </a:r>
        </a:p>
      </dsp:txBody>
      <dsp:txXfrm rot="-5400000">
        <a:off x="2406552" y="2835671"/>
        <a:ext cx="4228889" cy="913633"/>
      </dsp:txXfrm>
    </dsp:sp>
    <dsp:sp modelId="{733E6EC4-3489-472D-BF04-7F6BBF39698F}">
      <dsp:nvSpPr>
        <dsp:cNvPr id="0" name=""/>
        <dsp:cNvSpPr/>
      </dsp:nvSpPr>
      <dsp:spPr>
        <a:xfrm>
          <a:off x="0" y="2659685"/>
          <a:ext cx="2406551" cy="1265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latin typeface="+mj-lt"/>
            </a:rPr>
            <a:t>JK</a:t>
          </a:r>
        </a:p>
      </dsp:txBody>
      <dsp:txXfrm>
        <a:off x="61782" y="2721467"/>
        <a:ext cx="2282987" cy="1142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DA17D-3470-43BC-8EE5-3749AD58ABF1}">
      <dsp:nvSpPr>
        <dsp:cNvPr id="0" name=""/>
        <dsp:cNvSpPr/>
      </dsp:nvSpPr>
      <dsp:spPr>
        <a:xfrm rot="5400000">
          <a:off x="334444" y="2261685"/>
          <a:ext cx="998851" cy="166206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70B97-6C79-4193-A052-84D13EEEDD7F}">
      <dsp:nvSpPr>
        <dsp:cNvPr id="0" name=""/>
        <dsp:cNvSpPr/>
      </dsp:nvSpPr>
      <dsp:spPr>
        <a:xfrm>
          <a:off x="167711" y="2758285"/>
          <a:ext cx="1500523" cy="131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spc="25">
              <a:latin typeface="+mj-lt"/>
            </a:rPr>
            <a:t>Metode Pemilihan </a:t>
          </a:r>
          <a:endParaRPr lang="en-US" sz="2000" kern="1200"/>
        </a:p>
      </dsp:txBody>
      <dsp:txXfrm>
        <a:off x="167711" y="2758285"/>
        <a:ext cx="1500523" cy="1315296"/>
      </dsp:txXfrm>
    </dsp:sp>
    <dsp:sp modelId="{7580FA66-1537-4365-A6D0-90FB82D8461F}">
      <dsp:nvSpPr>
        <dsp:cNvPr id="0" name=""/>
        <dsp:cNvSpPr/>
      </dsp:nvSpPr>
      <dsp:spPr>
        <a:xfrm>
          <a:off x="1385117" y="2139322"/>
          <a:ext cx="283117" cy="283117"/>
        </a:xfrm>
        <a:prstGeom prst="triangle">
          <a:avLst>
            <a:gd name="adj" fmla="val 100000"/>
          </a:avLst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ABC42-2034-47D4-B36E-42920D68B2FE}">
      <dsp:nvSpPr>
        <dsp:cNvPr id="0" name=""/>
        <dsp:cNvSpPr/>
      </dsp:nvSpPr>
      <dsp:spPr>
        <a:xfrm rot="5400000">
          <a:off x="2171378" y="1807134"/>
          <a:ext cx="998851" cy="166206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50E2D-F496-43E2-8FCE-59965FA88207}">
      <dsp:nvSpPr>
        <dsp:cNvPr id="0" name=""/>
        <dsp:cNvSpPr/>
      </dsp:nvSpPr>
      <dsp:spPr>
        <a:xfrm>
          <a:off x="2164285" y="2371445"/>
          <a:ext cx="1387173" cy="131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spc="25">
              <a:latin typeface="+mj-lt"/>
            </a:rPr>
            <a:t>Metode Evaluasi Penawaran</a:t>
          </a:r>
          <a:r>
            <a:rPr lang="en-US" sz="2000" kern="1200" spc="25">
              <a:latin typeface="+mj-lt"/>
            </a:rPr>
            <a:t> </a:t>
          </a:r>
          <a:endParaRPr lang="en-US" sz="2000" kern="1200"/>
        </a:p>
      </dsp:txBody>
      <dsp:txXfrm>
        <a:off x="2164285" y="2371445"/>
        <a:ext cx="1387173" cy="1315296"/>
      </dsp:txXfrm>
    </dsp:sp>
    <dsp:sp modelId="{53BC5EB5-3EFA-4A65-8A1E-25F28803516C}">
      <dsp:nvSpPr>
        <dsp:cNvPr id="0" name=""/>
        <dsp:cNvSpPr/>
      </dsp:nvSpPr>
      <dsp:spPr>
        <a:xfrm>
          <a:off x="3222051" y="1684771"/>
          <a:ext cx="283117" cy="283117"/>
        </a:xfrm>
        <a:prstGeom prst="triangle">
          <a:avLst>
            <a:gd name="adj" fmla="val 100000"/>
          </a:avLst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2E199-7181-46FB-B64D-2A2FFDC030C2}">
      <dsp:nvSpPr>
        <dsp:cNvPr id="0" name=""/>
        <dsp:cNvSpPr/>
      </dsp:nvSpPr>
      <dsp:spPr>
        <a:xfrm rot="5400000">
          <a:off x="4008312" y="1352583"/>
          <a:ext cx="998851" cy="166206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F23FC-410C-452C-A311-E6DE0CE91B07}">
      <dsp:nvSpPr>
        <dsp:cNvPr id="0" name=""/>
        <dsp:cNvSpPr/>
      </dsp:nvSpPr>
      <dsp:spPr>
        <a:xfrm>
          <a:off x="3739821" y="1849183"/>
          <a:ext cx="1704039" cy="131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spc="25">
              <a:latin typeface="+mj-lt"/>
            </a:rPr>
            <a:t>Metode Pe</a:t>
          </a:r>
          <a:r>
            <a:rPr lang="en-US" sz="2000" kern="1200" spc="25">
              <a:latin typeface="+mj-lt"/>
            </a:rPr>
            <a:t>nyampaian</a:t>
          </a:r>
          <a:r>
            <a:rPr lang="id-ID" sz="2000" kern="1200" spc="25">
              <a:latin typeface="+mj-lt"/>
            </a:rPr>
            <a:t> Dokumen Penawaran </a:t>
          </a:r>
          <a:endParaRPr lang="en-US" sz="2000" kern="1200"/>
        </a:p>
      </dsp:txBody>
      <dsp:txXfrm>
        <a:off x="3739821" y="1849183"/>
        <a:ext cx="1704039" cy="1315296"/>
      </dsp:txXfrm>
    </dsp:sp>
    <dsp:sp modelId="{1E6A789E-BC99-4CFC-88C5-0E64C1C4D42E}">
      <dsp:nvSpPr>
        <dsp:cNvPr id="0" name=""/>
        <dsp:cNvSpPr/>
      </dsp:nvSpPr>
      <dsp:spPr>
        <a:xfrm>
          <a:off x="5058984" y="1230220"/>
          <a:ext cx="283117" cy="283117"/>
        </a:xfrm>
        <a:prstGeom prst="triangle">
          <a:avLst>
            <a:gd name="adj" fmla="val 100000"/>
          </a:avLst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B748B-C61F-4885-9643-787BBB8ADC80}">
      <dsp:nvSpPr>
        <dsp:cNvPr id="0" name=""/>
        <dsp:cNvSpPr/>
      </dsp:nvSpPr>
      <dsp:spPr>
        <a:xfrm rot="5400000">
          <a:off x="5845245" y="898032"/>
          <a:ext cx="998851" cy="166206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61A20-A48D-48E6-94C8-60A70FA7BDA4}">
      <dsp:nvSpPr>
        <dsp:cNvPr id="0" name=""/>
        <dsp:cNvSpPr/>
      </dsp:nvSpPr>
      <dsp:spPr>
        <a:xfrm>
          <a:off x="5678512" y="1394632"/>
          <a:ext cx="1500523" cy="131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25">
              <a:latin typeface="+mj-lt"/>
            </a:rPr>
            <a:t>Jadwal Pemilihan </a:t>
          </a:r>
          <a:endParaRPr lang="en-US" sz="2000" kern="1200"/>
        </a:p>
      </dsp:txBody>
      <dsp:txXfrm>
        <a:off x="5678512" y="1394632"/>
        <a:ext cx="1500523" cy="1315296"/>
      </dsp:txXfrm>
    </dsp:sp>
    <dsp:sp modelId="{D1170AB7-A7FD-4021-8239-43DF636C2105}">
      <dsp:nvSpPr>
        <dsp:cNvPr id="0" name=""/>
        <dsp:cNvSpPr/>
      </dsp:nvSpPr>
      <dsp:spPr>
        <a:xfrm>
          <a:off x="6895918" y="775669"/>
          <a:ext cx="283117" cy="283117"/>
        </a:xfrm>
        <a:prstGeom prst="triangle">
          <a:avLst>
            <a:gd name="adj" fmla="val 100000"/>
          </a:avLst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DD652-99E3-4A1E-9F3F-595A757CDDEC}">
      <dsp:nvSpPr>
        <dsp:cNvPr id="0" name=""/>
        <dsp:cNvSpPr/>
      </dsp:nvSpPr>
      <dsp:spPr>
        <a:xfrm rot="5400000">
          <a:off x="7682179" y="443481"/>
          <a:ext cx="998851" cy="166206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4BA7E-5FA1-4E1F-984C-5B7F2F854A2A}">
      <dsp:nvSpPr>
        <dsp:cNvPr id="0" name=""/>
        <dsp:cNvSpPr/>
      </dsp:nvSpPr>
      <dsp:spPr>
        <a:xfrm>
          <a:off x="7515446" y="940081"/>
          <a:ext cx="1500523" cy="131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25">
              <a:latin typeface="+mj-lt"/>
            </a:rPr>
            <a:t>Kualifikasi </a:t>
          </a:r>
          <a:endParaRPr lang="en-US" sz="2000" kern="1200"/>
        </a:p>
      </dsp:txBody>
      <dsp:txXfrm>
        <a:off x="7515446" y="940081"/>
        <a:ext cx="1500523" cy="131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271" cy="344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925" y="0"/>
            <a:ext cx="4343271" cy="344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B597D-0404-4B7D-B90E-A1B5A70CE7A8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801"/>
            <a:ext cx="4343271" cy="344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925" y="6544801"/>
            <a:ext cx="4343271" cy="344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7DCBB-E226-473E-A20C-F4EB3E47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42166" cy="345385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462" y="2"/>
            <a:ext cx="4343797" cy="345385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5D1428E0-05B8-4A44-A24A-6C65F6F24716}" type="datetimeFigureOut">
              <a:rPr lang="id-ID" smtClean="0"/>
              <a:pPr/>
              <a:t>11/09/18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39" y="3316292"/>
            <a:ext cx="8018814" cy="2712241"/>
          </a:xfrm>
          <a:prstGeom prst="rect">
            <a:avLst/>
          </a:prstGeom>
        </p:spPr>
        <p:txBody>
          <a:bodyPr vert="horz" lIns="88340" tIns="44170" rIns="88340" bIns="441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4367"/>
            <a:ext cx="4342166" cy="345384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462" y="6544367"/>
            <a:ext cx="4343797" cy="345384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0C297689-6F23-42A4-9E21-4ABC61A548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816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764" indent="-27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252" indent="-22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5953" indent="-22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654" indent="-22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355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056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2757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458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1F10E0-4742-4972-B08A-D6DE7DF6BD6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Pengajar</a:t>
            </a:r>
            <a:endParaRPr lang="en-US" dirty="0"/>
          </a:p>
          <a:p>
            <a:r>
              <a:rPr lang="en-US" dirty="0" err="1"/>
              <a:t>Pengajar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baseline="0" dirty="0"/>
              <a:t> </a:t>
            </a:r>
            <a:r>
              <a:rPr lang="en-US" baseline="0" dirty="0" err="1"/>
              <a:t>poin</a:t>
            </a:r>
            <a:r>
              <a:rPr lang="en-US" baseline="0" dirty="0"/>
              <a:t> </a:t>
            </a:r>
            <a:r>
              <a:rPr lang="en-US" baseline="0" dirty="0" err="1"/>
              <a:t>kepada</a:t>
            </a:r>
            <a:r>
              <a:rPr lang="en-US" baseline="0" dirty="0"/>
              <a:t> </a:t>
            </a:r>
            <a:r>
              <a:rPr lang="en-US" baseline="0" dirty="0" err="1"/>
              <a:t>peserta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jasa</a:t>
            </a:r>
            <a:r>
              <a:rPr lang="en-US" dirty="0"/>
              <a:t> internet, cleaning service, </a:t>
            </a:r>
            <a:r>
              <a:rPr lang="en-US" dirty="0" err="1"/>
              <a:t>pengelolaan</a:t>
            </a:r>
            <a:r>
              <a:rPr lang="en-US" baseline="0" dirty="0"/>
              <a:t> </a:t>
            </a:r>
            <a:r>
              <a:rPr lang="en-US" baseline="0" dirty="0" err="1"/>
              <a:t>parkir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885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Catatan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Apabila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diperlukan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syarat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dan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ketentuan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dalam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pelaksanaan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pekerjaannya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,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nilai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pekerjaan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sampai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dengan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50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juta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dapat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dibuat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dalam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bentuk</a:t>
            </a:r>
            <a:r>
              <a:rPr lang="en-US" b="0" dirty="0">
                <a:latin typeface="Arial" pitchFamily="34" charset="0"/>
                <a:ea typeface="ＭＳ Ｐゴシック" charset="0"/>
                <a:cs typeface="Arial" pitchFamily="34" charset="0"/>
              </a:rPr>
              <a:t> SPK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424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r>
              <a:rPr lang="en-US" dirty="0" err="1"/>
              <a:t>Pengembalian</a:t>
            </a:r>
            <a:r>
              <a:rPr lang="en-US" baseline="0" dirty="0"/>
              <a:t> </a:t>
            </a:r>
            <a:r>
              <a:rPr lang="en-US" baseline="0" dirty="0" err="1"/>
              <a:t>uang</a:t>
            </a:r>
            <a:r>
              <a:rPr lang="en-US" baseline="0" dirty="0"/>
              <a:t> </a:t>
            </a:r>
            <a:r>
              <a:rPr lang="en-US" baseline="0" dirty="0" err="1"/>
              <a:t>muka</a:t>
            </a:r>
            <a:r>
              <a:rPr lang="en-US" baseline="0" dirty="0"/>
              <a:t> </a:t>
            </a:r>
            <a:r>
              <a:rPr lang="en-US" baseline="0" dirty="0" err="1"/>
              <a:t>dilakukan</a:t>
            </a:r>
            <a:r>
              <a:rPr lang="en-US" baseline="0" dirty="0"/>
              <a:t> </a:t>
            </a:r>
            <a:r>
              <a:rPr lang="en-US" baseline="0" dirty="0" err="1"/>
              <a:t>secara</a:t>
            </a:r>
            <a:r>
              <a:rPr lang="en-US" baseline="0" dirty="0"/>
              <a:t> </a:t>
            </a:r>
            <a:r>
              <a:rPr lang="en-US" baseline="0" dirty="0" err="1"/>
              <a:t>proporsional</a:t>
            </a:r>
            <a:r>
              <a:rPr lang="en-US" baseline="0" dirty="0"/>
              <a:t> </a:t>
            </a:r>
            <a:r>
              <a:rPr lang="en-US" baseline="0" dirty="0" err="1"/>
              <a:t>sesuai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pembayaran</a:t>
            </a:r>
            <a:r>
              <a:rPr lang="en-US" baseline="0" dirty="0"/>
              <a:t> </a:t>
            </a:r>
            <a:r>
              <a:rPr lang="en-US" baseline="0" dirty="0" err="1"/>
              <a:t>termin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07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b="1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/>
              <a:t>Jaminan atas Pengadaan Barang/Jasa terdiri atas:</a:t>
            </a:r>
            <a:endParaRPr lang="id-ID"/>
          </a:p>
          <a:p>
            <a:r>
              <a:rPr lang="en-US"/>
              <a:t>a. 	Jaminan Penawaran; </a:t>
            </a:r>
            <a:endParaRPr lang="id-ID"/>
          </a:p>
          <a:p>
            <a:r>
              <a:rPr lang="en-US"/>
              <a:t>b.	Jaminan Pelaksanaan; </a:t>
            </a:r>
            <a:endParaRPr lang="id-ID"/>
          </a:p>
          <a:p>
            <a:r>
              <a:rPr lang="en-US"/>
              <a:t>c.	Jaminan Uang Muka;</a:t>
            </a:r>
            <a:endParaRPr lang="id-ID"/>
          </a:p>
          <a:p>
            <a:r>
              <a:rPr lang="en-US"/>
              <a:t>d. 	Jaminan Pemeliharaan; dan</a:t>
            </a:r>
            <a:endParaRPr lang="id-ID"/>
          </a:p>
          <a:p>
            <a:r>
              <a:rPr lang="en-US"/>
              <a:t>e.	Jaminan Sanggahan Banding.</a:t>
            </a:r>
            <a:endParaRPr lang="id-ID"/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72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b="1" dirty="0" err="1">
                <a:latin typeface="Arial" pitchFamily="34" charset="0"/>
                <a:ea typeface="ＭＳ Ｐゴシック" charset="0"/>
                <a:cs typeface="Arial" pitchFamily="34" charset="0"/>
              </a:rPr>
              <a:t>Catatan</a:t>
            </a:r>
            <a:r>
              <a:rPr lang="en-US" sz="1500" b="1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</a:p>
          <a:p>
            <a:r>
              <a:rPr lang="en-US" sz="1500" dirty="0" err="1">
                <a:latin typeface="Arial" pitchFamily="34" charset="0"/>
                <a:ea typeface="ＭＳ Ｐゴシック" charset="0"/>
                <a:cs typeface="Arial" pitchFamily="34" charset="0"/>
              </a:rPr>
              <a:t>L</a:t>
            </a:r>
            <a:r>
              <a:rPr lang="en-US" sz="1700" dirty="0" err="1"/>
              <a:t>embaga</a:t>
            </a:r>
            <a:r>
              <a:rPr lang="en-US" sz="1700" dirty="0"/>
              <a:t> </a:t>
            </a:r>
            <a:r>
              <a:rPr lang="en-US" sz="1700" dirty="0" err="1"/>
              <a:t>keuangan</a:t>
            </a:r>
            <a:r>
              <a:rPr lang="en-US" sz="1700" dirty="0"/>
              <a:t> </a:t>
            </a:r>
            <a:r>
              <a:rPr lang="en-US" sz="1700" dirty="0" err="1"/>
              <a:t>khusus</a:t>
            </a:r>
            <a:r>
              <a:rPr lang="en-US" sz="1700" dirty="0"/>
              <a:t> </a:t>
            </a:r>
            <a:r>
              <a:rPr lang="en-US" sz="1700" dirty="0">
                <a:sym typeface="Wingdings" panose="05000000000000000000" pitchFamily="2" charset="2"/>
              </a:rPr>
              <a:t></a:t>
            </a:r>
            <a:r>
              <a:rPr lang="en-US" sz="1700" dirty="0" err="1"/>
              <a:t>lembaga</a:t>
            </a:r>
            <a:r>
              <a:rPr lang="en-US" sz="1700" dirty="0"/>
              <a:t> </a:t>
            </a:r>
            <a:r>
              <a:rPr lang="en-US" sz="1700" dirty="0" err="1"/>
              <a:t>pengembangan</a:t>
            </a:r>
            <a:r>
              <a:rPr lang="en-US" sz="1700" dirty="0"/>
              <a:t> </a:t>
            </a:r>
            <a:r>
              <a:rPr lang="en-US" sz="1700" dirty="0" err="1"/>
              <a:t>ekspor</a:t>
            </a:r>
            <a:r>
              <a:rPr lang="en-US" sz="1700" dirty="0"/>
              <a:t>/</a:t>
            </a:r>
            <a:r>
              <a:rPr lang="en-US" sz="1700" dirty="0" err="1"/>
              <a:t>impor</a:t>
            </a:r>
            <a:r>
              <a:rPr lang="en-US" sz="1700" dirty="0"/>
              <a:t> (LPEI) </a:t>
            </a:r>
            <a:r>
              <a:rPr lang="en-US" sz="1700" dirty="0" err="1"/>
              <a:t>contohnya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pembangunan</a:t>
            </a:r>
            <a:r>
              <a:rPr lang="en-US" sz="1700" dirty="0"/>
              <a:t> </a:t>
            </a:r>
            <a:r>
              <a:rPr lang="en-US" sz="1700" dirty="0" err="1"/>
              <a:t>pelabuhan</a:t>
            </a:r>
            <a:r>
              <a:rPr lang="en-US" sz="1700" dirty="0"/>
              <a:t> </a:t>
            </a:r>
            <a:r>
              <a:rPr lang="en-US" sz="1700" dirty="0" err="1"/>
              <a:t>eksport</a:t>
            </a:r>
            <a:r>
              <a:rPr lang="en-US" sz="1700" dirty="0"/>
              <a:t>/import yang </a:t>
            </a:r>
            <a:r>
              <a:rPr lang="en-US" sz="1700" dirty="0" err="1"/>
              <a:t>dapat</a:t>
            </a:r>
            <a:r>
              <a:rPr lang="en-US" sz="1700" dirty="0"/>
              <a:t> </a:t>
            </a:r>
            <a:r>
              <a:rPr lang="en-US" sz="1700" dirty="0" err="1"/>
              <a:t>mendorong</a:t>
            </a:r>
            <a:r>
              <a:rPr lang="en-US" sz="1700" dirty="0"/>
              <a:t> </a:t>
            </a:r>
            <a:r>
              <a:rPr lang="en-US" sz="1700" dirty="0" err="1"/>
              <a:t>terjadinya</a:t>
            </a:r>
            <a:r>
              <a:rPr lang="en-US" sz="1700" dirty="0"/>
              <a:t> </a:t>
            </a:r>
            <a:r>
              <a:rPr lang="en-US" sz="1700" dirty="0" err="1"/>
              <a:t>perdagangan</a:t>
            </a:r>
            <a:r>
              <a:rPr lang="en-US" sz="1700" dirty="0"/>
              <a:t> </a:t>
            </a:r>
            <a:r>
              <a:rPr lang="en-US" sz="1700" dirty="0" err="1"/>
              <a:t>eksport</a:t>
            </a:r>
            <a:r>
              <a:rPr lang="en-US" sz="1700" dirty="0"/>
              <a:t>/import</a:t>
            </a:r>
            <a:endParaRPr lang="en-US" altLang="id-ID" sz="1700" dirty="0"/>
          </a:p>
          <a:p>
            <a:endParaRPr lang="en-US" altLang="id-ID" sz="1700" dirty="0"/>
          </a:p>
          <a:p>
            <a:r>
              <a:rPr lang="en-US" altLang="id-ID" sz="1700" dirty="0"/>
              <a:t>1) Perusahaan </a:t>
            </a:r>
            <a:r>
              <a:rPr lang="en-US" altLang="id-ID" sz="1700" dirty="0" err="1"/>
              <a:t>Penjaminan</a:t>
            </a:r>
            <a:r>
              <a:rPr lang="en-US" altLang="id-ID" sz="1700" dirty="0"/>
              <a:t> yang </a:t>
            </a:r>
            <a:r>
              <a:rPr lang="en-US" altLang="id-ID" sz="1700" dirty="0" err="1"/>
              <a:t>memiliki</a:t>
            </a:r>
            <a:r>
              <a:rPr lang="en-US" altLang="id-ID" sz="1700" dirty="0"/>
              <a:t> </a:t>
            </a:r>
            <a:r>
              <a:rPr lang="en-US" altLang="id-ID" sz="1700" dirty="0" err="1"/>
              <a:t>izin</a:t>
            </a:r>
            <a:r>
              <a:rPr lang="en-US" altLang="id-ID" sz="1700" dirty="0"/>
              <a:t> </a:t>
            </a:r>
            <a:r>
              <a:rPr lang="en-US" altLang="id-ID" sz="1700" dirty="0" err="1"/>
              <a:t>dari</a:t>
            </a:r>
            <a:r>
              <a:rPr lang="en-US" altLang="id-ID" sz="1700" dirty="0"/>
              <a:t> </a:t>
            </a:r>
            <a:r>
              <a:rPr lang="en-US" altLang="id-ID" sz="1700" dirty="0" err="1"/>
              <a:t>Menteri</a:t>
            </a:r>
            <a:r>
              <a:rPr lang="en-US" altLang="id-ID" sz="1700" dirty="0"/>
              <a:t> </a:t>
            </a:r>
            <a:r>
              <a:rPr lang="en-US" altLang="id-ID" sz="1700" dirty="0" err="1"/>
              <a:t>Keuangan</a:t>
            </a:r>
            <a:r>
              <a:rPr lang="en-US" altLang="id-ID" sz="1700" dirty="0"/>
              <a:t>.</a:t>
            </a:r>
          </a:p>
          <a:p>
            <a:r>
              <a:rPr lang="en-US" altLang="id-ID" sz="1700" dirty="0"/>
              <a:t>2) Perusahaan </a:t>
            </a:r>
            <a:r>
              <a:rPr lang="en-US" altLang="id-ID" sz="1700" dirty="0" err="1"/>
              <a:t>Asuransi</a:t>
            </a:r>
            <a:r>
              <a:rPr lang="en-US" altLang="id-ID" sz="1700" dirty="0"/>
              <a:t> </a:t>
            </a:r>
            <a:r>
              <a:rPr lang="en-US" altLang="id-ID" sz="1700" dirty="0" err="1"/>
              <a:t>Umum</a:t>
            </a:r>
            <a:r>
              <a:rPr lang="en-US" altLang="id-ID" sz="1700" dirty="0"/>
              <a:t> yang </a:t>
            </a:r>
            <a:r>
              <a:rPr lang="en-US" altLang="id-ID" sz="1700" dirty="0" err="1"/>
              <a:t>memiliki</a:t>
            </a:r>
            <a:r>
              <a:rPr lang="en-US" altLang="id-ID" sz="1700" dirty="0"/>
              <a:t> </a:t>
            </a:r>
            <a:r>
              <a:rPr lang="en-US" altLang="id-ID" sz="1700" dirty="0" err="1"/>
              <a:t>izin</a:t>
            </a:r>
            <a:r>
              <a:rPr lang="en-US" altLang="id-ID" sz="1700" dirty="0"/>
              <a:t>  </a:t>
            </a:r>
            <a:r>
              <a:rPr lang="en-US" altLang="id-ID" sz="1700" dirty="0" err="1"/>
              <a:t>untuk</a:t>
            </a:r>
            <a:r>
              <a:rPr lang="en-US" altLang="id-ID" sz="1700" dirty="0"/>
              <a:t>  </a:t>
            </a:r>
            <a:r>
              <a:rPr lang="en-US" altLang="id-ID" sz="1700" dirty="0" err="1"/>
              <a:t>menjual</a:t>
            </a:r>
            <a:r>
              <a:rPr lang="en-US" altLang="id-ID" sz="1700" dirty="0"/>
              <a:t>  </a:t>
            </a:r>
            <a:r>
              <a:rPr lang="en-US" altLang="id-ID" sz="1700" dirty="0" err="1"/>
              <a:t>produk</a:t>
            </a:r>
            <a:r>
              <a:rPr lang="en-US" altLang="id-ID" sz="1700" dirty="0"/>
              <a:t>  </a:t>
            </a:r>
            <a:r>
              <a:rPr lang="en-US" altLang="id-ID" sz="1700" dirty="0" err="1"/>
              <a:t>jaminan</a:t>
            </a:r>
            <a:r>
              <a:rPr lang="en-US" altLang="id-ID" sz="1700" dirty="0"/>
              <a:t>  (</a:t>
            </a:r>
            <a:r>
              <a:rPr lang="en-US" altLang="id-ID" sz="1700" dirty="0" err="1"/>
              <a:t>suretyship</a:t>
            </a:r>
            <a:r>
              <a:rPr lang="en-US" altLang="id-ID" sz="1700" dirty="0"/>
              <a:t>) </a:t>
            </a:r>
            <a:r>
              <a:rPr lang="en-US" altLang="id-ID" sz="1700" dirty="0" err="1"/>
              <a:t>sebagaimana</a:t>
            </a:r>
            <a:r>
              <a:rPr lang="en-US" altLang="id-ID" sz="1700" dirty="0"/>
              <a:t> </a:t>
            </a:r>
            <a:r>
              <a:rPr lang="en-US" altLang="id-ID" sz="1700" dirty="0" err="1"/>
              <a:t>ditetapkan</a:t>
            </a:r>
            <a:r>
              <a:rPr lang="en-US" altLang="id-ID" sz="1700" dirty="0"/>
              <a:t> </a:t>
            </a:r>
            <a:r>
              <a:rPr lang="en-US" altLang="id-ID" sz="1700" dirty="0" err="1"/>
              <a:t>oleh</a:t>
            </a:r>
            <a:r>
              <a:rPr lang="en-US" altLang="id-ID" sz="1700" dirty="0"/>
              <a:t> </a:t>
            </a:r>
            <a:r>
              <a:rPr lang="en-US" altLang="id-ID" sz="1700" dirty="0" err="1"/>
              <a:t>Menteri</a:t>
            </a:r>
            <a:r>
              <a:rPr lang="en-US" altLang="id-ID" sz="1700" dirty="0"/>
              <a:t> </a:t>
            </a:r>
            <a:r>
              <a:rPr lang="en-US" altLang="id-ID" sz="1700" dirty="0" err="1"/>
              <a:t>Keuangan</a:t>
            </a:r>
            <a:endParaRPr lang="id-ID" altLang="id-ID" sz="1700" dirty="0"/>
          </a:p>
          <a:p>
            <a:endParaRPr lang="id-ID" altLang="id-ID" sz="1700" dirty="0"/>
          </a:p>
          <a:p>
            <a:endParaRPr lang="id-ID" altLang="id-ID" sz="1700" dirty="0"/>
          </a:p>
          <a:p>
            <a:endParaRPr lang="en-US" alt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877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180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id-ID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888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id-ID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380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id-ID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5548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602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 </a:t>
            </a:r>
          </a:p>
          <a:p>
            <a:r>
              <a:rPr lang="en-US" dirty="0"/>
              <a:t>Slide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menyesuiakan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urutan</a:t>
            </a:r>
            <a:r>
              <a:rPr lang="en-US" baseline="0" dirty="0"/>
              <a:t> </a:t>
            </a:r>
            <a:r>
              <a:rPr lang="en-US" baseline="0" dirty="0" err="1"/>
              <a:t>metode</a:t>
            </a:r>
            <a:r>
              <a:rPr lang="en-US" baseline="0" dirty="0"/>
              <a:t> </a:t>
            </a:r>
            <a:r>
              <a:rPr lang="en-US" baseline="0" dirty="0" err="1"/>
              <a:t>pemilihan</a:t>
            </a:r>
            <a:r>
              <a:rPr lang="en-US" baseline="0" dirty="0"/>
              <a:t> </a:t>
            </a:r>
            <a:r>
              <a:rPr lang="en-US" baseline="0" dirty="0" err="1"/>
              <a:t>penyedia</a:t>
            </a:r>
            <a:r>
              <a:rPr lang="en-US" baseline="0" dirty="0"/>
              <a:t> (</a:t>
            </a:r>
            <a:r>
              <a:rPr lang="en-US" baseline="0" dirty="0" err="1"/>
              <a:t>pasal</a:t>
            </a:r>
            <a:r>
              <a:rPr lang="en-US" baseline="0" dirty="0"/>
              <a:t> 38)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293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743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9193" indent="-259193">
              <a:lnSpc>
                <a:spcPct val="120000"/>
              </a:lnSpc>
              <a:defRPr/>
            </a:pPr>
            <a:r>
              <a:rPr lang="en-US" b="0" dirty="0" err="1">
                <a:latin typeface="Arial"/>
                <a:cs typeface="Arial"/>
              </a:rPr>
              <a:t>Bila</a:t>
            </a:r>
            <a:r>
              <a:rPr lang="en-US" b="0" baseline="0" dirty="0">
                <a:latin typeface="Arial"/>
                <a:cs typeface="Arial"/>
              </a:rPr>
              <a:t> masa </a:t>
            </a:r>
            <a:r>
              <a:rPr lang="en-US" b="0" baseline="0" dirty="0" err="1">
                <a:latin typeface="Arial"/>
                <a:cs typeface="Arial"/>
              </a:rPr>
              <a:t>pemeliharaan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melewati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batas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akhir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tahun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anggaran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maka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uang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retensi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wajib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diberikan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kepada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penyedia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sehingga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diperlukan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jaminan</a:t>
            </a:r>
            <a:r>
              <a:rPr lang="en-US" b="0" baseline="0" dirty="0">
                <a:latin typeface="Arial"/>
                <a:cs typeface="Arial"/>
              </a:rPr>
              <a:t> </a:t>
            </a:r>
            <a:r>
              <a:rPr lang="en-US" b="0" baseline="0" dirty="0" err="1">
                <a:latin typeface="Arial"/>
                <a:cs typeface="Arial"/>
              </a:rPr>
              <a:t>pemeliharaan</a:t>
            </a:r>
            <a:endParaRPr lang="en-US" b="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421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8961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Catatan :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Sertifikat garansi dapat diberikan dalam pekerjaan konstruksi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apabila terdapat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pengadaan barang ataupun jenis pengadaan yg lainnya yg membutuhkan pengadaan barang.</a:t>
            </a: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764" indent="-27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252" indent="-22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5953" indent="-22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654" indent="-22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355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056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2757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458" indent="-220850" defTabSz="441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A314E7-010E-4F4B-AD42-79D7439D775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020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r>
              <a:rPr lang="en-US" dirty="0" err="1"/>
              <a:t>Pasal</a:t>
            </a:r>
            <a:r>
              <a:rPr lang="en-US" dirty="0"/>
              <a:t> 37 </a:t>
            </a:r>
            <a:r>
              <a:rPr lang="en-US" dirty="0" err="1"/>
              <a:t>ayat</a:t>
            </a:r>
            <a:r>
              <a:rPr lang="en-US" baseline="0" dirty="0"/>
              <a:t> 2a </a:t>
            </a:r>
            <a:r>
              <a:rPr lang="en-US" baseline="0" dirty="0" err="1"/>
              <a:t>dan</a:t>
            </a:r>
            <a:r>
              <a:rPr lang="en-US" baseline="0" dirty="0"/>
              <a:t> 2b</a:t>
            </a:r>
            <a:endParaRPr lang="en-US" dirty="0"/>
          </a:p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:</a:t>
            </a:r>
          </a:p>
          <a:p>
            <a:pPr marL="220850" indent="-220850">
              <a:buAutoNum type="alphaL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Jamak</a:t>
            </a:r>
            <a:r>
              <a:rPr lang="en-US" dirty="0"/>
              <a:t> yang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pelaksanaannya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18 (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belas</a:t>
            </a:r>
            <a:r>
              <a:rPr lang="en-US" dirty="0"/>
              <a:t>) </a:t>
            </a:r>
            <a:r>
              <a:rPr lang="en-US" dirty="0" err="1"/>
              <a:t>bulan</a:t>
            </a:r>
            <a:r>
              <a:rPr lang="en-US" dirty="0"/>
              <a:t>; </a:t>
            </a:r>
          </a:p>
          <a:p>
            <a:pPr marL="220850" indent="-220850">
              <a:buAutoNum type="alphaL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ke-13 (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belas</a:t>
            </a:r>
            <a:r>
              <a:rPr lang="en-US" dirty="0"/>
              <a:t>)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3376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r>
              <a:rPr lang="en-US" dirty="0" err="1"/>
              <a:t>Bulet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2 </a:t>
            </a:r>
            <a:r>
              <a:rPr lang="en-US" dirty="0" err="1"/>
              <a:t>pasal</a:t>
            </a:r>
            <a:r>
              <a:rPr lang="en-US" baseline="0" dirty="0"/>
              <a:t> 37 </a:t>
            </a:r>
            <a:r>
              <a:rPr lang="en-US" baseline="0" dirty="0" err="1"/>
              <a:t>ayat</a:t>
            </a:r>
            <a:r>
              <a:rPr lang="en-US" baseline="0" dirty="0"/>
              <a:t> 1 a </a:t>
            </a:r>
            <a:r>
              <a:rPr lang="en-US" baseline="0" dirty="0" err="1"/>
              <a:t>dan</a:t>
            </a:r>
            <a:r>
              <a:rPr lang="en-US" baseline="0" dirty="0"/>
              <a:t> 1b</a:t>
            </a:r>
            <a:endParaRPr lang="en-US" dirty="0"/>
          </a:p>
          <a:p>
            <a:pPr defTabSz="883402">
              <a:defRPr/>
            </a:pPr>
            <a:r>
              <a:rPr lang="en-US" dirty="0" err="1"/>
              <a:t>Bulet</a:t>
            </a:r>
            <a:r>
              <a:rPr lang="en-US" baseline="0" dirty="0"/>
              <a:t> 3 </a:t>
            </a:r>
            <a:r>
              <a:rPr lang="en-US" baseline="0" dirty="0" err="1"/>
              <a:t>dan</a:t>
            </a:r>
            <a:r>
              <a:rPr lang="en-US" baseline="0" dirty="0"/>
              <a:t> 4 </a:t>
            </a:r>
            <a:r>
              <a:rPr lang="en-US" dirty="0" err="1"/>
              <a:t>pasal</a:t>
            </a:r>
            <a:r>
              <a:rPr lang="en-US" baseline="0" dirty="0"/>
              <a:t> 37 </a:t>
            </a:r>
            <a:r>
              <a:rPr lang="en-US" baseline="0" dirty="0" err="1"/>
              <a:t>ayat</a:t>
            </a:r>
            <a:r>
              <a:rPr lang="en-US" baseline="0" dirty="0"/>
              <a:t> 2c </a:t>
            </a:r>
            <a:r>
              <a:rPr lang="en-US" baseline="0" dirty="0" err="1"/>
              <a:t>dan</a:t>
            </a:r>
            <a:r>
              <a:rPr lang="en-US" baseline="0" dirty="0"/>
              <a:t> 2d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:</a:t>
            </a:r>
          </a:p>
          <a:p>
            <a:pPr marL="220850" indent="-220850">
              <a:buAutoNum type="alphaL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/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(overhead cost),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timpang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; </a:t>
            </a:r>
          </a:p>
          <a:p>
            <a:pPr marL="220850" indent="-220850">
              <a:buAutoNum type="alphaL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; </a:t>
            </a:r>
          </a:p>
          <a:p>
            <a:pPr marL="220850" indent="-220850">
              <a:buAutoNum type="alphaL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; </a:t>
            </a:r>
          </a:p>
          <a:p>
            <a:pPr marL="220850" indent="-220850">
              <a:buAutoNum type="alphaLcPeriod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adendum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ke-13 (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belas</a:t>
            </a:r>
            <a:r>
              <a:rPr lang="en-US" dirty="0"/>
              <a:t>)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adendum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; </a:t>
            </a:r>
          </a:p>
          <a:p>
            <a:pPr marL="220850" indent="-220850">
              <a:buAutoNum type="alphaLcPeriod"/>
            </a:pPr>
            <a:r>
              <a:rPr lang="en-US" dirty="0" err="1"/>
              <a:t>indeks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terendah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865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r>
              <a:rPr lang="en-US" dirty="0" err="1"/>
              <a:t>Pasal</a:t>
            </a:r>
            <a:r>
              <a:rPr lang="en-US" dirty="0"/>
              <a:t> 37 </a:t>
            </a:r>
            <a:r>
              <a:rPr lang="en-US" dirty="0" err="1"/>
              <a:t>ayat</a:t>
            </a:r>
            <a:r>
              <a:rPr lang="en-US" dirty="0"/>
              <a:t> 2 </a:t>
            </a:r>
            <a:r>
              <a:rPr lang="en-US" dirty="0" err="1"/>
              <a:t>e,f,g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7924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080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49040" lvl="2" indent="-165638">
              <a:buFont typeface="Arial" panose="020B0604020202020204" pitchFamily="34" charset="0"/>
              <a:buChar char="•"/>
            </a:pPr>
            <a:r>
              <a:rPr lang="en-US" i="1"/>
              <a:t>Epurchasing</a:t>
            </a:r>
            <a:r>
              <a:rPr lang="en-US"/>
              <a:t> adalah tata cara pembelian barang/jasa rnelalui sistem katalog elektronik</a:t>
            </a:r>
            <a:endParaRPr lang="en-US" sz="1400"/>
          </a:p>
          <a:p>
            <a:pPr marL="1049040" lvl="2" indent="-165638">
              <a:buFont typeface="Arial" panose="020B0604020202020204" pitchFamily="34" charset="0"/>
              <a:buChar char="•"/>
            </a:pPr>
            <a:r>
              <a:rPr lang="en-US"/>
              <a:t>Pengadaan langsung Pengadaan Langsung Barang/Pekerjaan Konstruksi/Jasa Lainnya adalah adalah metode pemilihan untuk mendapatkan Penyedia Barang/Pekerjaan Konstruksi/Jasa Lainnya yang bernilai paling banyak Rp. 200.000.000,00 (dua ratus juta rupiah).</a:t>
            </a:r>
            <a:endParaRPr lang="en-US" sz="1400"/>
          </a:p>
          <a:p>
            <a:pPr marL="1049040" lvl="2" indent="-165638">
              <a:buFont typeface="Arial" panose="020B0604020202020204" pitchFamily="34" charset="0"/>
              <a:buChar char="•"/>
            </a:pPr>
            <a:r>
              <a:rPr lang="en-US"/>
              <a:t>Penunjukan Langsung adalah metode pemilihan untuk mendapatkan  Penyedia  Barang/Pekerjaan Konstruksi/Jasa Konsultansi/Jasa Lainnya dalam keadaan tertentu.</a:t>
            </a:r>
            <a:endParaRPr lang="en-US" sz="1400"/>
          </a:p>
          <a:p>
            <a:pPr marL="1049040" lvl="2" indent="-165638">
              <a:buFont typeface="Arial" panose="020B0604020202020204" pitchFamily="34" charset="0"/>
              <a:buChar char="•"/>
            </a:pPr>
            <a:r>
              <a:rPr lang="en-US"/>
              <a:t>Tender adalah metode pemilihan untuk mendapatkan Penyedia Barang/Pekerjaan Konstruksi/Jasa Lainnya</a:t>
            </a:r>
            <a:endParaRPr lang="en-US" sz="1400"/>
          </a:p>
          <a:p>
            <a:pPr marL="167172" indent="-167172">
              <a:defRPr/>
            </a:pP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5649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883402">
              <a:defRPr/>
            </a:pPr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pPr marL="167172" lvl="2" indent="-167172" defTabSz="883402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Konsultansi</a:t>
            </a:r>
            <a:endParaRPr lang="en-US" sz="1400" dirty="0"/>
          </a:p>
          <a:p>
            <a:pPr marL="167172" lvl="2" indent="-167172" defTabSz="883402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Konsultansi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Konsultansi</a:t>
            </a:r>
            <a:r>
              <a:rPr lang="en-US" dirty="0"/>
              <a:t> yang </a:t>
            </a:r>
            <a:r>
              <a:rPr lang="en-US" dirty="0" err="1"/>
              <a:t>bernilai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100.000.000,00 (</a:t>
            </a:r>
            <a:r>
              <a:rPr lang="en-US" dirty="0" err="1"/>
              <a:t>seratus</a:t>
            </a:r>
            <a:r>
              <a:rPr lang="en-US" dirty="0"/>
              <a:t> </a:t>
            </a:r>
            <a:r>
              <a:rPr lang="en-US" dirty="0" err="1"/>
              <a:t>juta</a:t>
            </a:r>
            <a:r>
              <a:rPr lang="en-US" dirty="0"/>
              <a:t> rupiah)</a:t>
            </a:r>
          </a:p>
          <a:p>
            <a:pPr marL="167172" lvl="2" indent="-167172" defTabSz="883402"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Penunjukan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pemilihan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 </a:t>
            </a:r>
            <a:r>
              <a:rPr lang="en-US" sz="1400" dirty="0" err="1"/>
              <a:t>Penyedia</a:t>
            </a:r>
            <a:r>
              <a:rPr lang="en-US" sz="1400" dirty="0"/>
              <a:t>  </a:t>
            </a:r>
            <a:r>
              <a:rPr lang="en-US" sz="1400" dirty="0" err="1"/>
              <a:t>Barang</a:t>
            </a:r>
            <a:r>
              <a:rPr lang="en-US" sz="1400" dirty="0"/>
              <a:t>/</a:t>
            </a: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Konstruksi</a:t>
            </a:r>
            <a:r>
              <a:rPr lang="en-US" sz="1400" dirty="0"/>
              <a:t>/</a:t>
            </a:r>
            <a:r>
              <a:rPr lang="en-US" sz="1400" dirty="0" err="1"/>
              <a:t>Jasa</a:t>
            </a:r>
            <a:r>
              <a:rPr lang="en-US" sz="1400" dirty="0"/>
              <a:t> </a:t>
            </a:r>
            <a:r>
              <a:rPr lang="en-US" sz="1400" dirty="0" err="1"/>
              <a:t>Konsultansi</a:t>
            </a:r>
            <a:r>
              <a:rPr lang="en-US" sz="1400" dirty="0"/>
              <a:t>/</a:t>
            </a:r>
            <a:r>
              <a:rPr lang="en-US" sz="1400" dirty="0" err="1"/>
              <a:t>Jasa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endParaRPr lang="en-US" sz="1400" dirty="0"/>
          </a:p>
          <a:p>
            <a:pPr marL="167172" indent="-167172">
              <a:buFont typeface="Arial" panose="020B0604020202020204" pitchFamily="34" charset="0"/>
              <a:buChar char="•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95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pPr marL="165638" indent="-165638">
              <a:buFontTx/>
              <a:buChar char="-"/>
              <a:defRPr/>
            </a:pPr>
            <a:r>
              <a:rPr lang="en-US" dirty="0" err="1"/>
              <a:t>Spesifikasi</a:t>
            </a:r>
            <a:r>
              <a:rPr lang="en-US" baseline="0" dirty="0"/>
              <a:t> </a:t>
            </a:r>
            <a:r>
              <a:rPr lang="en-US" baseline="0" dirty="0" err="1"/>
              <a:t>teknis</a:t>
            </a:r>
            <a:r>
              <a:rPr lang="en-US" baseline="0" dirty="0"/>
              <a:t>/KAK </a:t>
            </a:r>
            <a:r>
              <a:rPr lang="en-US" baseline="0" dirty="0" err="1"/>
              <a:t>telah</a:t>
            </a:r>
            <a:r>
              <a:rPr lang="en-US" baseline="0" dirty="0"/>
              <a:t> </a:t>
            </a:r>
            <a:r>
              <a:rPr lang="en-US" baseline="0" dirty="0" err="1"/>
              <a:t>dibuat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tahap</a:t>
            </a:r>
            <a:r>
              <a:rPr lang="en-US" baseline="0" dirty="0"/>
              <a:t> </a:t>
            </a:r>
            <a:r>
              <a:rPr lang="en-US" baseline="0" dirty="0" err="1"/>
              <a:t>perencanaan</a:t>
            </a:r>
            <a:r>
              <a:rPr lang="en-US" baseline="0" dirty="0"/>
              <a:t> </a:t>
            </a:r>
            <a:r>
              <a:rPr lang="en-US" baseline="0" dirty="0" err="1"/>
              <a:t>pengadaan</a:t>
            </a:r>
            <a:r>
              <a:rPr lang="en-US" baseline="0" dirty="0"/>
              <a:t>, PPK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melakukan</a:t>
            </a:r>
            <a:r>
              <a:rPr lang="en-US" baseline="0" dirty="0"/>
              <a:t> </a:t>
            </a:r>
            <a:r>
              <a:rPr lang="en-US" baseline="0" dirty="0" err="1"/>
              <a:t>kaji</a:t>
            </a:r>
            <a:r>
              <a:rPr lang="en-US" baseline="0" dirty="0"/>
              <a:t> </a:t>
            </a:r>
            <a:r>
              <a:rPr lang="en-US" baseline="0" dirty="0" err="1"/>
              <a:t>ulang</a:t>
            </a:r>
            <a:r>
              <a:rPr lang="en-US" baseline="0" dirty="0"/>
              <a:t> </a:t>
            </a:r>
            <a:r>
              <a:rPr lang="en-US" baseline="0" dirty="0" err="1"/>
              <a:t>sebelum</a:t>
            </a:r>
            <a:r>
              <a:rPr lang="en-US" baseline="0" dirty="0"/>
              <a:t> </a:t>
            </a:r>
            <a:r>
              <a:rPr lang="en-US" baseline="0" dirty="0" err="1"/>
              <a:t>menetapkan</a:t>
            </a:r>
            <a:r>
              <a:rPr lang="en-US" baseline="0" dirty="0"/>
              <a:t> </a:t>
            </a:r>
            <a:r>
              <a:rPr lang="en-US" baseline="0" dirty="0" err="1"/>
              <a:t>spesifikasi</a:t>
            </a:r>
            <a:r>
              <a:rPr lang="en-US" baseline="0" dirty="0"/>
              <a:t> </a:t>
            </a:r>
            <a:r>
              <a:rPr lang="en-US" baseline="0" dirty="0" err="1"/>
              <a:t>teknis</a:t>
            </a:r>
            <a:r>
              <a:rPr lang="en-US" baseline="0" dirty="0"/>
              <a:t>/KAK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107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Catatan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-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Narasumber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memberikan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contoh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masing-masing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metode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evaluasi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kepada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peserta</a:t>
            </a:r>
            <a:endParaRPr lang="en-US" sz="1800" b="0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-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Penilaian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id-ID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BSUE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: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Penilaian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Biaya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Selama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Umur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Ekonomis</a:t>
            </a:r>
            <a:endParaRPr lang="en-US" sz="1800" b="0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en-US" sz="1800" b="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Ditekankan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pada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peserta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, </a:t>
            </a: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urutan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tsb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merupakan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urutan</a:t>
            </a:r>
            <a:r>
              <a:rPr lang="en-US" sz="1800" b="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ea typeface="ＭＳ Ｐゴシック" charset="0"/>
                <a:cs typeface="Arial" pitchFamily="34" charset="0"/>
              </a:rPr>
              <a:t>prioritas</a:t>
            </a:r>
            <a:endParaRPr lang="id-ID" sz="1600" b="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5268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172" indent="-167172">
              <a:defRPr/>
            </a:pPr>
            <a:endParaRPr lang="id-ID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9951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172" indent="-167172">
              <a:defRPr/>
            </a:pPr>
            <a:endParaRPr lang="id-ID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42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d-ID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107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id-ID" b="1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7693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90478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r>
              <a:rPr lang="en-US" sz="1500" b="1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1933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768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80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dirty="0" err="1">
                <a:latin typeface="Arial Black" pitchFamily="34" charset="0"/>
                <a:cs typeface="Arial" pitchFamily="34" charset="0"/>
              </a:rPr>
              <a:t>Catatan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None/>
              <a:defRPr/>
            </a:pPr>
            <a:r>
              <a:rPr lang="en-US" dirty="0" err="1">
                <a:latin typeface="Arial Black" pitchFamily="34" charset="0"/>
                <a:cs typeface="Arial" pitchFamily="34" charset="0"/>
              </a:rPr>
              <a:t>Pengajar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memberikan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contoh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PBJ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bersifat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kompleks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pada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peserta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dirty="0" err="1">
                <a:latin typeface="Arial Black" pitchFamily="34" charset="0"/>
                <a:cs typeface="Arial" pitchFamily="34" charset="0"/>
              </a:rPr>
              <a:t>Misal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pembangunan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jembatan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suramadu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06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pPr marL="165638" marR="0" indent="-165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cs typeface="Arial" panose="020B0604020202020204" pitchFamily="34" charset="0"/>
              </a:rPr>
              <a:t>Penyebutan merk seperti diatas dimungkinkan sepanjang masih tetap mendorong terjadinya kompetisi</a:t>
            </a:r>
          </a:p>
          <a:p>
            <a:pPr marL="165638" indent="-165638">
              <a:buFont typeface="Arial" panose="020B0604020202020204" pitchFamily="34" charset="0"/>
              <a:buChar char="•"/>
              <a:defRPr/>
            </a:pPr>
            <a:r>
              <a:rPr lang="en-US"/>
              <a:t>Spesifikasi</a:t>
            </a:r>
            <a:r>
              <a:rPr lang="en-US" baseline="0"/>
              <a:t> </a:t>
            </a:r>
            <a:r>
              <a:rPr lang="en-US" baseline="0" dirty="0" err="1"/>
              <a:t>barang</a:t>
            </a:r>
            <a:r>
              <a:rPr lang="en-US" baseline="0" dirty="0"/>
              <a:t> /</a:t>
            </a:r>
            <a:r>
              <a:rPr lang="en-US" baseline="0" dirty="0" err="1"/>
              <a:t>jasa</a:t>
            </a:r>
            <a:r>
              <a:rPr lang="en-US" baseline="0" dirty="0"/>
              <a:t> </a:t>
            </a:r>
            <a:r>
              <a:rPr lang="en-US" baseline="0" dirty="0" err="1"/>
              <a:t>telah</a:t>
            </a:r>
            <a:r>
              <a:rPr lang="en-US" baseline="0" dirty="0"/>
              <a:t> </a:t>
            </a:r>
            <a:r>
              <a:rPr lang="en-US" baseline="0" dirty="0" err="1"/>
              <a:t>dibuat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tahap</a:t>
            </a:r>
            <a:r>
              <a:rPr lang="en-US" baseline="0" dirty="0"/>
              <a:t> </a:t>
            </a:r>
            <a:r>
              <a:rPr lang="en-US" baseline="0" dirty="0" err="1"/>
              <a:t>perencanaan</a:t>
            </a:r>
            <a:r>
              <a:rPr lang="en-US" baseline="0" dirty="0"/>
              <a:t> </a:t>
            </a:r>
            <a:r>
              <a:rPr lang="en-US" baseline="0" dirty="0" err="1"/>
              <a:t>pengadaan</a:t>
            </a:r>
            <a:r>
              <a:rPr lang="en-US" baseline="0" dirty="0"/>
              <a:t>, </a:t>
            </a:r>
            <a:r>
              <a:rPr lang="en-US" baseline="0" dirty="0" err="1"/>
              <a:t>penetapannya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tahap</a:t>
            </a:r>
            <a:r>
              <a:rPr lang="en-US" baseline="0" dirty="0"/>
              <a:t> </a:t>
            </a:r>
            <a:r>
              <a:rPr lang="en-US" baseline="0" dirty="0" err="1"/>
              <a:t>persiapan</a:t>
            </a:r>
            <a:r>
              <a:rPr lang="en-US" baseline="0" dirty="0"/>
              <a:t> </a:t>
            </a:r>
            <a:r>
              <a:rPr lang="en-US" baseline="0" dirty="0" err="1"/>
              <a:t>pengadaan</a:t>
            </a:r>
            <a:r>
              <a:rPr lang="en-US" baseline="0" dirty="0"/>
              <a:t>. </a:t>
            </a:r>
          </a:p>
          <a:p>
            <a:pPr marL="165638" indent="-165638">
              <a:buFont typeface="Arial" panose="020B0604020202020204" pitchFamily="34" charset="0"/>
              <a:buChar char="•"/>
              <a:defRPr/>
            </a:pPr>
            <a:r>
              <a:rPr lang="en-US" b="0" baseline="0" dirty="0" err="1"/>
              <a:t>Materi</a:t>
            </a:r>
            <a:r>
              <a:rPr lang="en-US" b="0" baseline="0" dirty="0"/>
              <a:t> </a:t>
            </a:r>
            <a:r>
              <a:rPr lang="en-US" b="0" baseline="0" dirty="0" err="1"/>
              <a:t>spesifikasi</a:t>
            </a:r>
            <a:r>
              <a:rPr lang="en-US" b="0" baseline="0" dirty="0"/>
              <a:t> </a:t>
            </a:r>
            <a:r>
              <a:rPr lang="en-US" b="0" baseline="0" dirty="0" err="1"/>
              <a:t>dibahas</a:t>
            </a:r>
            <a:r>
              <a:rPr lang="en-US" b="0" baseline="0" dirty="0"/>
              <a:t> </a:t>
            </a:r>
            <a:r>
              <a:rPr lang="en-US" b="0" baseline="0" dirty="0" err="1"/>
              <a:t>pada</a:t>
            </a:r>
            <a:r>
              <a:rPr lang="en-US" b="0" baseline="0" dirty="0"/>
              <a:t> </a:t>
            </a:r>
            <a:r>
              <a:rPr lang="en-US" b="0" baseline="0" dirty="0" err="1"/>
              <a:t>materi</a:t>
            </a:r>
            <a:r>
              <a:rPr lang="en-US" b="0" baseline="0" dirty="0"/>
              <a:t> 5, slide </a:t>
            </a:r>
            <a:r>
              <a:rPr lang="en-US" b="0" baseline="0" dirty="0" err="1"/>
              <a:t>ini</a:t>
            </a:r>
            <a:r>
              <a:rPr lang="en-US" b="0" baseline="0" dirty="0"/>
              <a:t> </a:t>
            </a:r>
            <a:r>
              <a:rPr lang="en-US" b="0" baseline="0" dirty="0" err="1"/>
              <a:t>hanya</a:t>
            </a:r>
            <a:r>
              <a:rPr lang="en-US" b="0" baseline="0" dirty="0"/>
              <a:t> </a:t>
            </a:r>
            <a:r>
              <a:rPr lang="en-US" b="0" baseline="0"/>
              <a:t>recall </a:t>
            </a:r>
          </a:p>
          <a:p>
            <a:pPr marL="165638" indent="-165638">
              <a:buFont typeface="Arial" panose="020B0604020202020204" pitchFamily="34" charset="0"/>
              <a:buChar char="•"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602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206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dirty="0" err="1">
                <a:latin typeface="Arial Black" pitchFamily="34" charset="0"/>
                <a:cs typeface="Arial" pitchFamily="34" charset="0"/>
              </a:rPr>
              <a:t>Catatan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None/>
              <a:defRPr/>
            </a:pPr>
            <a:r>
              <a:rPr lang="en-US" dirty="0" err="1">
                <a:latin typeface="Arial Black" pitchFamily="34" charset="0"/>
                <a:cs typeface="Arial" pitchFamily="34" charset="0"/>
              </a:rPr>
              <a:t>Pengajar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memberikan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 Black" pitchFamily="34" charset="0"/>
                <a:cs typeface="Arial" pitchFamily="34" charset="0"/>
              </a:rPr>
              <a:t>contoh</a:t>
            </a:r>
            <a:r>
              <a:rPr lang="en-US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kualifikasi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diskriminatif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objektif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dirty="0" err="1">
                <a:solidFill>
                  <a:srgbClr val="000000"/>
                </a:solidFill>
              </a:rPr>
              <a:t>Misal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akun</a:t>
            </a:r>
            <a:r>
              <a:rPr lang="en-US" dirty="0">
                <a:solidFill>
                  <a:srgbClr val="000000"/>
                </a:solidFill>
              </a:rPr>
              <a:t> bank </a:t>
            </a:r>
            <a:r>
              <a:rPr lang="en-US" dirty="0" err="1">
                <a:solidFill>
                  <a:srgbClr val="000000"/>
                </a:solidFill>
              </a:rPr>
              <a:t>tertentu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daerah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tempat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penyedia</a:t>
            </a:r>
            <a:endParaRPr lang="en-US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1302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Pasal 50 - Pelaksanaan pemilihan melalui Tender/Seleksi meliputi: 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Pelaksanaan Kualifikasi; 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Pengumuman dan/atau Undangan; </a:t>
            </a:r>
          </a:p>
          <a:p>
            <a:r>
              <a:rPr lang="sv-SE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Pendaftaran dan Pengambilan Dokumen Pemilihan; 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Pemberian Penjelasan; 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Penyampaian Dokumen Penawaran; 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 Evaluasi Dokumen Penawaran;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Penetapan dan Pengumuman Pemenang; dan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 Sanggah. </a:t>
            </a:r>
          </a:p>
          <a:p>
            <a:endParaRPr lang="en-US"/>
          </a:p>
          <a:p>
            <a:r>
              <a:rPr lang="en-US"/>
              <a:t>Catatan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nomor 1</a:t>
            </a:r>
            <a:r>
              <a:rPr lang="en-US" baseline="0"/>
              <a:t> dan 6 </a:t>
            </a:r>
            <a:r>
              <a:rPr lang="en-US"/>
              <a:t>dislide</a:t>
            </a:r>
            <a:r>
              <a:rPr lang="en-US" baseline="0"/>
              <a:t> untuk membedakan </a:t>
            </a:r>
            <a:r>
              <a:rPr lang="en-US"/>
              <a:t>Pelaksanaan kualifikasi pada prakualifikasi</a:t>
            </a:r>
            <a:r>
              <a:rPr lang="en-US" baseline="0"/>
              <a:t> dan pascakualifikasi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nomor 9</a:t>
            </a:r>
            <a:r>
              <a:rPr lang="en-US" baseline="0"/>
              <a:t> dan 10 </a:t>
            </a:r>
            <a:r>
              <a:rPr lang="en-US"/>
              <a:t>dislide</a:t>
            </a:r>
            <a:r>
              <a:rPr lang="en-US" baseline="0"/>
              <a:t> untuk </a:t>
            </a:r>
            <a:r>
              <a:rPr lang="en-US"/>
              <a:t>Pelaksanaan</a:t>
            </a:r>
            <a:r>
              <a:rPr lang="en-US" baseline="0"/>
              <a:t> Pekerjaan Konstruksi dan Konsultan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507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82AE8-F8F2-422B-924C-9637A367D27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7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82AE8-F8F2-422B-924C-9637A367D27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0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580"/>
              </a:spcAft>
              <a:buClr>
                <a:schemeClr val="accent1"/>
              </a:buClr>
              <a:buSzPct val="150000"/>
            </a:pPr>
            <a:endParaRPr lang="en-US" altLang="id-ID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89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90"/>
              </a:spcAft>
              <a:buClr>
                <a:schemeClr val="tx1"/>
              </a:buClr>
            </a:pPr>
            <a:r>
              <a:rPr lang="en-US" altLang="id-ID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Catatan</a:t>
            </a:r>
            <a:r>
              <a:rPr lang="en-US" altLang="id-ID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290"/>
              </a:spcAft>
              <a:buClr>
                <a:schemeClr val="tx1"/>
              </a:buClr>
            </a:pPr>
            <a:r>
              <a:rPr lang="fi-FI" altLang="id-ID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Harga tidak wajar: &lt; 80% x HPS</a:t>
            </a:r>
          </a:p>
          <a:p>
            <a:pPr marL="165638" indent="-165638">
              <a:spcBef>
                <a:spcPct val="0"/>
              </a:spcBef>
              <a:spcAft>
                <a:spcPts val="290"/>
              </a:spcAft>
              <a:buClr>
                <a:schemeClr val="tx1"/>
              </a:buClr>
              <a:buFontTx/>
              <a:buChar char="-"/>
            </a:pPr>
            <a:r>
              <a:rPr lang="fi-FI" altLang="id-ID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Harga satuan timpang = harga satuan penawaran &gt; 110% dari harga satuan dalam HPS </a:t>
            </a:r>
          </a:p>
          <a:p>
            <a:pPr>
              <a:spcBef>
                <a:spcPct val="0"/>
              </a:spcBef>
              <a:spcAft>
                <a:spcPts val="290"/>
              </a:spcAft>
              <a:buClr>
                <a:schemeClr val="tx1"/>
              </a:buClr>
            </a:pPr>
            <a:r>
              <a:rPr lang="fi-FI" altLang="id-ID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id-ID" altLang="id-ID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fi-FI" altLang="id-ID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enetapkan batas tertinggi penawaran yang sah, kecuali dalam seleksi jasa konsultansi karena masih ada tahapan negosiasi</a:t>
            </a:r>
          </a:p>
          <a:p>
            <a:pPr defTabSz="883402">
              <a:spcBef>
                <a:spcPct val="0"/>
              </a:spcBef>
              <a:spcAft>
                <a:spcPts val="290"/>
              </a:spcAft>
              <a:buClr>
                <a:schemeClr val="tx1"/>
              </a:buClr>
              <a:defRPr/>
            </a:pP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id-ID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Jaminan Pelaksanaan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penawaran yang nilainya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rendah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80% dari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HPS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= 5%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total HPS (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bukan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ea typeface="Times New Roman" panose="02020603050405020304" pitchFamily="18" charset="0"/>
                <a:cs typeface="Arial" panose="020B0604020202020204" pitchFamily="34" charset="0"/>
              </a:rPr>
              <a:t>kontrak</a:t>
            </a:r>
            <a:r>
              <a:rPr lang="en-US" altLang="id-ID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165638" indent="-165638">
              <a:spcBef>
                <a:spcPct val="0"/>
              </a:spcBef>
              <a:spcAft>
                <a:spcPts val="290"/>
              </a:spcAft>
              <a:buClr>
                <a:schemeClr val="tx1"/>
              </a:buClr>
              <a:buFontTx/>
              <a:buChar char="-"/>
            </a:pPr>
            <a:endParaRPr lang="fi-FI" altLang="id-ID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417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498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80"/>
              </a:spcAft>
              <a:defRPr/>
            </a:pPr>
            <a:endParaRPr lang="id-ID" b="1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85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Catatan</a:t>
            </a:r>
            <a:r>
              <a:rPr lang="en-US" dirty="0"/>
              <a:t>: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Kontrak</a:t>
            </a:r>
            <a:endParaRPr lang="en-US" dirty="0"/>
          </a:p>
          <a:p>
            <a:r>
              <a:rPr lang="en-US" dirty="0" err="1"/>
              <a:t>lumsum</a:t>
            </a:r>
            <a:r>
              <a:rPr lang="en-US" dirty="0"/>
              <a:t> : </a:t>
            </a:r>
            <a:r>
              <a:rPr lang="en-US" dirty="0" err="1"/>
              <a:t>kendaraan</a:t>
            </a:r>
            <a:r>
              <a:rPr lang="en-US" baseline="0" dirty="0"/>
              <a:t> </a:t>
            </a:r>
            <a:r>
              <a:rPr lang="en-US" baseline="0" dirty="0" err="1"/>
              <a:t>bermotor</a:t>
            </a:r>
            <a:r>
              <a:rPr lang="en-US" baseline="0" dirty="0"/>
              <a:t>, </a:t>
            </a:r>
            <a:r>
              <a:rPr lang="en-US" baseline="0" dirty="0" err="1"/>
              <a:t>aplikasi</a:t>
            </a:r>
            <a:r>
              <a:rPr lang="en-US" baseline="0" dirty="0"/>
              <a:t> computer</a:t>
            </a:r>
          </a:p>
          <a:p>
            <a:r>
              <a:rPr lang="en-US" baseline="0" dirty="0" err="1"/>
              <a:t>harga</a:t>
            </a:r>
            <a:r>
              <a:rPr lang="en-US" baseline="0" dirty="0"/>
              <a:t> </a:t>
            </a:r>
            <a:r>
              <a:rPr lang="en-US" baseline="0" dirty="0" err="1"/>
              <a:t>satuan</a:t>
            </a:r>
            <a:r>
              <a:rPr lang="en-US" baseline="0" dirty="0"/>
              <a:t> : </a:t>
            </a:r>
            <a:r>
              <a:rPr lang="en-US" baseline="0" dirty="0" err="1"/>
              <a:t>obat-obatan</a:t>
            </a:r>
            <a:r>
              <a:rPr lang="en-US" baseline="0" dirty="0"/>
              <a:t>, </a:t>
            </a:r>
            <a:r>
              <a:rPr lang="en-US" baseline="0" dirty="0" err="1"/>
              <a:t>jasa</a:t>
            </a:r>
            <a:r>
              <a:rPr lang="en-US" baseline="0" dirty="0"/>
              <a:t> </a:t>
            </a:r>
            <a:r>
              <a:rPr lang="en-US" baseline="0" dirty="0" err="1"/>
              <a:t>boga</a:t>
            </a:r>
            <a:endParaRPr lang="en-US" baseline="0" dirty="0"/>
          </a:p>
          <a:p>
            <a:r>
              <a:rPr lang="en-US" baseline="0" dirty="0" err="1"/>
              <a:t>kontrak</a:t>
            </a:r>
            <a:r>
              <a:rPr lang="en-US" baseline="0" dirty="0"/>
              <a:t> </a:t>
            </a:r>
            <a:r>
              <a:rPr lang="en-US" baseline="0" dirty="0" err="1"/>
              <a:t>payung</a:t>
            </a:r>
            <a:r>
              <a:rPr lang="en-US" baseline="0" dirty="0"/>
              <a:t> : </a:t>
            </a:r>
            <a:r>
              <a:rPr lang="en-US" baseline="0" dirty="0" err="1"/>
              <a:t>konstruksi</a:t>
            </a:r>
            <a:r>
              <a:rPr lang="en-US" baseline="0" dirty="0"/>
              <a:t> </a:t>
            </a:r>
            <a:r>
              <a:rPr lang="en-US" baseline="0" dirty="0" err="1"/>
              <a:t>pemeliharaan</a:t>
            </a:r>
            <a:r>
              <a:rPr lang="en-US" baseline="0" dirty="0"/>
              <a:t>, </a:t>
            </a:r>
            <a:r>
              <a:rPr lang="en-US" baseline="0" dirty="0" err="1"/>
              <a:t>konstruksi</a:t>
            </a:r>
            <a:r>
              <a:rPr lang="en-US" baseline="0" dirty="0"/>
              <a:t> </a:t>
            </a:r>
            <a:r>
              <a:rPr lang="en-US" baseline="0" dirty="0" err="1"/>
              <a:t>pelaksanaan</a:t>
            </a:r>
            <a:r>
              <a:rPr lang="en-US" baseline="0" dirty="0"/>
              <a:t> </a:t>
            </a:r>
            <a:r>
              <a:rPr lang="en-US" baseline="0" dirty="0" err="1"/>
              <a:t>rutin</a:t>
            </a:r>
            <a:r>
              <a:rPr lang="en-US" baseline="0" dirty="0"/>
              <a:t> </a:t>
            </a:r>
            <a:r>
              <a:rPr lang="en-US" baseline="0" dirty="0" err="1"/>
              <a:t>belum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ditentukan</a:t>
            </a:r>
            <a:r>
              <a:rPr lang="en-US" baseline="0" dirty="0"/>
              <a:t> yang volume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9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Catatan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Contoh </a:t>
            </a:r>
            <a:r>
              <a:rPr lang="en-US" baseline="0" dirty="0" err="1"/>
              <a:t>kontrak</a:t>
            </a:r>
            <a:r>
              <a:rPr lang="en-US" baseline="0" dirty="0"/>
              <a:t> </a:t>
            </a:r>
            <a:r>
              <a:rPr lang="en-US" baseline="0" dirty="0" err="1"/>
              <a:t>lumsum</a:t>
            </a:r>
            <a:r>
              <a:rPr lang="en-US" baseline="0" dirty="0"/>
              <a:t> : </a:t>
            </a:r>
            <a:r>
              <a:rPr lang="en-US" baseline="0" dirty="0" err="1"/>
              <a:t>konsultan</a:t>
            </a:r>
            <a:r>
              <a:rPr lang="en-US" baseline="0" dirty="0"/>
              <a:t> </a:t>
            </a:r>
            <a:r>
              <a:rPr lang="en-US" baseline="0" dirty="0" err="1"/>
              <a:t>perencanaan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Waktu</a:t>
            </a:r>
            <a:r>
              <a:rPr lang="en-US" baseline="0" dirty="0"/>
              <a:t> </a:t>
            </a:r>
            <a:r>
              <a:rPr lang="en-US" baseline="0" dirty="0" err="1"/>
              <a:t>penugasan</a:t>
            </a:r>
            <a:r>
              <a:rPr lang="en-US" baseline="0" dirty="0"/>
              <a:t> : </a:t>
            </a:r>
            <a:r>
              <a:rPr lang="en-US" baseline="0" dirty="0" err="1"/>
              <a:t>konsultan</a:t>
            </a:r>
            <a:r>
              <a:rPr lang="en-US" baseline="0" dirty="0"/>
              <a:t> </a:t>
            </a:r>
            <a:r>
              <a:rPr lang="en-US" baseline="0" dirty="0" err="1"/>
              <a:t>pengawasan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Kontrak </a:t>
            </a:r>
            <a:r>
              <a:rPr lang="en-US" baseline="0" dirty="0" err="1"/>
              <a:t>payung</a:t>
            </a:r>
            <a:r>
              <a:rPr lang="en-US" baseline="0" dirty="0"/>
              <a:t> : </a:t>
            </a:r>
            <a:r>
              <a:rPr lang="en-US" baseline="0" dirty="0" err="1"/>
              <a:t>konsultan</a:t>
            </a:r>
            <a:r>
              <a:rPr lang="en-US" baseline="0" dirty="0"/>
              <a:t> </a:t>
            </a:r>
            <a:r>
              <a:rPr lang="en-US" baseline="0" err="1"/>
              <a:t>jasa</a:t>
            </a:r>
            <a:r>
              <a:rPr lang="en-US" baseline="0"/>
              <a:t> audit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>
                <a:effectLst/>
              </a:rPr>
              <a:t>waktu pe</a:t>
            </a:r>
            <a:r>
              <a:rPr lang="en-US" sz="1200">
                <a:effectLst/>
              </a:rPr>
              <a:t>ngiriman termasuk</a:t>
            </a:r>
            <a:r>
              <a:rPr lang="en-US" sz="1200" baseline="0">
                <a:effectLst/>
              </a:rPr>
              <a:t> waktu penyelesaian</a:t>
            </a:r>
            <a:endParaRPr lang="en-US" sz="1200">
              <a:effectLst/>
              <a:latin typeface="+mn-lt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7689-6F23-42A4-9E21-4ABC61A5482B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650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4B3E-138F-4B31-9CDE-F4E45D7FCDE4}" type="datetime1">
              <a:rPr lang="en-US" smtClean="0"/>
              <a:t>9/11/18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C22C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251F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996A-5F44-42F8-A5E1-598CA0761CB1}" type="datetime1">
              <a:rPr lang="en-US" smtClean="0"/>
              <a:t>9/11/18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C22C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C7A6-03A0-4B87-B5F9-4A71233FC200}" type="datetime1">
              <a:rPr lang="en-US" smtClean="0"/>
              <a:t>9/11/18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C22C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5169-0E06-47C8-A270-F496DFD684ED}" type="datetime1">
              <a:rPr lang="en-US" smtClean="0"/>
              <a:t>9/11/18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C22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9416-B4F3-4BA4-9C85-C24801FD3345}" type="datetime1">
              <a:rPr lang="en-US" smtClean="0"/>
              <a:t>9/11/18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999" y="385133"/>
            <a:ext cx="8483600" cy="1269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" y="1662188"/>
            <a:ext cx="9321799" cy="3757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251F1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83D8-EAFB-404B-AB76-48C459AB7E5E}" type="datetime1">
              <a:rPr lang="en-US" smtClean="0"/>
              <a:t>9/11/18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47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46.png"/><Relationship Id="rId4" Type="http://schemas.openxmlformats.org/officeDocument/2006/relationships/diagramData" Target="../diagrams/data6.xml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4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7.png"/><Relationship Id="rId10" Type="http://schemas.openxmlformats.org/officeDocument/2006/relationships/image" Target="../media/image28.png"/><Relationship Id="rId4" Type="http://schemas.openxmlformats.org/officeDocument/2006/relationships/image" Target="../media/image57.png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emf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emf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26.emf"/><Relationship Id="rId9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63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6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diagramColors" Target="../diagrams/colors3.xml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63360" y="5487683"/>
            <a:ext cx="6402560" cy="1161230"/>
          </a:xfrm>
          <a:prstGeom prst="rect">
            <a:avLst/>
          </a:prstGeom>
        </p:spPr>
        <p:txBody>
          <a:bodyPr rIns="48768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 eaLnBrk="0" hangingPunct="0">
              <a:defRPr/>
            </a:pP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41652" y="4414474"/>
            <a:ext cx="5124267" cy="1007612"/>
          </a:xfrm>
          <a:prstGeom prst="rect">
            <a:avLst/>
          </a:prstGeom>
          <a:noFill/>
        </p:spPr>
        <p:txBody>
          <a:bodyPr rIns="48768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>
              <a:defRPr/>
            </a:pPr>
            <a:br>
              <a:rPr lang="en-US" sz="2800" b="1" spc="32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5400" b="1" dirty="0">
                <a:cs typeface="Calibri" panose="020F0502020204030204" pitchFamily="34" charset="0"/>
              </a:rPr>
              <a:t>PERSIAPAN PBJ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17" y="242841"/>
            <a:ext cx="2558050" cy="9320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141653" y="5650401"/>
            <a:ext cx="512426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8222" r="2860" b="1002"/>
          <a:stretch/>
        </p:blipFill>
        <p:spPr>
          <a:xfrm flipH="1">
            <a:off x="-346180" y="0"/>
            <a:ext cx="4570650" cy="7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724" y="3488149"/>
            <a:ext cx="2325069" cy="19774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300"/>
              </a:spcAft>
            </a:pPr>
            <a:r>
              <a:rPr lang="id-ID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fi-FI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Menilai </a:t>
            </a:r>
            <a:r>
              <a:rPr lang="fi-FI" altLang="id-ID" sz="24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kewajaran </a:t>
            </a:r>
            <a:r>
              <a:rPr lang="fi-FI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harga</a:t>
            </a:r>
            <a:endParaRPr lang="en-US" altLang="id-ID" sz="24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300"/>
              </a:spcAft>
            </a:pPr>
            <a:r>
              <a:rPr lang="fi-FI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Penawaran dan kewajaran harga satuan</a:t>
            </a:r>
            <a:endParaRPr lang="en-US" altLang="id-ID" sz="24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6423" y="3516186"/>
            <a:ext cx="2389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id-ID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altLang="id-ID" sz="24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Menetapkan</a:t>
            </a:r>
            <a:r>
              <a:rPr lang="en-US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fi-FI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atas tertinggi </a:t>
            </a:r>
            <a:r>
              <a:rPr lang="fi-FI" altLang="id-ID" sz="24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penawaran</a:t>
            </a:r>
            <a:r>
              <a:rPr lang="fi-FI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B/PK/JL</a:t>
            </a:r>
            <a:r>
              <a:rPr lang="id-ID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id-ID" sz="24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6331" y="3543096"/>
            <a:ext cx="2675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id-ID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altLang="id-ID" sz="24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Menetapkan</a:t>
            </a:r>
            <a:r>
              <a:rPr lang="en-US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id-ID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esar</a:t>
            </a:r>
            <a:r>
              <a:rPr lang="en-US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d-ID" altLang="id-ID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id-ID" altLang="id-ID" sz="24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Jaminan Pelaksanaan</a:t>
            </a:r>
            <a:endParaRPr lang="en-US" altLang="id-ID" sz="24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10</a:t>
            </a:fld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554" y="2011741"/>
            <a:ext cx="1419629" cy="13401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45374" y="2035084"/>
            <a:ext cx="1397765" cy="1316837"/>
            <a:chOff x="6964374" y="1760612"/>
            <a:chExt cx="1859083" cy="17514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4374" y="1760612"/>
              <a:ext cx="1859083" cy="175144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655735" y="2429193"/>
              <a:ext cx="928635" cy="845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id-ID" altLang="id-ID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80% 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id-ID" altLang="id-ID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HPS</a:t>
              </a:r>
              <a:endParaRPr lang="en-US" altLang="id-ID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56" y="2088606"/>
            <a:ext cx="1338207" cy="12633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26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1189989" y="499005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Kegunaan HPS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565461" y="130069"/>
            <a:ext cx="4607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  <a:latin typeface="Rockwell" panose="02060603020205020403" pitchFamily="18" charset="0"/>
              </a:rPr>
              <a:t>Persiapan PBJ Melalui Penyedia</a:t>
            </a:r>
            <a:endParaRPr lang="id-ID" altLang="en-US" sz="2400" dirty="0">
              <a:solidFill>
                <a:schemeClr val="bg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8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6328" y="2865512"/>
            <a:ext cx="5757272" cy="240065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>
                <a:latin typeface="+mj-lt"/>
              </a:rPr>
              <a:t>Jenis </a:t>
            </a:r>
            <a:r>
              <a:rPr lang="en-US" sz="2600" dirty="0" err="1">
                <a:latin typeface="+mj-lt"/>
              </a:rPr>
              <a:t>barang</a:t>
            </a:r>
            <a:r>
              <a:rPr lang="en-US" sz="2600" dirty="0">
                <a:latin typeface="+mj-lt"/>
              </a:rPr>
              <a:t>/</a:t>
            </a:r>
            <a:r>
              <a:rPr lang="en-US" sz="2600" dirty="0" err="1">
                <a:latin typeface="+mj-lt"/>
              </a:rPr>
              <a:t>jasa</a:t>
            </a:r>
            <a:r>
              <a:rPr lang="en-US" sz="2600" dirty="0">
                <a:latin typeface="+mj-lt"/>
              </a:rPr>
              <a:t> (B/PK/JL/JK)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+mj-lt"/>
              </a:rPr>
              <a:t>Spesifikasi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Teknis</a:t>
            </a:r>
            <a:r>
              <a:rPr lang="en-US" sz="2600" dirty="0">
                <a:latin typeface="+mj-lt"/>
              </a:rPr>
              <a:t>/KAK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+mj-lt"/>
              </a:rPr>
              <a:t>Kompleksitas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dan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Resiko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Pekerjaan</a:t>
            </a:r>
            <a:endParaRPr lang="en-US" sz="2600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err="1">
                <a:latin typeface="+mj-lt"/>
              </a:rPr>
              <a:t>Waktu</a:t>
            </a:r>
            <a:r>
              <a:rPr lang="en-US" sz="2600">
                <a:latin typeface="+mj-lt"/>
              </a:rPr>
              <a:t> pekerjaan</a:t>
            </a:r>
            <a:endParaRPr lang="en-US" sz="2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89989" y="499005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Jenis Kontrak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65461" y="130069"/>
            <a:ext cx="4607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  <a:latin typeface="Rockwell" panose="02060603020205020403" pitchFamily="18" charset="0"/>
              </a:rPr>
              <a:t>Persiapan PBJ Melalui Penyedia</a:t>
            </a:r>
            <a:endParaRPr lang="id-ID" altLang="en-US" sz="2400" dirty="0">
              <a:solidFill>
                <a:schemeClr val="bg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93" y="1853876"/>
            <a:ext cx="80853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Hal-hal yang menjadi Pertimbangan dalam menentukan jenis kontrak: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3" y="3068635"/>
            <a:ext cx="3047979" cy="20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3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31420" y="2083701"/>
            <a:ext cx="19328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00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id-ID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 PEMBAYARAN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831420" y="4824385"/>
            <a:ext cx="193283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00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id-ID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JENIS </a:t>
            </a:r>
          </a:p>
          <a:p>
            <a:pPr algn="ctr" defTabSz="4000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id-ID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PEKERJAAN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23430" y="1910096"/>
            <a:ext cx="193283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00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id-ID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PEMBEBANAN TAHUN ANGGRAN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12</a:t>
            </a:fld>
            <a:endParaRPr lang="id-ID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57" y="983597"/>
            <a:ext cx="8173988" cy="57741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01180" y="1216206"/>
            <a:ext cx="181651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Barang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/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Pekerjaan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Konstruksi</a:t>
            </a:r>
            <a:r>
              <a:rPr lang="en-US" sz="2400" b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/ Jasa 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Lain</a:t>
            </a:r>
            <a:endParaRPr lang="en-US" sz="24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391" y="1620927"/>
            <a:ext cx="1648453" cy="88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Jasa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Konsultansi</a:t>
            </a:r>
            <a:endParaRPr lang="en-US" sz="24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0103" y="3312639"/>
            <a:ext cx="3213585" cy="362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Lumsum</a:t>
            </a:r>
            <a:endParaRPr lang="en-US" sz="2400" dirty="0">
              <a:effectLst/>
              <a:latin typeface="+mj-lt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Harga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satuan</a:t>
            </a:r>
            <a:endParaRPr lang="en-US" sz="2400" dirty="0">
              <a:effectLst/>
              <a:latin typeface="+mj-lt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Gabungan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Lumsum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Harga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Satuan</a:t>
            </a:r>
            <a:endParaRPr lang="en-US" sz="2400" dirty="0">
              <a:effectLst/>
              <a:latin typeface="+mj-lt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Terima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Jadi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(</a:t>
            </a:r>
            <a:r>
              <a:rPr lang="en-US" sz="2400" i="1" dirty="0">
                <a:effectLst/>
                <a:latin typeface="+mj-lt"/>
                <a:cs typeface="Arial" panose="020B0604020202020204" pitchFamily="34" charset="0"/>
              </a:rPr>
              <a:t>Turnkey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Kontrak</a:t>
            </a:r>
            <a:r>
              <a:rPr lang="en-US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cs typeface="Arial" panose="020B0604020202020204" pitchFamily="34" charset="0"/>
              </a:rPr>
              <a:t>Payung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5231" y="3870683"/>
            <a:ext cx="3018842" cy="185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Lumsum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Waktu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Penugasan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Kontrak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Payung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22" y="1686766"/>
            <a:ext cx="765859" cy="84924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 flipH="1">
            <a:off x="1313484" y="1460972"/>
            <a:ext cx="1425460" cy="1394194"/>
            <a:chOff x="8967477" y="2587539"/>
            <a:chExt cx="2415993" cy="201636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8102" y="2587539"/>
              <a:ext cx="1545368" cy="17104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93"/>
            <a:stretch/>
          </p:blipFill>
          <p:spPr>
            <a:xfrm>
              <a:off x="8967477" y="3801047"/>
              <a:ext cx="2029445" cy="802859"/>
            </a:xfrm>
            <a:prstGeom prst="rect">
              <a:avLst/>
            </a:prstGeom>
          </p:spPr>
        </p:pic>
      </p:grpSp>
      <p:sp>
        <p:nvSpPr>
          <p:cNvPr id="25" name="Rectangle 7"/>
          <p:cNvSpPr txBox="1">
            <a:spLocks noChangeArrowheads="1"/>
          </p:cNvSpPr>
          <p:nvPr/>
        </p:nvSpPr>
        <p:spPr bwMode="auto">
          <a:xfrm>
            <a:off x="1189988" y="326550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Jenis Kontrak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27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03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9840" y="243149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Jenis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Kontrak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untuk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B/PK/JL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29396"/>
              </p:ext>
            </p:extLst>
          </p:nvPr>
        </p:nvGraphicFramePr>
        <p:xfrm>
          <a:off x="583855" y="1131147"/>
          <a:ext cx="8856984" cy="51702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JENIS KONTRAK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US" sz="1800" u="none" strike="noStrike" kern="0" spc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KETENTUAN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effectLst/>
                        </a:rPr>
                        <a:t>Lumsum</a:t>
                      </a:r>
                      <a:endParaRPr lang="en-US" sz="1800" b="1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semua risiko sepenuhnya ditanggung oleh Penyedia;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endParaRPr>
                    </a:p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berorientasi kepada keluaran; dan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endParaRPr>
                    </a:p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pembayaran didasarkan pada tahapan produk/keluaran yang dihasilkan sesuai dengan kontrak.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Kontrak Harga Satuan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volume pekerjaannya masih bersifat perkiraan 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endParaRPr>
                    </a:p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pembayaran berdasarkan hasil pengukuran 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endParaRPr>
                    </a:p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nilai akhir kontrak ditetapkan setelah seluruh pekerjaan diselesaikan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Kontrak gabungan Lumsum dan Harga Satuan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 algn="just"/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pekerjaan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sebagian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dapat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mempergunakan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Lumpsum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bagian</a:t>
                      </a:r>
                      <a:r>
                        <a:rPr lang="en-US" sz="1800" dirty="0">
                          <a:effectLst/>
                        </a:rPr>
                        <a:t> yang lain </a:t>
                      </a:r>
                      <a:r>
                        <a:rPr lang="en-US" sz="1800" dirty="0" err="1">
                          <a:effectLst/>
                        </a:rPr>
                        <a:t>menggunakan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Harga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Satuan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dalam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1 pekerjaan yang diperjanjikan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Kontrak Terima Jadi (</a:t>
                      </a:r>
                      <a:r>
                        <a:rPr lang="id-ID" sz="1800" b="1" i="1" dirty="0">
                          <a:effectLst/>
                        </a:rPr>
                        <a:t>Turnkey</a:t>
                      </a:r>
                      <a:r>
                        <a:rPr lang="id-ID" sz="1800" b="1" dirty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jumlah harga pasti dan tetap 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endParaRPr>
                    </a:p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18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pembayaran dapat dilakukan berdasarkan termin</a:t>
                      </a:r>
                      <a:endParaRPr lang="en-US" sz="18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effectLst/>
                        </a:rPr>
                        <a:t>Kontrak Payung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untuk barang/jasa yang belum dapat ditentukan volume dan/atau waktu pengirimannya pada saat kontrak ditandatangani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27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844352" y="132875"/>
            <a:ext cx="794711" cy="777280"/>
            <a:chOff x="8967477" y="2587539"/>
            <a:chExt cx="2415993" cy="20163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8102" y="2587539"/>
              <a:ext cx="1545368" cy="1710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93"/>
            <a:stretch/>
          </p:blipFill>
          <p:spPr>
            <a:xfrm>
              <a:off x="8967477" y="3801047"/>
              <a:ext cx="2029445" cy="802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8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6400" y="46438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Jenis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Kontrak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untuk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 JK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55013"/>
              </p:ext>
            </p:extLst>
          </p:nvPr>
        </p:nvGraphicFramePr>
        <p:xfrm>
          <a:off x="691910" y="1929408"/>
          <a:ext cx="8574010" cy="38164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JENIS KONTRAK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KETENTUAN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29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Lumsum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20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semua risiko sepenuhnya ditanggung oleh Penyedia;</a:t>
                      </a:r>
                      <a:endParaRPr lang="en-US" sz="20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endParaRPr>
                    </a:p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20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berorientasi kepada keluaran; dan</a:t>
                      </a:r>
                      <a:endParaRPr lang="en-US" sz="20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endParaRPr>
                    </a:p>
                    <a:p>
                      <a:pPr marL="342900" marR="0" lvl="0" indent="-34290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lphaLcPeriod"/>
                      </a:pPr>
                      <a:r>
                        <a:rPr lang="id-ID" sz="20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</a:rPr>
                        <a:t>pembayaran didasarkan pada tahapan produk/keluaran</a:t>
                      </a:r>
                      <a:endParaRPr lang="en-US" sz="20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Waktu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penugasan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d-ID" sz="2000" dirty="0">
                          <a:effectLst/>
                        </a:rPr>
                        <a:t>ruang lingkupnya belum bisa didefinisikan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33147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d-ID" sz="2000" dirty="0">
                          <a:effectLst/>
                        </a:rPr>
                        <a:t>waktu yang dibutuhkan untuk menyelesaikan pekerjaan belum bisa dipastikan.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4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Kontrak</a:t>
                      </a:r>
                      <a:r>
                        <a:rPr lang="en-US" sz="2000" b="1" dirty="0"/>
                        <a:t>  </a:t>
                      </a:r>
                      <a:r>
                        <a:rPr lang="en-US" sz="2000" b="1" dirty="0" err="1"/>
                        <a:t>payung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belum dapat ditentukan volume dan/atau waktu pe</a:t>
                      </a:r>
                      <a:r>
                        <a:rPr lang="en-US" sz="2000" dirty="0" err="1">
                          <a:effectLst/>
                        </a:rPr>
                        <a:t>ngiriman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27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400" y="393707"/>
            <a:ext cx="765859" cy="8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1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583" y="417240"/>
            <a:ext cx="8483600" cy="615553"/>
          </a:xfrm>
        </p:spPr>
        <p:txBody>
          <a:bodyPr/>
          <a:lstStyle/>
          <a:p>
            <a:pPr algn="ctr" defTabSz="457200" rtl="0">
              <a:spcBef>
                <a:spcPct val="0"/>
              </a:spcBef>
              <a:defRPr/>
            </a:pPr>
            <a:r>
              <a:rPr lang="en-US" sz="4000" kern="1200">
                <a:ln w="0"/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rPr>
              <a:t>Kontrak Tahun Jamak</a:t>
            </a:r>
            <a:endParaRPr lang="en-US" sz="4000" kern="1200" dirty="0">
              <a:ln w="0"/>
              <a:solidFill>
                <a:schemeClr val="tx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77238"/>
              </p:ext>
            </p:extLst>
          </p:nvPr>
        </p:nvGraphicFramePr>
        <p:xfrm>
          <a:off x="424783" y="1807709"/>
          <a:ext cx="6141685" cy="915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2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Tahun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err="1"/>
                        <a:t>Anggaran</a:t>
                      </a:r>
                      <a:r>
                        <a:rPr lang="en-US" baseline="0"/>
                        <a:t> 1</a:t>
                      </a:r>
                      <a:br>
                        <a:rPr lang="en-US" baseline="0"/>
                      </a:br>
                      <a:r>
                        <a:rPr lang="en-US" b="0" baseline="0"/>
                        <a:t>1 januari 2017</a:t>
                      </a:r>
                      <a:endParaRPr lang="en-US" b="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Tahun</a:t>
                      </a:r>
                      <a:r>
                        <a:rPr lang="en-US"/>
                        <a:t> </a:t>
                      </a:r>
                      <a:r>
                        <a:rPr lang="en-US" baseline="0"/>
                        <a:t>Anggaran 2</a:t>
                      </a:r>
                      <a:br>
                        <a:rPr lang="en-US" baseline="0"/>
                      </a:br>
                      <a:r>
                        <a:rPr lang="en-US" b="0" baseline="0"/>
                        <a:t>31 Desember 2018</a:t>
                      </a:r>
                      <a:endParaRPr lang="en-US" b="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Tahun</a:t>
                      </a:r>
                      <a:r>
                        <a:rPr lang="en-US" baseline="0"/>
                        <a:t> Anggaran </a:t>
                      </a:r>
                      <a:r>
                        <a:rPr lang="en-US" baseline="0" dirty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7024" y="3628392"/>
            <a:ext cx="28436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&lt; </a:t>
            </a:r>
            <a:r>
              <a:rPr lang="en-US" dirty="0"/>
              <a:t>12 </a:t>
            </a:r>
            <a:r>
              <a:rPr lang="en-US" dirty="0" err="1"/>
              <a:t>bulan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0875" y="2662248"/>
            <a:ext cx="2908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Penyelesaiannya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12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8729"/>
              </p:ext>
            </p:extLst>
          </p:nvPr>
        </p:nvGraphicFramePr>
        <p:xfrm>
          <a:off x="407740" y="4730024"/>
          <a:ext cx="6160010" cy="365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08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bulan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bulan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/>
                        <a:t>12 </a:t>
                      </a:r>
                      <a:r>
                        <a:rPr lang="en-US" b="0" baseline="0" dirty="0" err="1"/>
                        <a:t>bulan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24405" y="4217832"/>
            <a:ext cx="2960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err="1"/>
              <a:t>lebih</a:t>
            </a:r>
            <a:r>
              <a:rPr lang="en-US" sz="2000"/>
              <a:t> apabila dikontrakan lebih dari 1 tahun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paling lama 3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51149" y="3285572"/>
            <a:ext cx="3050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</p:cNvCxnSpPr>
          <p:nvPr/>
        </p:nvCxnSpPr>
        <p:spPr>
          <a:xfrm flipV="1">
            <a:off x="3940696" y="3801526"/>
            <a:ext cx="2660481" cy="11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27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4805" y="3137296"/>
            <a:ext cx="309634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&gt; </a:t>
            </a:r>
            <a:r>
              <a:rPr lang="en-US" dirty="0"/>
              <a:t>12 </a:t>
            </a:r>
            <a:r>
              <a:rPr lang="en-US" dirty="0" err="1"/>
              <a:t>bulan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72314" y="4912904"/>
            <a:ext cx="128561" cy="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0467" y="2662067"/>
            <a:ext cx="0" cy="3096344"/>
          </a:xfrm>
          <a:prstGeom prst="line">
            <a:avLst/>
          </a:prstGeom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62715" y="2662067"/>
            <a:ext cx="0" cy="3096344"/>
          </a:xfrm>
          <a:prstGeom prst="line">
            <a:avLst/>
          </a:prstGeom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05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4800" y="527447"/>
            <a:ext cx="91185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Bentuk</a:t>
            </a:r>
            <a:r>
              <a:rPr lang="en-US" sz="40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Kontrak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16</a:t>
            </a:fld>
            <a:endParaRPr lang="id-ID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86704"/>
              </p:ext>
            </p:extLst>
          </p:nvPr>
        </p:nvGraphicFramePr>
        <p:xfrm>
          <a:off x="304800" y="1237805"/>
          <a:ext cx="9197280" cy="5393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83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bg1"/>
                          </a:solidFill>
                          <a:effectLst/>
                        </a:rPr>
                        <a:t>Bentuk </a:t>
                      </a:r>
                      <a:r>
                        <a:rPr lang="id-ID" sz="2000" dirty="0">
                          <a:solidFill>
                            <a:schemeClr val="bg1"/>
                          </a:solidFill>
                          <a:effectLst/>
                        </a:rPr>
                        <a:t>kontrak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Barang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Konstruksi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Jasa lainnya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Konsultansi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207">
                <a:tc>
                  <a:txBody>
                    <a:bodyPr/>
                    <a:lstStyle/>
                    <a:p>
                      <a:pPr marL="465138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effectLst/>
                        </a:rPr>
                        <a:t>ukti pembelian/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65138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effectLst/>
                        </a:rPr>
                        <a:t>pembayaran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≤ 10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juta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n/a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≤ 10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n/a</a:t>
                      </a:r>
                    </a:p>
                  </a:txBody>
                  <a:tcPr marL="68572" marR="6857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59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uitansi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≤ 50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n/a</a:t>
                      </a:r>
                    </a:p>
                  </a:txBody>
                  <a:tcPr marL="68572" marR="68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≤  50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juta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n/a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207">
                <a:tc>
                  <a:txBody>
                    <a:bodyPr/>
                    <a:lstStyle/>
                    <a:p>
                      <a:pPr marL="465138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Surat Perintah</a:t>
                      </a:r>
                      <a:b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Kerja (SPK)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&gt; 50 juta s.d 200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≤ 200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 50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effectLst/>
                        </a:rPr>
                        <a:t>juta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 s.d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juta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≤ 100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02">
                <a:tc>
                  <a:txBody>
                    <a:bodyPr/>
                    <a:lstStyle/>
                    <a:p>
                      <a:pPr marL="465138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Surat perjanjian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&gt; 200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&gt; 200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&gt; 200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juta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&gt; 100 juta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urat pesanan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i="1" dirty="0">
                          <a:solidFill>
                            <a:schemeClr val="tx1"/>
                          </a:solidFill>
                          <a:effectLst/>
                        </a:rPr>
                        <a:t>e-purchasing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</a:rPr>
                        <a:t>pembelian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</a:rPr>
                        <a:t>melalui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toko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daring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72" marR="6857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28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912">
            <a:off x="315861" y="2118224"/>
            <a:ext cx="695175" cy="93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3" y="3442428"/>
            <a:ext cx="1044372" cy="39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3" y="4180871"/>
            <a:ext cx="737260" cy="73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3" y="5241408"/>
            <a:ext cx="716906" cy="7169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7" y="5990492"/>
            <a:ext cx="725717" cy="7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7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1888903"/>
              </p:ext>
            </p:extLst>
          </p:nvPr>
        </p:nvGraphicFramePr>
        <p:xfrm>
          <a:off x="935316" y="1226477"/>
          <a:ext cx="8003728" cy="452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305" y="397587"/>
            <a:ext cx="3078694" cy="615553"/>
          </a:xfrm>
        </p:spPr>
        <p:txBody>
          <a:bodyPr/>
          <a:lstStyle/>
          <a:p>
            <a:pPr algn="ctr" defTabSz="457200" rtl="0">
              <a:spcBef>
                <a:spcPct val="0"/>
              </a:spcBef>
              <a:defRPr/>
            </a:pPr>
            <a:r>
              <a:rPr lang="en-US" sz="4000" kern="12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rPr>
              <a:t>Uang</a:t>
            </a:r>
            <a:r>
              <a:rPr lang="en-US" sz="4000" kern="1200" dirty="0">
                <a:ln w="0"/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kern="12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rPr>
              <a:t>Muka</a:t>
            </a:r>
            <a:endParaRPr lang="en-US" sz="4000" kern="1200" dirty="0">
              <a:ln w="0"/>
              <a:solidFill>
                <a:schemeClr val="tx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4392" y="2326454"/>
            <a:ext cx="184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Maks</a:t>
            </a:r>
            <a:b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30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181" y="1313599"/>
            <a:ext cx="931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diberikan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persiapan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pelaksanaan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pekerjaan</a:t>
            </a:r>
            <a:r>
              <a:rPr lang="en-US" sz="2400" dirty="0">
                <a:latin typeface="+mj-lt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181" y="5378227"/>
            <a:ext cx="7970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+mj-lt"/>
              </a:rPr>
              <a:t>Pemberian uang muka dicantumkan pada rancangan kontrak yang terdapat dalam Dokumen Pemilihan. </a:t>
            </a:r>
            <a:endParaRPr lang="en-US" sz="240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29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4211" y="2282810"/>
            <a:ext cx="184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Maks</a:t>
            </a:r>
            <a:b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20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8989" y="2264127"/>
            <a:ext cx="184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Maks</a:t>
            </a:r>
            <a:b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15 %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22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836C228-57CC-40BC-98FF-4C099A8BD385}"/>
              </a:ext>
            </a:extLst>
          </p:cNvPr>
          <p:cNvPicPr/>
          <p:nvPr/>
        </p:nvPicPr>
        <p:blipFill rotWithShape="1">
          <a:blip r:embed="rId3"/>
          <a:srcRect l="27006" t="31284" r="33422" b="7817"/>
          <a:stretch/>
        </p:blipFill>
        <p:spPr>
          <a:xfrm>
            <a:off x="3580656" y="1281336"/>
            <a:ext cx="3188928" cy="2760565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634999" y="304800"/>
            <a:ext cx="848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Jaminan P</a:t>
            </a:r>
            <a:r>
              <a:rPr lang="en-US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BJ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18</a:t>
            </a:fld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634999" y="4215579"/>
            <a:ext cx="8640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 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Bank </a:t>
            </a:r>
            <a:r>
              <a:rPr lang="en-US" sz="2400" dirty="0" err="1"/>
              <a:t>Umum</a:t>
            </a:r>
            <a:r>
              <a:rPr lang="en-US" sz="2400" dirty="0"/>
              <a:t>/Perusahaan </a:t>
            </a:r>
            <a:r>
              <a:rPr lang="en-US" sz="2400" dirty="0" err="1"/>
              <a:t>Penjaminan</a:t>
            </a:r>
            <a:r>
              <a:rPr lang="en-US" sz="2400" dirty="0"/>
              <a:t>/ Perusahaan </a:t>
            </a:r>
            <a:r>
              <a:rPr lang="en-US" sz="2400" dirty="0" err="1"/>
              <a:t>Asuransi</a:t>
            </a:r>
            <a:r>
              <a:rPr lang="en-US" sz="2400" dirty="0"/>
              <a:t>/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yang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pembiayaan</a:t>
            </a:r>
            <a:r>
              <a:rPr lang="en-US" sz="2400" dirty="0"/>
              <a:t>, </a:t>
            </a:r>
            <a:r>
              <a:rPr lang="en-US" sz="2400" dirty="0" err="1"/>
              <a:t>penjaminan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asuransi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ekspor</a:t>
            </a:r>
            <a:r>
              <a:rPr lang="en-US" sz="2400" dirty="0"/>
              <a:t> Indonesia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pembiayaan</a:t>
            </a:r>
            <a:r>
              <a:rPr lang="en-US" sz="2400" dirty="0"/>
              <a:t> </a:t>
            </a:r>
            <a:r>
              <a:rPr lang="en-US" sz="2400" dirty="0" err="1"/>
              <a:t>ekspor</a:t>
            </a:r>
            <a:r>
              <a:rPr lang="en-US" sz="2400" dirty="0"/>
              <a:t> Indonesia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4357" y="6156295"/>
              <a:ext cx="921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1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634999" y="304800"/>
            <a:ext cx="848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Jaminan P</a:t>
            </a:r>
            <a:r>
              <a:rPr lang="en-US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BJ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391" y="2226415"/>
            <a:ext cx="2723622" cy="828444"/>
            <a:chOff x="467391" y="1911191"/>
            <a:chExt cx="2723622" cy="8284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1" y="1911191"/>
              <a:ext cx="2723622" cy="82844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43552" y="1981200"/>
              <a:ext cx="217130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/>
                </a:rPr>
                <a:t>Sifat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/>
                </a:rPr>
                <a:t> </a:t>
              </a: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/>
                </a:rPr>
                <a:t>J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/>
                </a:rPr>
                <a:t>aminan</a:t>
              </a:r>
              <a:endParaRPr lang="fi-FI" sz="2800" b="1" dirty="0">
                <a:solidFill>
                  <a:schemeClr val="bg1"/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01145" y="2204796"/>
            <a:ext cx="3214172" cy="836355"/>
            <a:chOff x="6201145" y="1889572"/>
            <a:chExt cx="3214172" cy="8363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145" y="1889572"/>
              <a:ext cx="3214172" cy="83635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242667" y="1966360"/>
              <a:ext cx="3168351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/>
                </a:rPr>
                <a:t>P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/>
                </a:rPr>
                <a:t>enerbit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/>
                </a:rPr>
                <a:t> </a:t>
              </a: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/>
                </a:rPr>
                <a:t>J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/>
                </a:rPr>
                <a:t>aminan</a:t>
              </a:r>
              <a:endParaRPr lang="fi-FI" sz="2800" b="1" dirty="0">
                <a:solidFill>
                  <a:schemeClr val="bg1"/>
                </a:solidFill>
                <a:latin typeface="+mj-lt"/>
                <a:cs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18" y="1095503"/>
            <a:ext cx="971168" cy="971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0" y="1143414"/>
            <a:ext cx="1149751" cy="8753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07207" y="3117939"/>
            <a:ext cx="3526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latin typeface="+mj-lt"/>
                <a:cs typeface="Arial" pitchFamily="34" charset="0"/>
              </a:rPr>
              <a:t>Bank Umum, Perusahaan Penjaminan,  Perusahaan Asurans</a:t>
            </a:r>
            <a:r>
              <a:rPr lang="id-ID" sz="2400" dirty="0">
                <a:latin typeface="+mj-lt"/>
                <a:cs typeface="Arial" pitchFamily="34" charset="0"/>
              </a:rPr>
              <a:t>i.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Lembaga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keuangan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khusus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ekspor</a:t>
            </a:r>
            <a:r>
              <a:rPr lang="en-US" sz="2400" dirty="0">
                <a:latin typeface="+mj-lt"/>
                <a:cs typeface="Arial" pitchFamily="34" charset="0"/>
              </a:rPr>
              <a:t>/</a:t>
            </a:r>
            <a:r>
              <a:rPr lang="en-US" sz="2400" dirty="0" err="1">
                <a:latin typeface="+mj-lt"/>
                <a:cs typeface="Arial" pitchFamily="34" charset="0"/>
              </a:rPr>
              <a:t>impor</a:t>
            </a:r>
            <a:r>
              <a:rPr lang="en-US" sz="2400" dirty="0">
                <a:latin typeface="+mj-lt"/>
                <a:cs typeface="Arial" pitchFamily="34" charset="0"/>
              </a:rPr>
              <a:t> Indonesia yang </a:t>
            </a:r>
            <a:r>
              <a:rPr lang="en-US" sz="2400" dirty="0" err="1">
                <a:latin typeface="+mj-lt"/>
                <a:cs typeface="Arial" pitchFamily="34" charset="0"/>
              </a:rPr>
              <a:t>memiliki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ijin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usaha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pencatatan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produk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i="1" dirty="0">
                <a:latin typeface="+mj-lt"/>
                <a:cs typeface="Arial" pitchFamily="34" charset="0"/>
              </a:rPr>
              <a:t>suretyship </a:t>
            </a:r>
            <a:r>
              <a:rPr lang="en-US" sz="2400" dirty="0">
                <a:latin typeface="+mj-lt"/>
                <a:cs typeface="Arial" pitchFamily="34" charset="0"/>
              </a:rPr>
              <a:t> di OJK</a:t>
            </a:r>
            <a:endParaRPr lang="id-ID" sz="24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392" y="3111160"/>
            <a:ext cx="2723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cs typeface="Arial" pitchFamily="34" charset="0"/>
              </a:rPr>
              <a:t>tidak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bersyarat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cs typeface="Arial" pitchFamily="34" charset="0"/>
              </a:rPr>
              <a:t>mudah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dicairkan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cs typeface="Arial" pitchFamily="34" charset="0"/>
              </a:rPr>
              <a:t>harus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dicairkan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oleh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err="1">
                <a:latin typeface="+mj-lt"/>
                <a:cs typeface="Arial" pitchFamily="34" charset="0"/>
              </a:rPr>
              <a:t>penerbit</a:t>
            </a:r>
            <a:r>
              <a:rPr lang="en-US" sz="2400">
                <a:latin typeface="+mj-lt"/>
                <a:cs typeface="Arial" pitchFamily="34" charset="0"/>
              </a:rPr>
              <a:t> jaminan </a:t>
            </a:r>
            <a:r>
              <a:rPr lang="en-US" sz="2400" dirty="0">
                <a:latin typeface="+mj-lt"/>
                <a:cs typeface="Arial" pitchFamily="34" charset="0"/>
              </a:rPr>
              <a:t>paling </a:t>
            </a:r>
            <a:r>
              <a:rPr lang="en-US" sz="2400" dirty="0" err="1">
                <a:latin typeface="+mj-lt"/>
                <a:cs typeface="Arial" pitchFamily="34" charset="0"/>
              </a:rPr>
              <a:t>lambat</a:t>
            </a:r>
            <a:r>
              <a:rPr lang="en-US" sz="2400" dirty="0">
                <a:latin typeface="+mj-lt"/>
                <a:cs typeface="Arial" pitchFamily="34" charset="0"/>
              </a:rPr>
              <a:t> 14 </a:t>
            </a:r>
            <a:r>
              <a:rPr lang="en-US" sz="2400" dirty="0" err="1">
                <a:latin typeface="+mj-lt"/>
                <a:cs typeface="Arial" pitchFamily="34" charset="0"/>
              </a:rPr>
              <a:t>hari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kerja</a:t>
            </a:r>
            <a:r>
              <a:rPr lang="en-US" sz="2400" dirty="0">
                <a:latin typeface="+mj-lt"/>
                <a:cs typeface="Arial" pitchFamily="34" charset="0"/>
              </a:rPr>
              <a:t>  </a:t>
            </a:r>
            <a:endParaRPr lang="id-ID" sz="2400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19</a:t>
            </a:fld>
            <a:endParaRPr lang="id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3334268" y="2212707"/>
            <a:ext cx="2844644" cy="828444"/>
            <a:chOff x="3334268" y="1897483"/>
            <a:chExt cx="2844644" cy="8284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268" y="1897483"/>
              <a:ext cx="2723622" cy="8284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98023" y="1959655"/>
              <a:ext cx="2780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solidFill>
                    <a:schemeClr val="bg1"/>
                  </a:solidFill>
                  <a:latin typeface="+mj-lt"/>
                </a:rPr>
                <a:t>Bentuk</a:t>
              </a:r>
              <a:r>
                <a:rPr lang="en-US" sz="2800" b="1">
                  <a:solidFill>
                    <a:schemeClr val="bg1"/>
                  </a:solidFill>
                  <a:latin typeface="+mj-lt"/>
                </a:rPr>
                <a:t> Jaminan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74507" y="315600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Bank </a:t>
            </a:r>
            <a:r>
              <a:rPr lang="en-US" sz="2400" dirty="0" err="1">
                <a:latin typeface="+mj-lt"/>
              </a:rPr>
              <a:t>Garansi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Surety bond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54357" y="6156295"/>
              <a:ext cx="1109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49" y="1232395"/>
            <a:ext cx="815662" cy="81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98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Slide Number Placeholder 3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0080" y="678010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F3828C-60E6-4BCF-A7C6-5828EE0299C5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28328" y="2433464"/>
            <a:ext cx="8778240" cy="2198643"/>
          </a:xfrm>
        </p:spPr>
        <p:txBody>
          <a:bodyPr>
            <a:noAutofit/>
          </a:bodyPr>
          <a:lstStyle/>
          <a:p>
            <a:pPr marL="487695" indent="-487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⃝"/>
              <a:defRPr/>
            </a:pPr>
            <a:r>
              <a:rPr lang="en-US" sz="2987" b="1">
                <a:solidFill>
                  <a:schemeClr val="accent5">
                    <a:lumMod val="50000"/>
                  </a:schemeClr>
                </a:solidFill>
              </a:rPr>
              <a:t>Persiapan Swakelola</a:t>
            </a:r>
          </a:p>
          <a:p>
            <a:pPr marL="487695" indent="-487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⃝"/>
              <a:defRPr/>
            </a:pPr>
            <a:r>
              <a:rPr lang="en-US" sz="2560">
                <a:solidFill>
                  <a:schemeClr val="bg1">
                    <a:lumMod val="65000"/>
                  </a:schemeClr>
                </a:solidFill>
              </a:rPr>
              <a:t>Persiapan PBJ melalui Penyedia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22" r="51832" b="1002"/>
          <a:stretch/>
        </p:blipFill>
        <p:spPr>
          <a:xfrm>
            <a:off x="7654528" y="0"/>
            <a:ext cx="2099072" cy="7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3902006"/>
              </p:ext>
            </p:extLst>
          </p:nvPr>
        </p:nvGraphicFramePr>
        <p:xfrm>
          <a:off x="634999" y="1284044"/>
          <a:ext cx="8211164" cy="501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ect 2"/>
          <p:cNvSpPr txBox="1">
            <a:spLocks/>
          </p:cNvSpPr>
          <p:nvPr/>
        </p:nvSpPr>
        <p:spPr>
          <a:xfrm>
            <a:off x="634999" y="304800"/>
            <a:ext cx="848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Jenis Jaminan P</a:t>
            </a:r>
            <a:r>
              <a:rPr lang="en-US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BJ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13" y="5463468"/>
            <a:ext cx="883198" cy="839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71" y="4455371"/>
            <a:ext cx="768137" cy="777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71" y="3412022"/>
            <a:ext cx="831710" cy="77798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20</a:t>
            </a:fld>
            <a:endParaRPr lang="id-ID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41" y="2303537"/>
            <a:ext cx="914970" cy="8783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56" y="1285284"/>
            <a:ext cx="824252" cy="7881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986" y="6191111"/>
              <a:ext cx="1648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30 ayat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49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5846" y="492521"/>
            <a:ext cx="950505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Jaminan </a:t>
            </a:r>
            <a:r>
              <a:rPr lang="en-US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Penawaran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7029" y="2430497"/>
            <a:ext cx="722192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  <a:cs typeface="Arial"/>
              </a:rPr>
              <a:t>Hanya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untuk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pekerjaan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konstruksi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untuk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nilai</a:t>
            </a:r>
            <a:r>
              <a:rPr lang="en-US" sz="2800" dirty="0">
                <a:latin typeface="+mj-lt"/>
                <a:cs typeface="Arial"/>
              </a:rPr>
              <a:t> total HPS paling </a:t>
            </a:r>
            <a:r>
              <a:rPr lang="en-US" sz="2800" dirty="0" err="1">
                <a:latin typeface="+mj-lt"/>
                <a:cs typeface="Arial"/>
              </a:rPr>
              <a:t>sedikit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diatas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Rp</a:t>
            </a:r>
            <a:r>
              <a:rPr lang="en-US" sz="2800" dirty="0">
                <a:latin typeface="+mj-lt"/>
                <a:cs typeface="Arial"/>
              </a:rPr>
              <a:t>. 10 </a:t>
            </a:r>
            <a:r>
              <a:rPr lang="en-US" sz="2800" dirty="0" err="1">
                <a:latin typeface="+mj-lt"/>
                <a:cs typeface="Arial"/>
              </a:rPr>
              <a:t>Miliar</a:t>
            </a:r>
            <a:endParaRPr lang="en-US" sz="2800" dirty="0">
              <a:latin typeface="+mj-lt"/>
              <a:cs typeface="Arial"/>
            </a:endParaRP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  <a:cs typeface="Arial"/>
              </a:rPr>
              <a:t>Besarnya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antara</a:t>
            </a:r>
            <a:r>
              <a:rPr lang="en-US" sz="2800" dirty="0">
                <a:latin typeface="+mj-lt"/>
                <a:cs typeface="Arial"/>
              </a:rPr>
              <a:t> 1 % </a:t>
            </a:r>
            <a:r>
              <a:rPr lang="en-US" sz="2800" dirty="0" err="1">
                <a:latin typeface="+mj-lt"/>
                <a:cs typeface="Arial"/>
              </a:rPr>
              <a:t>sd</a:t>
            </a:r>
            <a:r>
              <a:rPr lang="en-US" sz="2800" dirty="0">
                <a:latin typeface="+mj-lt"/>
                <a:cs typeface="Arial"/>
              </a:rPr>
              <a:t> 3 % </a:t>
            </a:r>
            <a:r>
              <a:rPr lang="en-US" sz="2800" dirty="0" err="1">
                <a:latin typeface="+mj-lt"/>
                <a:cs typeface="Arial"/>
              </a:rPr>
              <a:t>dari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nilai</a:t>
            </a:r>
            <a:r>
              <a:rPr lang="en-US" sz="2800" dirty="0">
                <a:latin typeface="+mj-lt"/>
                <a:cs typeface="Arial"/>
              </a:rPr>
              <a:t> total HPS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  <a:cs typeface="Arial"/>
              </a:rPr>
              <a:t>Untuk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pekerjaan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konstruksi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terintegrasi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besarnya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antara</a:t>
            </a:r>
            <a:r>
              <a:rPr lang="en-US" sz="2800" dirty="0">
                <a:latin typeface="+mj-lt"/>
                <a:cs typeface="Arial"/>
              </a:rPr>
              <a:t> 1 % </a:t>
            </a:r>
            <a:r>
              <a:rPr lang="en-US" sz="2800" dirty="0" err="1">
                <a:latin typeface="+mj-lt"/>
                <a:cs typeface="Arial"/>
              </a:rPr>
              <a:t>hingga</a:t>
            </a:r>
            <a:r>
              <a:rPr lang="en-US" sz="2800" dirty="0">
                <a:latin typeface="+mj-lt"/>
                <a:cs typeface="Arial"/>
              </a:rPr>
              <a:t> 3 % </a:t>
            </a:r>
            <a:r>
              <a:rPr lang="en-US" sz="2800" dirty="0" err="1">
                <a:latin typeface="+mj-lt"/>
                <a:cs typeface="Arial"/>
              </a:rPr>
              <a:t>dari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Nilai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Pagu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Anggaran</a:t>
            </a:r>
            <a:endParaRPr lang="en-US" sz="2800" dirty="0">
              <a:latin typeface="+mj-lt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21</a:t>
            </a:fld>
            <a:endParaRPr lang="id-ID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1310" y="6156568"/>
              <a:ext cx="96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6" y="2721496"/>
            <a:ext cx="158229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0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5670" y="453263"/>
            <a:ext cx="950505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Jaminan </a:t>
            </a:r>
            <a:r>
              <a:rPr lang="en-US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Sanggah Banding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0576" y="2760907"/>
            <a:ext cx="618679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b="1" dirty="0" err="1">
                <a:latin typeface="+mj-lt"/>
                <a:cs typeface="Arial"/>
              </a:rPr>
              <a:t>Hanya</a:t>
            </a:r>
            <a:r>
              <a:rPr lang="en-US" sz="2800" b="1" dirty="0">
                <a:latin typeface="+mj-lt"/>
                <a:cs typeface="Arial"/>
              </a:rPr>
              <a:t> </a:t>
            </a:r>
            <a:r>
              <a:rPr lang="en-US" sz="2800" b="1" dirty="0" err="1">
                <a:latin typeface="+mj-lt"/>
                <a:cs typeface="Arial"/>
              </a:rPr>
              <a:t>untuk</a:t>
            </a:r>
            <a:r>
              <a:rPr lang="en-US" sz="2800" b="1" dirty="0">
                <a:latin typeface="+mj-lt"/>
                <a:cs typeface="Arial"/>
              </a:rPr>
              <a:t> </a:t>
            </a:r>
            <a:r>
              <a:rPr lang="en-US" sz="2800" b="1" dirty="0" err="1">
                <a:latin typeface="+mj-lt"/>
                <a:cs typeface="Arial"/>
              </a:rPr>
              <a:t>pekerjaan</a:t>
            </a:r>
            <a:r>
              <a:rPr lang="en-US" sz="2800" b="1" dirty="0">
                <a:latin typeface="+mj-lt"/>
                <a:cs typeface="Arial"/>
              </a:rPr>
              <a:t> </a:t>
            </a:r>
            <a:r>
              <a:rPr lang="en-US" sz="2800" b="1" dirty="0" err="1">
                <a:latin typeface="+mj-lt"/>
                <a:cs typeface="Arial"/>
              </a:rPr>
              <a:t>konstruksi</a:t>
            </a:r>
            <a:r>
              <a:rPr lang="en-US" sz="2800" b="1" dirty="0">
                <a:latin typeface="+mj-lt"/>
                <a:cs typeface="Arial"/>
              </a:rPr>
              <a:t> 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  <a:cs typeface="Arial"/>
              </a:rPr>
              <a:t>Besarnya</a:t>
            </a:r>
            <a:r>
              <a:rPr lang="en-US" sz="2800" dirty="0">
                <a:latin typeface="+mj-lt"/>
                <a:cs typeface="Arial"/>
              </a:rPr>
              <a:t> 1 % </a:t>
            </a:r>
            <a:r>
              <a:rPr lang="en-US" sz="2800" dirty="0" err="1">
                <a:latin typeface="+mj-lt"/>
                <a:cs typeface="Arial"/>
              </a:rPr>
              <a:t>dari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nilai</a:t>
            </a:r>
            <a:r>
              <a:rPr lang="en-US" sz="2800" dirty="0">
                <a:latin typeface="+mj-lt"/>
                <a:cs typeface="Arial"/>
              </a:rPr>
              <a:t> total HPS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  <a:cs typeface="Arial"/>
              </a:rPr>
              <a:t>Untuk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pekerjaan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konstruksi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terintegrasi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besarnya</a:t>
            </a:r>
            <a:r>
              <a:rPr lang="en-US" sz="2800" dirty="0">
                <a:latin typeface="+mj-lt"/>
                <a:cs typeface="Arial"/>
              </a:rPr>
              <a:t> 1 % </a:t>
            </a:r>
            <a:r>
              <a:rPr lang="en-US" sz="2800" dirty="0" err="1">
                <a:latin typeface="+mj-lt"/>
                <a:cs typeface="Arial"/>
              </a:rPr>
              <a:t>dari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Nilai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Pagu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Anggaran</a:t>
            </a:r>
            <a:endParaRPr lang="en-US" sz="2800" dirty="0">
              <a:latin typeface="+mj-lt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22</a:t>
            </a:fld>
            <a:endParaRPr lang="id-ID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1310" y="6156568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6" y="2727129"/>
            <a:ext cx="2016224" cy="19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412304" y="304800"/>
            <a:ext cx="950505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Jaminan Pelaksanaan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327" y="1478851"/>
            <a:ext cx="79629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err="1">
                <a:latin typeface="+mj-lt"/>
                <a:cs typeface="Arial"/>
              </a:rPr>
              <a:t>Untuk</a:t>
            </a:r>
            <a:r>
              <a:rPr lang="en-US" sz="2400">
                <a:latin typeface="+mj-lt"/>
                <a:cs typeface="Arial"/>
              </a:rPr>
              <a:t> </a:t>
            </a:r>
            <a:r>
              <a:rPr lang="en-US" sz="2400" b="1" dirty="0" err="1">
                <a:latin typeface="+mj-lt"/>
                <a:cs typeface="Arial"/>
              </a:rPr>
              <a:t>K</a:t>
            </a:r>
            <a:r>
              <a:rPr lang="en-US" sz="2400" b="1">
                <a:latin typeface="+mj-lt"/>
                <a:cs typeface="Arial"/>
              </a:rPr>
              <a:t>ontrak </a:t>
            </a:r>
            <a:r>
              <a:rPr lang="en-US" sz="2400" b="1" dirty="0" err="1">
                <a:latin typeface="+mj-lt"/>
                <a:cs typeface="Arial"/>
              </a:rPr>
              <a:t>pengadaan</a:t>
            </a:r>
            <a:r>
              <a:rPr lang="en-US" sz="2400" b="1" dirty="0">
                <a:latin typeface="+mj-lt"/>
                <a:cs typeface="Arial"/>
              </a:rPr>
              <a:t> B/PK/JL </a:t>
            </a:r>
            <a:r>
              <a:rPr lang="en-US" sz="2400" b="1" dirty="0" err="1">
                <a:latin typeface="+mj-lt"/>
                <a:cs typeface="Arial"/>
              </a:rPr>
              <a:t>diatas</a:t>
            </a:r>
            <a:r>
              <a:rPr lang="en-US" sz="2400" b="1" dirty="0">
                <a:latin typeface="+mj-lt"/>
                <a:cs typeface="Arial"/>
              </a:rPr>
              <a:t>  200 </a:t>
            </a:r>
            <a:r>
              <a:rPr lang="en-US" sz="2400" b="1" dirty="0" err="1">
                <a:latin typeface="+mj-lt"/>
                <a:cs typeface="Arial"/>
              </a:rPr>
              <a:t>juta</a:t>
            </a:r>
            <a:endParaRPr lang="en-US" sz="2400" b="1" dirty="0">
              <a:latin typeface="+mj-lt"/>
              <a:cs typeface="Arial"/>
            </a:endParaRP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err="1">
                <a:latin typeface="+mj-lt"/>
                <a:cs typeface="Arial"/>
              </a:rPr>
              <a:t>Ketentuan</a:t>
            </a:r>
            <a:r>
              <a:rPr lang="en-US" sz="2400" b="1" dirty="0">
                <a:latin typeface="+mj-lt"/>
                <a:cs typeface="Arial"/>
              </a:rPr>
              <a:t> </a:t>
            </a:r>
            <a:r>
              <a:rPr lang="en-US" sz="2400" b="1" dirty="0" err="1">
                <a:latin typeface="+mj-lt"/>
                <a:cs typeface="Arial"/>
              </a:rPr>
              <a:t>Besaran</a:t>
            </a:r>
            <a:r>
              <a:rPr lang="en-US" sz="2400" b="1" dirty="0">
                <a:latin typeface="+mj-lt"/>
                <a:cs typeface="Arial"/>
              </a:rPr>
              <a:t> </a:t>
            </a:r>
            <a:r>
              <a:rPr lang="en-US" sz="2400" b="1" dirty="0" err="1">
                <a:latin typeface="+mj-lt"/>
                <a:cs typeface="Arial"/>
              </a:rPr>
              <a:t>jaminan</a:t>
            </a:r>
            <a:r>
              <a:rPr lang="en-US" sz="2400" b="1" dirty="0">
                <a:latin typeface="+mj-lt"/>
                <a:cs typeface="Arial"/>
              </a:rPr>
              <a:t> </a:t>
            </a:r>
            <a:r>
              <a:rPr lang="en-US" sz="2400" b="1" dirty="0" err="1">
                <a:latin typeface="+mj-lt"/>
                <a:cs typeface="Arial"/>
              </a:rPr>
              <a:t>Pelaksanaan</a:t>
            </a:r>
            <a:endParaRPr lang="en-US" sz="2400" dirty="0">
              <a:latin typeface="+mj-lt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23</a:t>
            </a:fld>
            <a:endParaRPr lang="id-ID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1981"/>
              </p:ext>
            </p:extLst>
          </p:nvPr>
        </p:nvGraphicFramePr>
        <p:xfrm>
          <a:off x="1107149" y="2650705"/>
          <a:ext cx="7920879" cy="245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Jenis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Pekerjaan</a:t>
                      </a:r>
                      <a:endParaRPr lang="en-US" sz="2200" dirty="0"/>
                    </a:p>
                  </a:txBody>
                  <a:tcPr marL="102809" marR="102809" marT="51404" marB="51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Nilai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Penawaran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Terkoreksi</a:t>
                      </a:r>
                      <a:endParaRPr lang="en-US" sz="2200" dirty="0"/>
                    </a:p>
                  </a:txBody>
                  <a:tcPr marL="102809" marR="102809" marT="51404" marB="51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Nilai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Jaminan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Pelaksanaan</a:t>
                      </a:r>
                      <a:endParaRPr lang="en-US" sz="2200" dirty="0"/>
                    </a:p>
                  </a:txBody>
                  <a:tcPr marL="102809" marR="102809" marT="51404" marB="514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462">
                <a:tc rowSpan="2">
                  <a:txBody>
                    <a:bodyPr/>
                    <a:lstStyle/>
                    <a:p>
                      <a:r>
                        <a:rPr lang="en-US" sz="2200" dirty="0" err="1"/>
                        <a:t>Pekerjaan</a:t>
                      </a:r>
                      <a:r>
                        <a:rPr lang="en-US" sz="2200" dirty="0"/>
                        <a:t> B/PK/JL</a:t>
                      </a:r>
                    </a:p>
                  </a:txBody>
                  <a:tcPr marL="102809" marR="102809" marT="51404" marB="51404"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/>
                        <a:t>≥ 80 % </a:t>
                      </a:r>
                      <a:r>
                        <a:rPr lang="en-US" sz="2200" baseline="0" dirty="0" err="1"/>
                        <a:t>sd</a:t>
                      </a:r>
                      <a:r>
                        <a:rPr lang="en-US" sz="2200" baseline="0" dirty="0"/>
                        <a:t> 100 %  </a:t>
                      </a:r>
                      <a:r>
                        <a:rPr lang="en-US" sz="2200" baseline="0" dirty="0" err="1"/>
                        <a:t>dari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nilai</a:t>
                      </a:r>
                      <a:r>
                        <a:rPr lang="en-US" sz="2200" baseline="0" dirty="0"/>
                        <a:t> HPS</a:t>
                      </a:r>
                      <a:endParaRPr lang="en-US" sz="2200" dirty="0"/>
                    </a:p>
                  </a:txBody>
                  <a:tcPr marL="102809" marR="102809" marT="51404" marB="514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5 % </a:t>
                      </a:r>
                      <a:r>
                        <a:rPr lang="en-US" sz="2200" dirty="0" err="1"/>
                        <a:t>dari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nilai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kontrak</a:t>
                      </a:r>
                      <a:endParaRPr lang="en-US" sz="2200" dirty="0"/>
                    </a:p>
                  </a:txBody>
                  <a:tcPr marL="102809" marR="102809" marT="51404" marB="5140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&lt; 80 % </a:t>
                      </a:r>
                      <a:r>
                        <a:rPr lang="en-US" sz="2200" dirty="0" err="1"/>
                        <a:t>dari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nilai</a:t>
                      </a:r>
                      <a:r>
                        <a:rPr lang="en-US" sz="2200" dirty="0"/>
                        <a:t> HPS</a:t>
                      </a:r>
                    </a:p>
                  </a:txBody>
                  <a:tcPr marL="102809" marR="102809" marT="51404" marB="514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5 % </a:t>
                      </a:r>
                      <a:r>
                        <a:rPr lang="en-US" sz="2200" dirty="0" err="1"/>
                        <a:t>dari</a:t>
                      </a:r>
                      <a:r>
                        <a:rPr lang="en-US" sz="2200" dirty="0"/>
                        <a:t> total HPS</a:t>
                      </a:r>
                    </a:p>
                  </a:txBody>
                  <a:tcPr marL="102809" marR="102809" marT="51404" marB="5140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2179" y="6152930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24036" y="5456847"/>
            <a:ext cx="7857219" cy="8309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>
                <a:cs typeface="Arial"/>
              </a:rPr>
              <a:t>Untuk Pekerjaan Terintegrasi dihitung bukan dari nilai HPS tetapi dari nilai Pagu Anggaran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770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" y="689117"/>
            <a:ext cx="97535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/>
            <a:r>
              <a:rPr lang="id-ID" sz="3200" kern="0" spc="-150">
                <a:solidFill>
                  <a:schemeClr val="tx1"/>
                </a:solidFill>
                <a:latin typeface="+mj-lt"/>
              </a:rPr>
              <a:t>Yang </a:t>
            </a:r>
            <a:r>
              <a:rPr lang="id-ID" sz="3200" kern="0" spc="-150" dirty="0">
                <a:solidFill>
                  <a:srgbClr val="FF0000"/>
                </a:solidFill>
                <a:latin typeface="+mj-lt"/>
              </a:rPr>
              <a:t>tidak</a:t>
            </a:r>
            <a:r>
              <a:rPr lang="id-ID" sz="3200" kern="0" spc="-15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id-ID" sz="3200" kern="0" spc="-150" dirty="0">
                <a:solidFill>
                  <a:schemeClr val="tx1"/>
                </a:solidFill>
                <a:latin typeface="+mj-lt"/>
              </a:rPr>
              <a:t>memerlukan Jaminan Pelaksanaan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>
          <a:xfrm>
            <a:off x="7022592" y="689796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24</a:t>
            </a:fld>
            <a:endParaRPr lang="id-ID" dirty="0"/>
          </a:p>
        </p:txBody>
      </p:sp>
      <p:grpSp>
        <p:nvGrpSpPr>
          <p:cNvPr id="28" name="Group 27"/>
          <p:cNvGrpSpPr/>
          <p:nvPr/>
        </p:nvGrpSpPr>
        <p:grpSpPr>
          <a:xfrm>
            <a:off x="6898805" y="6691487"/>
            <a:ext cx="1742909" cy="542130"/>
            <a:chOff x="-1" y="6129220"/>
            <a:chExt cx="1742909" cy="54213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-1" y="6151027"/>
              <a:ext cx="1648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30 ayat 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7543063"/>
              </p:ext>
            </p:extLst>
          </p:nvPr>
        </p:nvGraphicFramePr>
        <p:xfrm>
          <a:off x="1928829" y="1921256"/>
          <a:ext cx="6684866" cy="392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1276400" y="1808403"/>
            <a:ext cx="622927" cy="446474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id-ID" altLang="id-ID" sz="2400" b="1">
                <a:latin typeface="+mj-lt"/>
                <a:cs typeface="Arial" panose="020B0604020202020204" pitchFamily="34" charset="0"/>
              </a:rPr>
              <a:t>Pengadaan </a:t>
            </a:r>
            <a:endParaRPr lang="en-US" sz="240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11" y="2192185"/>
            <a:ext cx="790291" cy="790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95" y="3481074"/>
            <a:ext cx="764807" cy="76480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121911" y="4802077"/>
            <a:ext cx="814506" cy="814506"/>
            <a:chOff x="3158834" y="2205714"/>
            <a:chExt cx="1080000" cy="1080000"/>
          </a:xfrm>
        </p:grpSpPr>
        <p:sp>
          <p:nvSpPr>
            <p:cNvPr id="23" name="Oval 22"/>
            <p:cNvSpPr/>
            <p:nvPr/>
          </p:nvSpPr>
          <p:spPr>
            <a:xfrm>
              <a:off x="3158834" y="2205714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0" t="7027" r="14678"/>
            <a:stretch/>
          </p:blipFill>
          <p:spPr>
            <a:xfrm>
              <a:off x="3316075" y="2238333"/>
              <a:ext cx="744064" cy="96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900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537420" y="496204"/>
            <a:ext cx="848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Jaminan Uang Muka</a:t>
            </a:r>
            <a:endParaRPr lang="id-ID" sz="36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0" y="2840263"/>
            <a:ext cx="1373297" cy="137329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25</a:t>
            </a:fld>
            <a:endParaRPr lang="id-ID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62179" y="6175972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77689" y="2296447"/>
            <a:ext cx="7032220" cy="246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d-ID" sz="2600" b="1" dirty="0">
                <a:cs typeface="Arial"/>
              </a:rPr>
              <a:t>Jaminan Uang Muka </a:t>
            </a:r>
            <a:r>
              <a:rPr lang="en-US" sz="2600" dirty="0" err="1">
                <a:cs typeface="Arial"/>
              </a:rPr>
              <a:t>diserahkan</a:t>
            </a:r>
            <a:r>
              <a:rPr lang="en-US" sz="2600" dirty="0">
                <a:cs typeface="Arial"/>
              </a:rPr>
              <a:t> </a:t>
            </a:r>
            <a:r>
              <a:rPr lang="en-US" sz="2600" dirty="0" err="1">
                <a:cs typeface="Arial"/>
              </a:rPr>
              <a:t>Penyedia</a:t>
            </a:r>
            <a:r>
              <a:rPr lang="en-US" sz="2600" dirty="0">
                <a:cs typeface="Arial"/>
              </a:rPr>
              <a:t> </a:t>
            </a:r>
            <a:r>
              <a:rPr lang="en-US" sz="2600" dirty="0" err="1">
                <a:cs typeface="Arial"/>
              </a:rPr>
              <a:t>kepada</a:t>
            </a:r>
            <a:r>
              <a:rPr lang="en-US" sz="2600" dirty="0">
                <a:cs typeface="Arial"/>
              </a:rPr>
              <a:t> PPK, </a:t>
            </a:r>
            <a:r>
              <a:rPr lang="en-US" sz="2600" b="1" dirty="0" err="1">
                <a:cs typeface="Arial"/>
              </a:rPr>
              <a:t>senilai</a:t>
            </a:r>
            <a:r>
              <a:rPr lang="en-US" sz="2600" b="1" dirty="0">
                <a:cs typeface="Arial"/>
              </a:rPr>
              <a:t> </a:t>
            </a:r>
            <a:r>
              <a:rPr lang="id-ID" sz="2600" b="1">
                <a:cs typeface="Arial"/>
              </a:rPr>
              <a:t>uang muka</a:t>
            </a:r>
            <a:endParaRPr lang="en-US" sz="2600" b="1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sz="2600">
                <a:cs typeface="Arial"/>
              </a:rPr>
              <a:t>Nilai Jaminan Uang Muka </a:t>
            </a:r>
            <a:r>
              <a:rPr lang="en-US" sz="2600">
                <a:cs typeface="Arial"/>
              </a:rPr>
              <a:t>bertahap dapat dikurangi secara proporsional sesuai dengan sisa uang muka yang diterima. </a:t>
            </a:r>
            <a:r>
              <a:rPr lang="id-ID" sz="2600">
                <a:cs typeface="Arial"/>
              </a:rPr>
              <a:t> </a:t>
            </a:r>
            <a:endParaRPr lang="en-US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049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90355" y="3288895"/>
            <a:ext cx="4033953" cy="295341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2603" y="4362567"/>
            <a:ext cx="4076476" cy="191419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57887" y="1797609"/>
            <a:ext cx="4033953" cy="141894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1879" y="1692147"/>
            <a:ext cx="4267200" cy="261508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08240" y="457334"/>
            <a:ext cx="848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Jaminan Pemeliharaan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1" y="1816725"/>
            <a:ext cx="1248233" cy="1198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17" y="1905515"/>
            <a:ext cx="1020722" cy="10207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628" y="3018731"/>
            <a:ext cx="1952451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ctr">
              <a:lnSpc>
                <a:spcPct val="120000"/>
              </a:lnSpc>
              <a:defRPr/>
            </a:pPr>
            <a:r>
              <a:rPr lang="en-US" sz="2000" dirty="0" err="1">
                <a:latin typeface="+mj-lt"/>
                <a:cs typeface="Arial"/>
              </a:rPr>
              <a:t>Pekerjaan</a:t>
            </a:r>
            <a:r>
              <a:rPr lang="en-US" sz="2000" dirty="0">
                <a:latin typeface="+mj-lt"/>
                <a:cs typeface="Arial"/>
              </a:rPr>
              <a:t> </a:t>
            </a:r>
            <a:r>
              <a:rPr lang="en-US" sz="2000" dirty="0" err="1">
                <a:latin typeface="+mj-lt"/>
                <a:cs typeface="Arial"/>
              </a:rPr>
              <a:t>Konstruksi</a:t>
            </a:r>
            <a:endParaRPr lang="en-US" sz="2000" dirty="0">
              <a:latin typeface="+mj-lt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5854" y="3018080"/>
            <a:ext cx="290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ctr">
              <a:lnSpc>
                <a:spcPct val="120000"/>
              </a:lnSpc>
              <a:defRPr/>
            </a:pPr>
            <a:r>
              <a:rPr lang="en-US" sz="2000">
                <a:latin typeface="+mj-lt"/>
                <a:cs typeface="Arial"/>
              </a:rPr>
              <a:t>Jasa </a:t>
            </a:r>
            <a:r>
              <a:rPr lang="en-US" sz="2000" err="1">
                <a:latin typeface="+mj-lt"/>
                <a:cs typeface="Arial"/>
              </a:rPr>
              <a:t>Lainnya</a:t>
            </a:r>
            <a:r>
              <a:rPr lang="en-US" sz="2000">
                <a:latin typeface="+mj-lt"/>
                <a:cs typeface="Arial"/>
              </a:rPr>
              <a:t> yang membutuhkan </a:t>
            </a:r>
            <a:r>
              <a:rPr lang="en-US" sz="2000" dirty="0">
                <a:latin typeface="+mj-lt"/>
                <a:cs typeface="Arial"/>
              </a:rPr>
              <a:t>masa </a:t>
            </a:r>
            <a:r>
              <a:rPr lang="en-US" sz="2000" dirty="0" err="1">
                <a:latin typeface="+mj-lt"/>
                <a:cs typeface="Arial"/>
              </a:rPr>
              <a:t>pemeliharaan</a:t>
            </a:r>
            <a:endParaRPr lang="en-US" sz="2000" dirty="0">
              <a:latin typeface="+mj-lt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0338" y="3841494"/>
            <a:ext cx="365862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>
                <a:latin typeface="+mj-lt"/>
                <a:cs typeface="Arial"/>
              </a:rPr>
              <a:t>Diberlakukan bila </a:t>
            </a:r>
            <a:r>
              <a:rPr lang="en-US" sz="2400" dirty="0" err="1">
                <a:latin typeface="+mj-lt"/>
                <a:cs typeface="Arial"/>
              </a:rPr>
              <a:t>penyedia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dirty="0" err="1">
                <a:latin typeface="+mj-lt"/>
                <a:cs typeface="Arial"/>
              </a:rPr>
              <a:t>menerima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dirty="0" err="1">
                <a:latin typeface="+mj-lt"/>
                <a:cs typeface="Arial"/>
              </a:rPr>
              <a:t>uang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dirty="0" err="1">
                <a:latin typeface="+mj-lt"/>
                <a:cs typeface="Arial"/>
              </a:rPr>
              <a:t>retensi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dirty="0" err="1">
                <a:latin typeface="+mj-lt"/>
                <a:cs typeface="Arial"/>
              </a:rPr>
              <a:t>pada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dirty="0" err="1">
                <a:latin typeface="+mj-lt"/>
                <a:cs typeface="Arial"/>
              </a:rPr>
              <a:t>serah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err="1">
                <a:latin typeface="+mj-lt"/>
                <a:cs typeface="Arial"/>
              </a:rPr>
              <a:t>terima</a:t>
            </a:r>
            <a:r>
              <a:rPr lang="en-US" sz="2400">
                <a:latin typeface="+mj-lt"/>
                <a:cs typeface="Arial"/>
              </a:rPr>
              <a:t> pekerjaan pertama </a:t>
            </a:r>
            <a:r>
              <a:rPr lang="en-US" sz="2400" dirty="0">
                <a:latin typeface="+mj-lt"/>
                <a:cs typeface="Arial"/>
              </a:rPr>
              <a:t>(PHO)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6071" y="1945115"/>
            <a:ext cx="19812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dirty="0" err="1">
                <a:latin typeface="+mj-lt"/>
                <a:cs typeface="Arial"/>
              </a:rPr>
              <a:t>Nilainya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800" b="1" dirty="0">
                <a:latin typeface="+mj-lt"/>
                <a:cs typeface="Arial"/>
              </a:rPr>
              <a:t>5% </a:t>
            </a:r>
            <a:endParaRPr lang="id-ID" sz="2400" b="1" dirty="0">
              <a:latin typeface="+mj-lt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dirty="0" err="1">
                <a:latin typeface="+mj-lt"/>
                <a:cs typeface="Arial"/>
              </a:rPr>
              <a:t>dari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dirty="0" err="1">
                <a:latin typeface="+mj-lt"/>
                <a:cs typeface="Arial"/>
              </a:rPr>
              <a:t>kontrak</a:t>
            </a:r>
            <a:r>
              <a:rPr lang="en-US" sz="2400" dirty="0">
                <a:latin typeface="+mj-lt"/>
                <a:cs typeface="Arial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95" y="1916161"/>
            <a:ext cx="1156691" cy="11566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4" y="4664037"/>
            <a:ext cx="1761071" cy="1406618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1750227" y="4655367"/>
            <a:ext cx="308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Dikembalikan</a:t>
            </a:r>
            <a:r>
              <a:rPr lang="en-US" sz="2400" dirty="0">
                <a:latin typeface="+mj-lt"/>
              </a:rPr>
              <a:t> 14 </a:t>
            </a:r>
            <a:r>
              <a:rPr lang="en-US" sz="2400" dirty="0" err="1">
                <a:latin typeface="+mj-lt"/>
              </a:rPr>
              <a:t>hari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kerja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setelah</a:t>
            </a:r>
            <a:r>
              <a:rPr lang="en-US" sz="2400" dirty="0">
                <a:latin typeface="+mj-lt"/>
              </a:rPr>
              <a:t> masa </a:t>
            </a:r>
            <a:r>
              <a:rPr lang="en-US" sz="2400" dirty="0" err="1">
                <a:latin typeface="+mj-lt"/>
              </a:rPr>
              <a:t>pemeliharaan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selesai</a:t>
            </a:r>
            <a:endParaRPr lang="en-US" sz="2400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2179" y="6175972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892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634999" y="304800"/>
            <a:ext cx="848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Sertifikat Garansi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758606" y="1581789"/>
            <a:ext cx="2359993" cy="4572000"/>
          </a:xfrm>
          <a:custGeom>
            <a:avLst/>
            <a:gdLst/>
            <a:ahLst/>
            <a:cxnLst/>
            <a:rect l="l" t="t" r="r" b="b"/>
            <a:pathLst>
              <a:path w="2886075" h="5591175">
                <a:moveTo>
                  <a:pt x="0" y="0"/>
                </a:moveTo>
                <a:lnTo>
                  <a:pt x="2886062" y="0"/>
                </a:lnTo>
                <a:lnTo>
                  <a:pt x="2886062" y="5591175"/>
                </a:lnTo>
                <a:lnTo>
                  <a:pt x="0" y="5591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44216" y="1283089"/>
            <a:ext cx="582119" cy="467325"/>
            <a:chOff x="8811797" y="6506989"/>
            <a:chExt cx="711884" cy="571500"/>
          </a:xfrm>
        </p:grpSpPr>
        <p:sp>
          <p:nvSpPr>
            <p:cNvPr id="16" name="object 33"/>
            <p:cNvSpPr/>
            <p:nvPr/>
          </p:nvSpPr>
          <p:spPr>
            <a:xfrm>
              <a:off x="9125223" y="6506989"/>
              <a:ext cx="75565" cy="571500"/>
            </a:xfrm>
            <a:custGeom>
              <a:avLst/>
              <a:gdLst/>
              <a:ahLst/>
              <a:cxnLst/>
              <a:rect l="l" t="t" r="r" b="b"/>
              <a:pathLst>
                <a:path w="75565" h="571500">
                  <a:moveTo>
                    <a:pt x="0" y="0"/>
                  </a:moveTo>
                  <a:lnTo>
                    <a:pt x="0" y="571498"/>
                  </a:lnTo>
                  <a:lnTo>
                    <a:pt x="75390" y="571498"/>
                  </a:lnTo>
                  <a:lnTo>
                    <a:pt x="753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5"/>
            <p:cNvSpPr/>
            <p:nvPr/>
          </p:nvSpPr>
          <p:spPr>
            <a:xfrm>
              <a:off x="8811797" y="6506989"/>
              <a:ext cx="314960" cy="285750"/>
            </a:xfrm>
            <a:custGeom>
              <a:avLst/>
              <a:gdLst/>
              <a:ahLst/>
              <a:cxnLst/>
              <a:rect l="l" t="t" r="r" b="b"/>
              <a:pathLst>
                <a:path w="314959" h="285750">
                  <a:moveTo>
                    <a:pt x="314505" y="285749"/>
                  </a:moveTo>
                  <a:lnTo>
                    <a:pt x="0" y="0"/>
                  </a:lnTo>
                  <a:lnTo>
                    <a:pt x="314505" y="0"/>
                  </a:lnTo>
                  <a:lnTo>
                    <a:pt x="314505" y="28574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6"/>
            <p:cNvSpPr/>
            <p:nvPr/>
          </p:nvSpPr>
          <p:spPr>
            <a:xfrm>
              <a:off x="9199196" y="6506989"/>
              <a:ext cx="324485" cy="571500"/>
            </a:xfrm>
            <a:custGeom>
              <a:avLst/>
              <a:gdLst/>
              <a:ahLst/>
              <a:cxnLst/>
              <a:rect l="l" t="t" r="r" b="b"/>
              <a:pathLst>
                <a:path w="324484" h="571500">
                  <a:moveTo>
                    <a:pt x="9786" y="571498"/>
                  </a:moveTo>
                  <a:lnTo>
                    <a:pt x="0" y="571498"/>
                  </a:lnTo>
                  <a:lnTo>
                    <a:pt x="0" y="0"/>
                  </a:lnTo>
                  <a:lnTo>
                    <a:pt x="9786" y="0"/>
                  </a:lnTo>
                  <a:lnTo>
                    <a:pt x="324291" y="285749"/>
                  </a:lnTo>
                  <a:lnTo>
                    <a:pt x="9786" y="571498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4"/>
            <p:cNvSpPr/>
            <p:nvPr/>
          </p:nvSpPr>
          <p:spPr>
            <a:xfrm>
              <a:off x="8812136" y="6792738"/>
              <a:ext cx="314960" cy="285750"/>
            </a:xfrm>
            <a:custGeom>
              <a:avLst/>
              <a:gdLst/>
              <a:ahLst/>
              <a:cxnLst/>
              <a:rect l="l" t="t" r="r" b="b"/>
              <a:pathLst>
                <a:path w="314959" h="285750">
                  <a:moveTo>
                    <a:pt x="314505" y="285749"/>
                  </a:moveTo>
                  <a:lnTo>
                    <a:pt x="0" y="285749"/>
                  </a:lnTo>
                  <a:lnTo>
                    <a:pt x="314505" y="0"/>
                  </a:lnTo>
                  <a:lnTo>
                    <a:pt x="314505" y="28574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5"/>
          <p:cNvSpPr/>
          <p:nvPr/>
        </p:nvSpPr>
        <p:spPr>
          <a:xfrm>
            <a:off x="643577" y="1590867"/>
            <a:ext cx="2359993" cy="4548634"/>
          </a:xfrm>
          <a:custGeom>
            <a:avLst/>
            <a:gdLst/>
            <a:ahLst/>
            <a:cxnLst/>
            <a:rect l="l" t="t" r="r" b="b"/>
            <a:pathLst>
              <a:path w="2886075" h="5562600">
                <a:moveTo>
                  <a:pt x="0" y="0"/>
                </a:moveTo>
                <a:lnTo>
                  <a:pt x="2886030" y="0"/>
                </a:lnTo>
                <a:lnTo>
                  <a:pt x="2886030" y="5562599"/>
                </a:lnTo>
                <a:lnTo>
                  <a:pt x="0" y="55625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3699030" y="1591932"/>
            <a:ext cx="2359993" cy="4545891"/>
          </a:xfrm>
          <a:custGeom>
            <a:avLst/>
            <a:gdLst/>
            <a:ahLst/>
            <a:cxnLst/>
            <a:rect l="l" t="t" r="r" b="b"/>
            <a:pathLst>
              <a:path w="2886075" h="5819775">
                <a:moveTo>
                  <a:pt x="0" y="5819774"/>
                </a:moveTo>
                <a:lnTo>
                  <a:pt x="0" y="0"/>
                </a:lnTo>
                <a:lnTo>
                  <a:pt x="2886068" y="0"/>
                </a:lnTo>
                <a:lnTo>
                  <a:pt x="2886068" y="5819774"/>
                </a:lnTo>
                <a:lnTo>
                  <a:pt x="0" y="5819774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Group 29"/>
          <p:cNvGrpSpPr/>
          <p:nvPr/>
        </p:nvGrpSpPr>
        <p:grpSpPr>
          <a:xfrm>
            <a:off x="427833" y="1283088"/>
            <a:ext cx="582119" cy="467325"/>
            <a:chOff x="8811797" y="6506989"/>
            <a:chExt cx="711884" cy="571500"/>
          </a:xfrm>
        </p:grpSpPr>
        <p:sp>
          <p:nvSpPr>
            <p:cNvPr id="31" name="object 33"/>
            <p:cNvSpPr/>
            <p:nvPr/>
          </p:nvSpPr>
          <p:spPr>
            <a:xfrm>
              <a:off x="9125223" y="6506989"/>
              <a:ext cx="75565" cy="571500"/>
            </a:xfrm>
            <a:custGeom>
              <a:avLst/>
              <a:gdLst/>
              <a:ahLst/>
              <a:cxnLst/>
              <a:rect l="l" t="t" r="r" b="b"/>
              <a:pathLst>
                <a:path w="75565" h="571500">
                  <a:moveTo>
                    <a:pt x="0" y="0"/>
                  </a:moveTo>
                  <a:lnTo>
                    <a:pt x="0" y="571498"/>
                  </a:lnTo>
                  <a:lnTo>
                    <a:pt x="75390" y="571498"/>
                  </a:lnTo>
                  <a:lnTo>
                    <a:pt x="753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/>
            <p:cNvSpPr/>
            <p:nvPr/>
          </p:nvSpPr>
          <p:spPr>
            <a:xfrm>
              <a:off x="8812136" y="6792738"/>
              <a:ext cx="314960" cy="285750"/>
            </a:xfrm>
            <a:custGeom>
              <a:avLst/>
              <a:gdLst/>
              <a:ahLst/>
              <a:cxnLst/>
              <a:rect l="l" t="t" r="r" b="b"/>
              <a:pathLst>
                <a:path w="314959" h="285750">
                  <a:moveTo>
                    <a:pt x="314505" y="285749"/>
                  </a:moveTo>
                  <a:lnTo>
                    <a:pt x="0" y="285749"/>
                  </a:lnTo>
                  <a:lnTo>
                    <a:pt x="314505" y="0"/>
                  </a:lnTo>
                  <a:lnTo>
                    <a:pt x="314505" y="28574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/>
            <p:cNvSpPr/>
            <p:nvPr/>
          </p:nvSpPr>
          <p:spPr>
            <a:xfrm>
              <a:off x="8811797" y="6506989"/>
              <a:ext cx="314960" cy="285750"/>
            </a:xfrm>
            <a:custGeom>
              <a:avLst/>
              <a:gdLst/>
              <a:ahLst/>
              <a:cxnLst/>
              <a:rect l="l" t="t" r="r" b="b"/>
              <a:pathLst>
                <a:path w="314959" h="285750">
                  <a:moveTo>
                    <a:pt x="314505" y="285749"/>
                  </a:moveTo>
                  <a:lnTo>
                    <a:pt x="0" y="0"/>
                  </a:lnTo>
                  <a:lnTo>
                    <a:pt x="314505" y="0"/>
                  </a:lnTo>
                  <a:lnTo>
                    <a:pt x="314505" y="28574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/>
            <p:cNvSpPr/>
            <p:nvPr/>
          </p:nvSpPr>
          <p:spPr>
            <a:xfrm>
              <a:off x="9199196" y="6506989"/>
              <a:ext cx="324485" cy="571500"/>
            </a:xfrm>
            <a:custGeom>
              <a:avLst/>
              <a:gdLst/>
              <a:ahLst/>
              <a:cxnLst/>
              <a:rect l="l" t="t" r="r" b="b"/>
              <a:pathLst>
                <a:path w="324484" h="571500">
                  <a:moveTo>
                    <a:pt x="9786" y="571498"/>
                  </a:moveTo>
                  <a:lnTo>
                    <a:pt x="0" y="571498"/>
                  </a:lnTo>
                  <a:lnTo>
                    <a:pt x="0" y="0"/>
                  </a:lnTo>
                  <a:lnTo>
                    <a:pt x="9786" y="0"/>
                  </a:lnTo>
                  <a:lnTo>
                    <a:pt x="324291" y="285749"/>
                  </a:lnTo>
                  <a:lnTo>
                    <a:pt x="9786" y="571498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43533" y="1276989"/>
            <a:ext cx="582119" cy="467325"/>
            <a:chOff x="8811797" y="6506989"/>
            <a:chExt cx="711884" cy="571500"/>
          </a:xfrm>
        </p:grpSpPr>
        <p:sp>
          <p:nvSpPr>
            <p:cNvPr id="36" name="object 33"/>
            <p:cNvSpPr/>
            <p:nvPr/>
          </p:nvSpPr>
          <p:spPr>
            <a:xfrm>
              <a:off x="9125223" y="6506989"/>
              <a:ext cx="75565" cy="571500"/>
            </a:xfrm>
            <a:custGeom>
              <a:avLst/>
              <a:gdLst/>
              <a:ahLst/>
              <a:cxnLst/>
              <a:rect l="l" t="t" r="r" b="b"/>
              <a:pathLst>
                <a:path w="75565" h="571500">
                  <a:moveTo>
                    <a:pt x="0" y="0"/>
                  </a:moveTo>
                  <a:lnTo>
                    <a:pt x="0" y="571498"/>
                  </a:lnTo>
                  <a:lnTo>
                    <a:pt x="75390" y="571498"/>
                  </a:lnTo>
                  <a:lnTo>
                    <a:pt x="753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/>
            <p:cNvSpPr/>
            <p:nvPr/>
          </p:nvSpPr>
          <p:spPr>
            <a:xfrm>
              <a:off x="8812136" y="6792738"/>
              <a:ext cx="314960" cy="285750"/>
            </a:xfrm>
            <a:custGeom>
              <a:avLst/>
              <a:gdLst/>
              <a:ahLst/>
              <a:cxnLst/>
              <a:rect l="l" t="t" r="r" b="b"/>
              <a:pathLst>
                <a:path w="314959" h="285750">
                  <a:moveTo>
                    <a:pt x="314505" y="285749"/>
                  </a:moveTo>
                  <a:lnTo>
                    <a:pt x="0" y="285749"/>
                  </a:lnTo>
                  <a:lnTo>
                    <a:pt x="314505" y="0"/>
                  </a:lnTo>
                  <a:lnTo>
                    <a:pt x="314505" y="28574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8811797" y="6506989"/>
              <a:ext cx="314960" cy="285750"/>
            </a:xfrm>
            <a:custGeom>
              <a:avLst/>
              <a:gdLst/>
              <a:ahLst/>
              <a:cxnLst/>
              <a:rect l="l" t="t" r="r" b="b"/>
              <a:pathLst>
                <a:path w="314959" h="285750">
                  <a:moveTo>
                    <a:pt x="314505" y="285749"/>
                  </a:moveTo>
                  <a:lnTo>
                    <a:pt x="0" y="0"/>
                  </a:lnTo>
                  <a:lnTo>
                    <a:pt x="314505" y="0"/>
                  </a:lnTo>
                  <a:lnTo>
                    <a:pt x="314505" y="285749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9199196" y="6506989"/>
              <a:ext cx="324485" cy="571500"/>
            </a:xfrm>
            <a:custGeom>
              <a:avLst/>
              <a:gdLst/>
              <a:ahLst/>
              <a:cxnLst/>
              <a:rect l="l" t="t" r="r" b="b"/>
              <a:pathLst>
                <a:path w="324484" h="571500">
                  <a:moveTo>
                    <a:pt x="9786" y="571498"/>
                  </a:moveTo>
                  <a:lnTo>
                    <a:pt x="0" y="571498"/>
                  </a:lnTo>
                  <a:lnTo>
                    <a:pt x="0" y="0"/>
                  </a:lnTo>
                  <a:lnTo>
                    <a:pt x="9786" y="0"/>
                  </a:lnTo>
                  <a:lnTo>
                    <a:pt x="324291" y="285749"/>
                  </a:lnTo>
                  <a:lnTo>
                    <a:pt x="9786" y="571498"/>
                  </a:lnTo>
                  <a:close/>
                </a:path>
              </a:pathLst>
            </a:custGeom>
            <a:solidFill>
              <a:srgbClr val="FFC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18" y="1744314"/>
            <a:ext cx="1500416" cy="15004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20" y="1807181"/>
            <a:ext cx="1413763" cy="141376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36265" y="3923262"/>
            <a:ext cx="2137157" cy="87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200">
                <a:latin typeface="+mj-lt"/>
                <a:cs typeface="Arial"/>
              </a:rPr>
              <a:t>Menjamin kelaikan barang</a:t>
            </a:r>
            <a:endParaRPr lang="id-ID" sz="2200" dirty="0">
              <a:latin typeface="+mj-lt"/>
              <a:cs typeface="Arial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3" y="1697712"/>
            <a:ext cx="1812818" cy="1812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44" y="2232594"/>
            <a:ext cx="774186" cy="77418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2796" y="3553930"/>
            <a:ext cx="233253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id-ID" sz="2200" dirty="0">
                <a:latin typeface="+mj-lt"/>
                <a:cs typeface="Arial"/>
              </a:rPr>
              <a:t>Diberikan </a:t>
            </a:r>
            <a:r>
              <a:rPr lang="id-ID" sz="2200">
                <a:latin typeface="+mj-lt"/>
                <a:cs typeface="Arial"/>
              </a:rPr>
              <a:t>terhadap </a:t>
            </a:r>
            <a:r>
              <a:rPr lang="en-US" sz="2200">
                <a:latin typeface="+mj-lt"/>
                <a:cs typeface="Arial"/>
              </a:rPr>
              <a:t>kelaikan </a:t>
            </a:r>
            <a:r>
              <a:rPr lang="id-ID" sz="2200">
                <a:latin typeface="+mj-lt"/>
                <a:cs typeface="Arial"/>
              </a:rPr>
              <a:t>penggunaan </a:t>
            </a:r>
            <a:r>
              <a:rPr lang="id-ID" sz="2200" dirty="0">
                <a:latin typeface="+mj-lt"/>
                <a:cs typeface="Arial"/>
              </a:rPr>
              <a:t>barang hingga jangka waktu dalam ko</a:t>
            </a:r>
            <a:r>
              <a:rPr lang="en-US" sz="2200" dirty="0">
                <a:latin typeface="+mj-lt"/>
                <a:cs typeface="Arial"/>
              </a:rPr>
              <a:t>n</a:t>
            </a:r>
            <a:r>
              <a:rPr lang="id-ID" sz="2200" dirty="0">
                <a:latin typeface="+mj-lt"/>
                <a:cs typeface="Arial"/>
              </a:rPr>
              <a:t>trak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67534" y="3580988"/>
            <a:ext cx="2137157" cy="2502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id-ID" sz="2200" dirty="0">
                <a:latin typeface="+mj-lt"/>
                <a:cs typeface="Arial"/>
              </a:rPr>
              <a:t>Diterbitkan oleh </a:t>
            </a:r>
            <a:r>
              <a:rPr lang="id-ID" sz="2200">
                <a:latin typeface="+mj-lt"/>
                <a:cs typeface="Arial"/>
              </a:rPr>
              <a:t>Produsen atau </a:t>
            </a:r>
            <a:r>
              <a:rPr lang="id-ID" sz="2200" dirty="0">
                <a:latin typeface="+mj-lt"/>
                <a:cs typeface="Arial"/>
              </a:rPr>
              <a:t>Pihak yang ditunjuk secara sah oleh Produsen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27</a:t>
            </a:fld>
            <a:endParaRPr lang="id-ID" dirty="0"/>
          </a:p>
        </p:txBody>
      </p:sp>
      <p:grpSp>
        <p:nvGrpSpPr>
          <p:cNvPr id="47" name="Group 46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62179" y="6175972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5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0080" y="678010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395491-0BEF-409D-B851-1A95227B97AA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71563"/>
              </p:ext>
            </p:extLst>
          </p:nvPr>
        </p:nvGraphicFramePr>
        <p:xfrm>
          <a:off x="1018476" y="1281336"/>
          <a:ext cx="7772291" cy="4168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46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Jenis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Jaminan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JK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4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Jaminan Uang muka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6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Jaminan Penawaran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6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Jaminan Pelaksanaan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6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Jaminan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Pemeliharaan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81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Jaminan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Sanggah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Banding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84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Sertifikat Garansi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*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*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*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4" marR="731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45" name="TextBox 1"/>
          <p:cNvSpPr txBox="1">
            <a:spLocks noChangeArrowheads="1"/>
          </p:cNvSpPr>
          <p:nvPr/>
        </p:nvSpPr>
        <p:spPr bwMode="auto">
          <a:xfrm>
            <a:off x="899107" y="417240"/>
            <a:ext cx="7875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  <a:defRPr/>
            </a:pPr>
            <a:r>
              <a:rPr lang="en-US" altLang="en-US" err="1">
                <a:ln w="0"/>
                <a:latin typeface="Rockwell" panose="02060603020205020403" pitchFamily="18" charset="0"/>
                <a:ea typeface="+mj-ea"/>
                <a:cs typeface="+mj-cs"/>
              </a:rPr>
              <a:t>Ketentuan</a:t>
            </a:r>
            <a:r>
              <a:rPr lang="en-US" altLang="en-US">
                <a:ln w="0"/>
                <a:latin typeface="Rockwell" panose="02060603020205020403" pitchFamily="18" charset="0"/>
                <a:ea typeface="+mj-ea"/>
                <a:cs typeface="+mj-cs"/>
              </a:rPr>
              <a:t> Penggunaan </a:t>
            </a:r>
            <a:r>
              <a:rPr lang="en-US" altLang="en-US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Jaminan</a:t>
            </a:r>
            <a:r>
              <a:rPr lang="en-US" altLang="en-US" dirty="0">
                <a:ln w="0"/>
                <a:latin typeface="Rockwell" panose="02060603020205020403" pitchFamily="18" charset="0"/>
                <a:ea typeface="+mj-ea"/>
                <a:cs typeface="+mj-cs"/>
              </a:rPr>
              <a:t>/</a:t>
            </a:r>
            <a:r>
              <a:rPr lang="en-US" altLang="en-US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Garansi</a:t>
            </a:r>
            <a:endParaRPr lang="en-US" altLang="en-US" dirty="0">
              <a:ln w="0"/>
              <a:latin typeface="Rockwell" panose="02060603020205020403" pitchFamily="18" charset="0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6183099"/>
              <a:ext cx="1634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30 s.d 36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26621" y="5724492"/>
            <a:ext cx="742066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/>
              <a:t>*Sertifikat garansi dapat diberikan dalam pekerjaan konstruksi atau jenis pengadaan yg lainnya apabila terdapat pengadaan barang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6930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FEF6-5B6C-4526-8FCF-19C81DCB53C6}"/>
              </a:ext>
            </a:extLst>
          </p:cNvPr>
          <p:cNvPicPr/>
          <p:nvPr/>
        </p:nvPicPr>
        <p:blipFill rotWithShape="1">
          <a:blip r:embed="rId3"/>
          <a:srcRect l="66604" t="24478" r="149" b="14428"/>
          <a:stretch/>
        </p:blipFill>
        <p:spPr>
          <a:xfrm>
            <a:off x="8132621" y="4399679"/>
            <a:ext cx="1573721" cy="1626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1740" y="267978"/>
            <a:ext cx="4650119" cy="766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alt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Penyesuaian </a:t>
            </a:r>
            <a:r>
              <a:rPr lang="en-US" alt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Ha</a:t>
            </a:r>
            <a:r>
              <a:rPr lang="id-ID" alt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rga</a:t>
            </a:r>
            <a:endParaRPr lang="en-US" altLang="en-US" sz="4000" dirty="0">
              <a:ln w="0"/>
              <a:latin typeface="Rockwell" panose="02060603020205020403" pitchFamily="18" charset="0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96086" y="6212724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7770" y="1786919"/>
            <a:ext cx="8338058" cy="1946174"/>
            <a:chOff x="928566" y="3395142"/>
            <a:chExt cx="8338058" cy="1946174"/>
          </a:xfrm>
        </p:grpSpPr>
        <p:sp>
          <p:nvSpPr>
            <p:cNvPr id="2" name="Rectangle 1"/>
            <p:cNvSpPr/>
            <p:nvPr/>
          </p:nvSpPr>
          <p:spPr>
            <a:xfrm>
              <a:off x="928566" y="4069451"/>
              <a:ext cx="3743361" cy="31034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Tahun 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14935" y="4069587"/>
              <a:ext cx="4551689" cy="3020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Tahun 2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57379" y="3422641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18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0234" y="339514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13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03155" y="3884306"/>
              <a:ext cx="187119" cy="49459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30300" y="3867564"/>
              <a:ext cx="187119" cy="49459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6880" y="4469299"/>
              <a:ext cx="2106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NimbusRomNo9L"/>
                </a:rPr>
                <a:t>Dihitung mulai bulan ke-13 </a:t>
              </a: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69976" y="4417986"/>
              <a:ext cx="21485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NimbusRomNo9L"/>
                </a:rPr>
                <a:t>diberlakukan untuk masa pelaksanaan &gt; 18 bulan </a:t>
              </a: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67396" y="4634312"/>
            <a:ext cx="639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+mj-lt"/>
              </a:rPr>
              <a:t>diberlakukan terhadap Kontrak Tahun Jamak dengan jenis Kontrak Harga Satuan atau Kontrak berdasarkan Waktu Penugasan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36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132384" y="300299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Persiapan Swakelola</a:t>
            </a:r>
            <a:endParaRPr lang="ru-RU" sz="40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" y="1033724"/>
            <a:ext cx="85725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400" dirty="0">
                <a:solidFill>
                  <a:srgbClr val="000000"/>
                </a:solidFill>
                <a:latin typeface="+mj-lt"/>
              </a:rPr>
              <a:t>Kegiatan </a:t>
            </a:r>
            <a:r>
              <a:rPr lang="fi-FI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persiapan</a:t>
            </a:r>
            <a:r>
              <a:rPr lang="fi-FI" sz="24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fi-FI" sz="2400">
                <a:solidFill>
                  <a:srgbClr val="000000"/>
                </a:solidFill>
                <a:latin typeface="+mj-lt"/>
              </a:rPr>
              <a:t>Swakelola meliputi: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+mj-lt"/>
              </a:rPr>
              <a:t>Penetapan </a:t>
            </a:r>
            <a:r>
              <a:rPr lang="en-US" sz="2400" err="1">
                <a:solidFill>
                  <a:srgbClr val="000000"/>
                </a:solidFill>
                <a:latin typeface="+mj-lt"/>
              </a:rPr>
              <a:t>sasaran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 oleh PA/KPA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+mj-lt"/>
              </a:rPr>
              <a:t>Penetapan Penyelenggara Swakelola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+mj-lt"/>
              </a:rPr>
              <a:t>Rencana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kegiatan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, Jadwal Pelaksanaan, RAB, ditetapkan </a:t>
            </a:r>
            <a:r>
              <a:rPr lang="en-US" sz="2400" err="1">
                <a:solidFill>
                  <a:srgbClr val="000000"/>
                </a:solidFill>
                <a:latin typeface="+mj-lt"/>
              </a:rPr>
              <a:t>oleh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 PPK </a:t>
            </a:r>
            <a:r>
              <a:rPr lang="en-US" sz="2400">
                <a:latin typeface="+mj-lt"/>
              </a:rPr>
              <a:t>dengan memperhitungkan tenaga </a:t>
            </a:r>
            <a:r>
              <a:rPr lang="sv-SE" sz="2400">
                <a:latin typeface="+mj-lt"/>
              </a:rPr>
              <a:t>ahli/ peralatan/ bahan tertentu yang dilaksanakan dengan </a:t>
            </a:r>
            <a:r>
              <a:rPr lang="en-US" sz="2400">
                <a:latin typeface="+mj-lt"/>
              </a:rPr>
              <a:t>Kontrak tersendiri.</a:t>
            </a:r>
          </a:p>
          <a:p>
            <a:pPr>
              <a:defRPr/>
            </a:pPr>
            <a:endParaRPr lang="id-ID" sz="2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77000" y="6658052"/>
            <a:ext cx="2016224" cy="542130"/>
            <a:chOff x="-283362" y="6074085"/>
            <a:chExt cx="2016224" cy="5421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3362" y="6074085"/>
              <a:ext cx="1742908" cy="5421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1777" y="6191463"/>
              <a:ext cx="16910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6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1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23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79618"/>
              </p:ext>
            </p:extLst>
          </p:nvPr>
        </p:nvGraphicFramePr>
        <p:xfrm>
          <a:off x="1276400" y="2361456"/>
          <a:ext cx="7848873" cy="291181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4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4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32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Tipe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Swakelola</a:t>
                      </a: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Penetapan</a:t>
                      </a:r>
                      <a:endParaRPr lang="id-ID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</a:rPr>
                        <a:t>Tim Persiapan</a:t>
                      </a:r>
                      <a:endParaRPr lang="id-ID" sz="2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</a:rPr>
                        <a:t>Tim Pengawas </a:t>
                      </a:r>
                      <a:endParaRPr lang="id-ID" sz="2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effectLst/>
                        </a:rPr>
                        <a:t>Tim Pelaksana</a:t>
                      </a:r>
                      <a:endParaRPr lang="id-ID" sz="2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Tipe</a:t>
                      </a:r>
                      <a:r>
                        <a:rPr lang="en-US" sz="2000" dirty="0">
                          <a:effectLst/>
                        </a:rPr>
                        <a:t> I</a:t>
                      </a:r>
                      <a:endParaRPr lang="id-ID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PA/KPA </a:t>
                      </a:r>
                      <a:r>
                        <a:rPr lang="en-US" sz="2000" b="1" dirty="0" err="1">
                          <a:effectLst/>
                        </a:rPr>
                        <a:t>Penanggung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Jawab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Anggaran</a:t>
                      </a:r>
                      <a:endParaRPr lang="id-ID" sz="20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Tipe II</a:t>
                      </a:r>
                      <a:endParaRPr lang="id-ID" sz="200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279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PA/KPA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 b="1">
                          <a:effectLst/>
                        </a:rPr>
                        <a:t>Penanggung </a:t>
                      </a:r>
                      <a:r>
                        <a:rPr lang="en-US" sz="2000" b="1" err="1">
                          <a:effectLst/>
                        </a:rPr>
                        <a:t>Jawab</a:t>
                      </a:r>
                      <a:r>
                        <a:rPr lang="en-US" sz="2000" b="1">
                          <a:effectLst/>
                        </a:rPr>
                        <a:t> Anggaran</a:t>
                      </a:r>
                      <a:endParaRPr lang="id-ID" sz="20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>
                          <a:effectLst/>
                        </a:rPr>
                        <a:t>Pimpinan K/L/PD </a:t>
                      </a:r>
                      <a:r>
                        <a:rPr lang="en-US" sz="2000" b="1">
                          <a:effectLst/>
                        </a:rPr>
                        <a:t>Pelaksana Swakelola</a:t>
                      </a:r>
                      <a:endParaRPr lang="id-ID" sz="20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8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Tipe III</a:t>
                      </a:r>
                      <a:endParaRPr lang="id-ID" sz="200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1400" b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>
                          <a:effectLst/>
                        </a:rPr>
                        <a:t>Penanggung </a:t>
                      </a:r>
                      <a:r>
                        <a:rPr lang="en-US" sz="2000" dirty="0" err="1">
                          <a:effectLst/>
                        </a:rPr>
                        <a:t>Jawab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Organisasi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Masyarakat</a:t>
                      </a:r>
                      <a:endParaRPr lang="id-ID" sz="20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Tipe IV</a:t>
                      </a:r>
                      <a:endParaRPr lang="id-ID" sz="200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Penanggung </a:t>
                      </a:r>
                      <a:r>
                        <a:rPr lang="en-US" sz="2000" dirty="0" err="1">
                          <a:effectLst/>
                        </a:rPr>
                        <a:t>Jawab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Kelompok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Masyarakat</a:t>
                      </a:r>
                      <a:endParaRPr lang="id-ID" sz="20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24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71FEF6-5B6C-4526-8FCF-19C81DCB53C6}"/>
              </a:ext>
            </a:extLst>
          </p:cNvPr>
          <p:cNvPicPr/>
          <p:nvPr/>
        </p:nvPicPr>
        <p:blipFill rotWithShape="1">
          <a:blip r:embed="rId3"/>
          <a:srcRect l="66604" t="24478" r="149" b="14428"/>
          <a:stretch/>
        </p:blipFill>
        <p:spPr>
          <a:xfrm>
            <a:off x="5604034" y="1583320"/>
            <a:ext cx="4134650" cy="42738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6360" y="35464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Ketentuan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Penyesuaian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Harga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308" y="2063182"/>
            <a:ext cx="627047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penugasan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Tata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perhitungannya</a:t>
            </a:r>
            <a:r>
              <a:rPr lang="en-US" sz="2400" dirty="0"/>
              <a:t> </a:t>
            </a:r>
            <a:r>
              <a:rPr lang="en-US" sz="2400" dirty="0" err="1"/>
              <a:t>dicantumkan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pemilihan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perubahannya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/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, </a:t>
            </a:r>
            <a:r>
              <a:rPr lang="en-US" sz="2400" dirty="0" err="1"/>
              <a:t>kecuali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,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timpang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Diberlakukan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jadwal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yang </a:t>
            </a:r>
            <a:r>
              <a:rPr lang="en-US" sz="2400" dirty="0" err="1"/>
              <a:t>tercantum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96086" y="6212724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977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71FEF6-5B6C-4526-8FCF-19C81DCB53C6}"/>
              </a:ext>
            </a:extLst>
          </p:cNvPr>
          <p:cNvPicPr/>
          <p:nvPr/>
        </p:nvPicPr>
        <p:blipFill rotWithShape="1">
          <a:blip r:embed="rId3"/>
          <a:srcRect l="66604" t="24478" r="149" b="14428"/>
          <a:stretch/>
        </p:blipFill>
        <p:spPr>
          <a:xfrm>
            <a:off x="5604034" y="1583320"/>
            <a:ext cx="4134650" cy="42738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4643" y="1989005"/>
            <a:ext cx="638024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 </a:t>
            </a:r>
            <a:r>
              <a:rPr lang="en-US" sz="2400" dirty="0" err="1"/>
              <a:t>adanya</a:t>
            </a:r>
            <a:r>
              <a:rPr lang="en-US" sz="2400" dirty="0"/>
              <a:t> addendum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13 </a:t>
            </a:r>
            <a:r>
              <a:rPr lang="en-US" sz="2400" dirty="0" err="1"/>
              <a:t>sejak</a:t>
            </a:r>
            <a:r>
              <a:rPr lang="en-US" sz="2400" dirty="0"/>
              <a:t> addendum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ditanda</a:t>
            </a:r>
            <a:r>
              <a:rPr lang="en-US" sz="2400" dirty="0"/>
              <a:t> </a:t>
            </a:r>
            <a:r>
              <a:rPr lang="en-US" sz="2400" dirty="0" err="1"/>
              <a:t>tangani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Indeks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keterlambatan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penyedia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terendah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jadwal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realisasi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terendah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38429" y="2120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Ketentuan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Penyesuaian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sz="4000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Harga</a:t>
            </a:r>
            <a:r>
              <a:rPr lang="en-US" sz="4000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6086" y="6212724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59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4999" y="385133"/>
            <a:ext cx="8630922" cy="1129989"/>
          </a:xfrm>
        </p:spPr>
        <p:txBody>
          <a:bodyPr/>
          <a:lstStyle/>
          <a:p>
            <a:pPr algn="ctr" defTabSz="457200" rtl="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3200" kern="12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Tahap Persiapan Pengadaan Melalui Penyedia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32</a:t>
            </a:fld>
            <a:endParaRPr lang="id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56995" y="6215619"/>
              <a:ext cx="1428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38 - 46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1615097"/>
              </p:ext>
            </p:extLst>
          </p:nvPr>
        </p:nvGraphicFramePr>
        <p:xfrm>
          <a:off x="441056" y="1629476"/>
          <a:ext cx="9018807" cy="48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270480" y="1515122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en-US" sz="2400" kern="0" spc="25"/>
              <a:t>Menetapkan :</a:t>
            </a:r>
            <a:endParaRPr lang="en-US" sz="2400" kern="0" spc="25" dirty="0"/>
          </a:p>
        </p:txBody>
      </p:sp>
    </p:spTree>
    <p:extLst>
      <p:ext uri="{BB962C8B-B14F-4D97-AF65-F5344CB8AC3E}">
        <p14:creationId xmlns:p14="http://schemas.microsoft.com/office/powerpoint/2010/main" val="4173442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622933" y="188780"/>
            <a:ext cx="8850312" cy="67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40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Pemilihan</a:t>
            </a:r>
            <a:r>
              <a:rPr lang="en-US" sz="40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 B/PK/JL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2193" y="681513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/>
              <a:t> </a:t>
            </a:r>
            <a:endParaRPr lang="id-ID" b="1" dirty="0"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12527" y="6031395"/>
            <a:ext cx="2759732" cy="686314"/>
            <a:chOff x="619539" y="5807213"/>
            <a:chExt cx="2648769" cy="68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9" y="5807213"/>
              <a:ext cx="2648769" cy="6863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369993" y="5807213"/>
              <a:ext cx="1060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Tender</a:t>
              </a:r>
              <a:endParaRPr lang="id-ID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2530" y="3020526"/>
            <a:ext cx="2789729" cy="1832887"/>
            <a:chOff x="573993" y="3164371"/>
            <a:chExt cx="2717965" cy="15472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93" y="3164371"/>
              <a:ext cx="2717965" cy="154724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30250" y="3377292"/>
              <a:ext cx="16987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Penunjukan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Langsung</a:t>
              </a:r>
              <a:endParaRPr lang="id-ID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246485" y="5364256"/>
            <a:ext cx="152298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id-ID" sz="2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elelangan</a:t>
            </a:r>
          </a:p>
          <a:p>
            <a:r>
              <a:rPr lang="id-ID" sz="2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Sederhana</a:t>
            </a:r>
            <a:endParaRPr lang="id-ID" sz="23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2530" y="1190385"/>
            <a:ext cx="2741700" cy="761937"/>
            <a:chOff x="542069" y="1347167"/>
            <a:chExt cx="2741700" cy="7619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9" y="1347167"/>
              <a:ext cx="2741700" cy="76193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75092" y="1438585"/>
              <a:ext cx="18357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E-Purchasing</a:t>
              </a:r>
              <a:endParaRPr lang="id-ID" sz="2400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2530" y="5091767"/>
            <a:ext cx="2756979" cy="774141"/>
            <a:chOff x="609915" y="4913155"/>
            <a:chExt cx="2685215" cy="7741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15" y="4913155"/>
              <a:ext cx="2685215" cy="77414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84230" y="4948091"/>
              <a:ext cx="1870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Tender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Cepat</a:t>
              </a:r>
              <a:endParaRPr lang="id-ID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11414" y="3007859"/>
            <a:ext cx="2531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latin typeface="+mj-lt"/>
                <a:cs typeface="Arial"/>
              </a:rPr>
              <a:t>K</a:t>
            </a:r>
            <a:r>
              <a:rPr lang="id-ID" sz="2000" b="1">
                <a:latin typeface="+mj-lt"/>
                <a:cs typeface="Arial"/>
              </a:rPr>
              <a:t>eadaan Tertentu</a:t>
            </a:r>
            <a:endParaRPr lang="id-ID" sz="2000" b="1" dirty="0">
              <a:latin typeface="+mj-lt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1296" y="6164475"/>
            <a:ext cx="5766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err="1">
                <a:latin typeface="+mj-lt"/>
                <a:cs typeface="Arial"/>
              </a:rPr>
              <a:t>Jika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tidak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dapat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menggunakan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metode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lainnya</a:t>
            </a:r>
            <a:endParaRPr lang="en-US" sz="2000" b="1" dirty="0">
              <a:latin typeface="+mj-lt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11414" y="5092616"/>
            <a:ext cx="612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err="1">
                <a:latin typeface="+mj-lt"/>
                <a:cs typeface="Arial"/>
              </a:rPr>
              <a:t>Spek</a:t>
            </a:r>
            <a:r>
              <a:rPr lang="en-US" sz="2000" b="1">
                <a:latin typeface="+mj-lt"/>
                <a:cs typeface="Arial"/>
              </a:rPr>
              <a:t> &amp; volume </a:t>
            </a:r>
            <a:r>
              <a:rPr lang="en-US" sz="2000" b="1" dirty="0" err="1">
                <a:latin typeface="+mj-lt"/>
                <a:cs typeface="Arial"/>
              </a:rPr>
              <a:t>pekerjaan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sudah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err="1">
                <a:latin typeface="+mj-lt"/>
                <a:cs typeface="Arial"/>
              </a:rPr>
              <a:t>ditentukan</a:t>
            </a:r>
            <a:r>
              <a:rPr lang="en-US" sz="2000" b="1">
                <a:latin typeface="+mj-lt"/>
                <a:cs typeface="Arial"/>
              </a:rPr>
              <a:t> rinci</a:t>
            </a:r>
            <a:endParaRPr lang="id-ID" sz="2000" b="1" dirty="0">
              <a:latin typeface="+mj-lt"/>
              <a:cs typeface="Arial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err="1">
                <a:latin typeface="+mj-lt"/>
                <a:cs typeface="Arial"/>
              </a:rPr>
              <a:t>Pelaku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terkualifikasi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dalam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SIKaP</a:t>
            </a:r>
            <a:endParaRPr lang="en-US" sz="2000" b="1" dirty="0">
              <a:latin typeface="+mj-lt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948" y="2224197"/>
            <a:ext cx="2531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latin typeface="+mj-lt"/>
                <a:cs typeface="Arial"/>
              </a:rPr>
              <a:t>N</a:t>
            </a:r>
            <a:r>
              <a:rPr lang="id-ID" sz="2000" b="1" dirty="0">
                <a:latin typeface="+mj-lt"/>
                <a:cs typeface="Arial"/>
              </a:rPr>
              <a:t>ilai s.d </a:t>
            </a:r>
            <a:r>
              <a:rPr lang="id-ID" sz="2000" b="1">
                <a:latin typeface="+mj-lt"/>
                <a:cs typeface="Arial"/>
              </a:rPr>
              <a:t>200 Juta</a:t>
            </a:r>
            <a:endParaRPr lang="id-ID" sz="2000" b="1" dirty="0">
              <a:latin typeface="+mj-lt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48609" y="1293148"/>
            <a:ext cx="320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 err="1">
                <a:latin typeface="+mj-lt"/>
                <a:cs typeface="Arial"/>
              </a:rPr>
              <a:t>Katalog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elektronik</a:t>
            </a:r>
            <a:endParaRPr lang="id-ID" sz="2000" b="1" dirty="0">
              <a:latin typeface="+mj-lt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2259" y="3299694"/>
            <a:ext cx="4027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d-ID" sz="2000" dirty="0">
                <a:latin typeface="+mj-lt"/>
                <a:cs typeface="Arial" pitchFamily="34" charset="0"/>
              </a:rPr>
              <a:t>k</a:t>
            </a:r>
            <a:r>
              <a:rPr lang="en-US" sz="2000" err="1">
                <a:latin typeface="+mj-lt"/>
                <a:cs typeface="Arial" pitchFamily="34" charset="0"/>
              </a:rPr>
              <a:t>onferensi</a:t>
            </a:r>
            <a:r>
              <a:rPr lang="en-US" sz="2000">
                <a:latin typeface="+mj-lt"/>
                <a:cs typeface="Arial" pitchFamily="34" charset="0"/>
              </a:rPr>
              <a:t> mendadak</a:t>
            </a:r>
            <a:endParaRPr lang="id-ID" sz="20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d-ID" sz="2000" dirty="0">
                <a:latin typeface="+mj-lt"/>
                <a:cs typeface="Arial" pitchFamily="34" charset="0"/>
              </a:rPr>
              <a:t>bersifat rahasia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latin typeface="+mj-lt"/>
                <a:cs typeface="Arial" pitchFamily="34" charset="0"/>
              </a:rPr>
              <a:t>Pertahanan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id-ID" sz="2000" dirty="0">
                <a:latin typeface="+mj-lt"/>
                <a:cs typeface="Arial" pitchFamily="34" charset="0"/>
              </a:rPr>
              <a:t>n</a:t>
            </a:r>
            <a:r>
              <a:rPr lang="en-US" sz="2000" dirty="0" err="1">
                <a:latin typeface="+mj-lt"/>
                <a:cs typeface="Arial" pitchFamily="34" charset="0"/>
              </a:rPr>
              <a:t>egara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latin typeface="+mj-lt"/>
                <a:cs typeface="Arial" pitchFamily="34" charset="0"/>
              </a:rPr>
              <a:t>Satu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kesatuan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konstruksi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latin typeface="+mj-lt"/>
                <a:cs typeface="Arial" pitchFamily="34" charset="0"/>
              </a:rPr>
              <a:t>Hanya</a:t>
            </a:r>
            <a:r>
              <a:rPr lang="en-US" sz="2000" dirty="0">
                <a:latin typeface="+mj-lt"/>
                <a:cs typeface="Arial" pitchFamily="34" charset="0"/>
              </a:rPr>
              <a:t> 1 </a:t>
            </a:r>
            <a:r>
              <a:rPr lang="en-US" sz="2000" dirty="0" err="1">
                <a:latin typeface="+mj-lt"/>
                <a:cs typeface="Arial" pitchFamily="34" charset="0"/>
              </a:rPr>
              <a:t>pelaku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usaha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yg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mampu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33</a:t>
            </a:fld>
            <a:endParaRPr lang="id-ID"/>
          </a:p>
        </p:txBody>
      </p:sp>
      <p:grpSp>
        <p:nvGrpSpPr>
          <p:cNvPr id="31" name="Group 30"/>
          <p:cNvGrpSpPr/>
          <p:nvPr/>
        </p:nvGrpSpPr>
        <p:grpSpPr>
          <a:xfrm>
            <a:off x="382530" y="2039021"/>
            <a:ext cx="3122448" cy="882139"/>
            <a:chOff x="502229" y="2182865"/>
            <a:chExt cx="3122448" cy="8821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26" y="2182865"/>
              <a:ext cx="2736082" cy="8821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2229" y="2257163"/>
              <a:ext cx="3122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+mj-lt"/>
                </a:rPr>
                <a:t>Pengadaan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</a:rPr>
                <a:t>Langsung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97596" y="3303412"/>
            <a:ext cx="2856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</a:rPr>
              <a:t>Benih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Pupuk</a:t>
            </a: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</a:rPr>
              <a:t>Sarpas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masyarakat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tdk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mampu</a:t>
            </a: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</a:rPr>
              <a:t>Hak</a:t>
            </a:r>
            <a:r>
              <a:rPr lang="en-US" sz="2000" dirty="0">
                <a:latin typeface="+mj-lt"/>
              </a:rPr>
              <a:t> Paten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Tender </a:t>
            </a:r>
            <a:r>
              <a:rPr lang="en-US" sz="2000" dirty="0" err="1">
                <a:latin typeface="+mj-lt"/>
              </a:rPr>
              <a:t>ulang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gagal</a:t>
            </a:r>
            <a:endParaRPr lang="en-US" sz="2000" dirty="0"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62179" y="6180051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939302" y="73207"/>
            <a:ext cx="980451" cy="958946"/>
            <a:chOff x="8967477" y="2587539"/>
            <a:chExt cx="2415993" cy="20163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8102" y="2587539"/>
              <a:ext cx="1545368" cy="1710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93"/>
            <a:stretch/>
          </p:blipFill>
          <p:spPr>
            <a:xfrm>
              <a:off x="8967477" y="3801047"/>
              <a:ext cx="2029445" cy="802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441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040882" y="384755"/>
            <a:ext cx="8483600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32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Pemilihan </a:t>
            </a:r>
            <a:r>
              <a:rPr lang="en-US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- 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Jasa </a:t>
            </a:r>
            <a:r>
              <a:rPr lang="id-ID" sz="32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Konsultansi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10" y="2659948"/>
            <a:ext cx="2663324" cy="10938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74" y="1688227"/>
            <a:ext cx="2687523" cy="7734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86758" y="1751916"/>
            <a:ext cx="2853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Pengadaan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Langsung</a:t>
            </a:r>
            <a:endParaRPr lang="id-ID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5808" y="2649242"/>
            <a:ext cx="17593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Penunjukan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Langsung</a:t>
            </a:r>
            <a:endParaRPr lang="id-ID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9306" y="2609046"/>
            <a:ext cx="279812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+mj-lt"/>
                <a:cs typeface="Arial"/>
              </a:rPr>
              <a:t>K</a:t>
            </a:r>
            <a:r>
              <a:rPr lang="id-ID" sz="2400" b="1" dirty="0">
                <a:latin typeface="+mj-lt"/>
                <a:cs typeface="Arial"/>
              </a:rPr>
              <a:t>eadaan Tertentu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9306" y="1783923"/>
            <a:ext cx="253164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cs typeface="Arial"/>
              </a:rPr>
              <a:t>≤</a:t>
            </a:r>
            <a:r>
              <a:rPr lang="en-US" sz="2400" b="1" dirty="0">
                <a:latin typeface="+mj-lt"/>
                <a:cs typeface="Arial"/>
              </a:rPr>
              <a:t> 100 </a:t>
            </a:r>
            <a:r>
              <a:rPr lang="en-US" sz="2400" b="1" dirty="0" err="1">
                <a:latin typeface="+mj-lt"/>
                <a:cs typeface="Arial"/>
              </a:rPr>
              <a:t>juta</a:t>
            </a:r>
            <a:endParaRPr lang="en-US" sz="2400" b="1" dirty="0">
              <a:latin typeface="+mj-lt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2538" y="2982669"/>
            <a:ext cx="44693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1 </a:t>
            </a:r>
            <a:r>
              <a:rPr lang="en-US" sz="2200" dirty="0" err="1">
                <a:latin typeface="+mj-lt"/>
                <a:cs typeface="Arial" pitchFamily="34" charset="0"/>
              </a:rPr>
              <a:t>pelaku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usaha</a:t>
            </a:r>
            <a:r>
              <a:rPr lang="en-US" sz="2200" dirty="0">
                <a:latin typeface="+mj-lt"/>
                <a:cs typeface="Arial" pitchFamily="34" charset="0"/>
              </a:rPr>
              <a:t> yang </a:t>
            </a:r>
            <a:r>
              <a:rPr lang="en-US" sz="2200" dirty="0" err="1">
                <a:latin typeface="+mj-lt"/>
                <a:cs typeface="Arial" pitchFamily="34" charset="0"/>
              </a:rPr>
              <a:t>mampu</a:t>
            </a:r>
            <a:endParaRPr lang="en-US" sz="22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200" dirty="0" err="1">
                <a:latin typeface="+mj-lt"/>
                <a:cs typeface="Arial" pitchFamily="34" charset="0"/>
              </a:rPr>
              <a:t>Pemegang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hak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cipta</a:t>
            </a:r>
            <a:endParaRPr lang="en-US" sz="22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200" dirty="0" err="1">
                <a:latin typeface="+mj-lt"/>
                <a:cs typeface="Arial" pitchFamily="34" charset="0"/>
              </a:rPr>
              <a:t>Konsultan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hukum</a:t>
            </a:r>
            <a:r>
              <a:rPr lang="en-US" sz="2200" dirty="0">
                <a:latin typeface="+mj-lt"/>
                <a:cs typeface="Arial" pitchFamily="34" charset="0"/>
              </a:rPr>
              <a:t>  yang </a:t>
            </a:r>
            <a:r>
              <a:rPr lang="en-US" sz="2200" dirty="0" err="1">
                <a:latin typeface="+mj-lt"/>
                <a:cs typeface="Arial" pitchFamily="34" charset="0"/>
              </a:rPr>
              <a:t>segera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dan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tidak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bisa</a:t>
            </a:r>
            <a:r>
              <a:rPr lang="en-US" sz="2200" dirty="0"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latin typeface="+mj-lt"/>
                <a:cs typeface="Arial" pitchFamily="34" charset="0"/>
              </a:rPr>
              <a:t>ditunda</a:t>
            </a:r>
            <a:endParaRPr lang="en-US" sz="2200" dirty="0">
              <a:latin typeface="+mj-lt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200" i="1" dirty="0">
                <a:latin typeface="+mj-lt"/>
                <a:cs typeface="Arial" pitchFamily="34" charset="0"/>
              </a:rPr>
              <a:t>Repeat order </a:t>
            </a:r>
            <a:r>
              <a:rPr lang="en-US" sz="2200" dirty="0">
                <a:latin typeface="+mj-lt"/>
                <a:cs typeface="Arial" pitchFamily="34" charset="0"/>
              </a:rPr>
              <a:t>(</a:t>
            </a:r>
            <a:r>
              <a:rPr lang="en-US" sz="2200" dirty="0" err="1">
                <a:latin typeface="+mj-lt"/>
                <a:cs typeface="Arial" pitchFamily="34" charset="0"/>
              </a:rPr>
              <a:t>maks</a:t>
            </a:r>
            <a:r>
              <a:rPr lang="en-US" sz="2200" dirty="0">
                <a:latin typeface="+mj-lt"/>
                <a:cs typeface="Arial" pitchFamily="34" charset="0"/>
              </a:rPr>
              <a:t> 2 kali)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31" name="Rectangle 30"/>
          <p:cNvSpPr/>
          <p:nvPr/>
        </p:nvSpPr>
        <p:spPr>
          <a:xfrm>
            <a:off x="4239847" y="5141396"/>
            <a:ext cx="253164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+mj-lt"/>
                <a:cs typeface="Arial"/>
              </a:rPr>
              <a:t>&gt; 100 </a:t>
            </a:r>
            <a:r>
              <a:rPr lang="en-US" sz="2400" b="1" dirty="0" err="1">
                <a:latin typeface="+mj-lt"/>
                <a:cs typeface="Arial"/>
              </a:rPr>
              <a:t>juta</a:t>
            </a:r>
            <a:endParaRPr lang="en-US" sz="2400" b="1" dirty="0">
              <a:latin typeface="+mj-lt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2179" y="6180051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41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43091" y="4993500"/>
            <a:ext cx="2684973" cy="692482"/>
            <a:chOff x="612552" y="4994886"/>
            <a:chExt cx="2684973" cy="6924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52" y="4994886"/>
              <a:ext cx="2684973" cy="69248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480656" y="5024996"/>
              <a:ext cx="1060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Seleksi</a:t>
              </a:r>
              <a:endParaRPr lang="id-ID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828" y="219124"/>
            <a:ext cx="765859" cy="8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1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2656" y="131730"/>
            <a:ext cx="9423401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</a:pPr>
            <a:r>
              <a:rPr lang="id-ID" sz="36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</a:t>
            </a:r>
            <a:r>
              <a:rPr lang="id-ID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Evaluasi </a:t>
            </a:r>
            <a:br>
              <a:rPr lang="en-US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</a:br>
            <a:r>
              <a:rPr lang="id-ID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Penawaran</a:t>
            </a:r>
            <a:r>
              <a:rPr lang="en-US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Penyedia</a:t>
            </a:r>
            <a:r>
              <a:rPr lang="en-US" sz="36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 B/PK/JL</a:t>
            </a:r>
            <a:endParaRPr lang="id-ID" sz="36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9035" y="4927001"/>
            <a:ext cx="23190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3.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Harga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Terendah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02142" y="2232433"/>
            <a:ext cx="16871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1. </a:t>
            </a:r>
            <a:r>
              <a:rPr lang="id-ID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Sistem Nilai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17582" y="3165551"/>
            <a:ext cx="1734641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2.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Penilaian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BSUE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89329" y="4958882"/>
            <a:ext cx="62765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6672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+mj-lt"/>
                <a:cs typeface="Arial" pitchFamily="34" charset="0"/>
              </a:rPr>
              <a:t>Harga </a:t>
            </a:r>
            <a:r>
              <a:rPr lang="en-US" sz="2400" dirty="0" err="1">
                <a:latin typeface="+mj-lt"/>
                <a:cs typeface="Arial" pitchFamily="34" charset="0"/>
              </a:rPr>
              <a:t>menjadi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dasar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penetapan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pemenang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diantara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penawaran</a:t>
            </a:r>
            <a:r>
              <a:rPr lang="en-US" sz="2400" dirty="0">
                <a:latin typeface="+mj-lt"/>
                <a:cs typeface="Arial" pitchFamily="34" charset="0"/>
              </a:rPr>
              <a:t> yang </a:t>
            </a:r>
            <a:r>
              <a:rPr lang="en-US" sz="2400" dirty="0" err="1">
                <a:latin typeface="+mj-lt"/>
                <a:cs typeface="Arial" pitchFamily="34" charset="0"/>
              </a:rPr>
              <a:t>memenuhi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persyaratan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teknis</a:t>
            </a:r>
            <a:endParaRPr lang="id-ID" sz="2400" dirty="0"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52223" y="2290498"/>
            <a:ext cx="653417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556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+mj-lt"/>
                <a:cs typeface="Arial" pitchFamily="34" charset="0"/>
              </a:rPr>
              <a:t>memperhitungkan </a:t>
            </a:r>
            <a:r>
              <a:rPr lang="en-US" sz="2400" dirty="0" err="1">
                <a:latin typeface="+mj-lt"/>
                <a:cs typeface="Arial" pitchFamily="34" charset="0"/>
              </a:rPr>
              <a:t>penilaian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teknis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harga</a:t>
            </a:r>
            <a:endParaRPr lang="id-ID" sz="2400" b="1" dirty="0">
              <a:latin typeface="+mj-lt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89329" y="3191086"/>
            <a:ext cx="62429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7556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j-lt"/>
                <a:cs typeface="Arial" pitchFamily="34" charset="0"/>
              </a:rPr>
              <a:t>memperhitungkan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faktor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umur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ekonomis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harga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biaya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operasional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biaya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pemeliharaan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dan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nilai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sisa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dalam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jangka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waktu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operasi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tertentu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3" y="3244516"/>
            <a:ext cx="717378" cy="4424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6" y="4958882"/>
            <a:ext cx="623084" cy="62308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35</a:t>
            </a:fld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17393" r="12563" b="22224"/>
          <a:stretch/>
        </p:blipFill>
        <p:spPr>
          <a:xfrm>
            <a:off x="429883" y="2284976"/>
            <a:ext cx="758197" cy="6017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2839" y="6186289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39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556320" y="205726"/>
            <a:ext cx="1241501" cy="1214270"/>
            <a:chOff x="8967477" y="2587539"/>
            <a:chExt cx="2415993" cy="201636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8102" y="2587539"/>
              <a:ext cx="1545368" cy="17104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93"/>
            <a:stretch/>
          </p:blipFill>
          <p:spPr>
            <a:xfrm>
              <a:off x="8967477" y="3801047"/>
              <a:ext cx="2029445" cy="802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930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30199" y="461674"/>
            <a:ext cx="9423401" cy="118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</a:pPr>
            <a:r>
              <a:rPr lang="id-ID" sz="32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Evaluasi 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Penawaran </a:t>
            </a:r>
            <a:br>
              <a:rPr lang="en-US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</a:b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Jasa Konsulta</a:t>
            </a:r>
            <a:r>
              <a:rPr lang="en-US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n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si</a:t>
            </a:r>
            <a:endParaRPr lang="id-ID" sz="32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36</a:t>
            </a:fld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04021" y="6170015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42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10" y="576929"/>
            <a:ext cx="861065" cy="9548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4374" y="2223967"/>
            <a:ext cx="8661546" cy="3343815"/>
            <a:chOff x="604374" y="2081105"/>
            <a:chExt cx="8661546" cy="3343815"/>
          </a:xfrm>
        </p:grpSpPr>
        <p:grpSp>
          <p:nvGrpSpPr>
            <p:cNvPr id="9" name="Group 8"/>
            <p:cNvGrpSpPr/>
            <p:nvPr/>
          </p:nvGrpSpPr>
          <p:grpSpPr>
            <a:xfrm>
              <a:off x="673949" y="2081105"/>
              <a:ext cx="4008092" cy="1786669"/>
              <a:chOff x="604374" y="1954947"/>
              <a:chExt cx="4008092" cy="178666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04374" y="1954947"/>
                <a:ext cx="3919768" cy="1786669"/>
                <a:chOff x="604374" y="1954947"/>
                <a:chExt cx="3919768" cy="178666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374" y="2047284"/>
                  <a:ext cx="3919768" cy="1694332"/>
                </a:xfrm>
                <a:prstGeom prst="rect">
                  <a:avLst/>
                </a:prstGeom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1096152" y="2481268"/>
                  <a:ext cx="3071961" cy="867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2800" b="1" dirty="0" err="1">
                      <a:solidFill>
                        <a:schemeClr val="bg1"/>
                      </a:solidFill>
                    </a:rPr>
                    <a:t>Kualitas</a:t>
                  </a:r>
                  <a:r>
                    <a:rPr lang="id-ID" sz="2800" b="1" dirty="0">
                      <a:solidFill>
                        <a:schemeClr val="bg1"/>
                      </a:solidFill>
                    </a:rPr>
                    <a:t> &amp;</a:t>
                  </a:r>
                  <a:br>
                    <a:rPr lang="en-US" sz="2800" b="1" dirty="0">
                      <a:solidFill>
                        <a:schemeClr val="bg1"/>
                      </a:solidFill>
                    </a:rPr>
                  </a:br>
                  <a:r>
                    <a:rPr lang="id-ID" sz="2800" b="1" dirty="0">
                      <a:solidFill>
                        <a:schemeClr val="bg1"/>
                      </a:solidFill>
                    </a:rPr>
                    <a:t>Biaya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0390" y="1954947"/>
                  <a:ext cx="1219200" cy="1219200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2166" y="2695711"/>
                <a:ext cx="1280300" cy="1022612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04374" y="2231919"/>
              <a:ext cx="8661546" cy="3193001"/>
              <a:chOff x="604374" y="2231919"/>
              <a:chExt cx="8661546" cy="319300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085495" y="2231919"/>
                <a:ext cx="3675454" cy="1639436"/>
                <a:chOff x="5184848" y="1971526"/>
                <a:chExt cx="3818635" cy="1703302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4848" y="1971526"/>
                  <a:ext cx="3818635" cy="1703302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7185" y="2235394"/>
                  <a:ext cx="1219200" cy="1219200"/>
                </a:xfrm>
                <a:prstGeom prst="rect">
                  <a:avLst/>
                </a:prstGeom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5697089" y="2438400"/>
                  <a:ext cx="245745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4000" b="1" dirty="0" err="1">
                      <a:solidFill>
                        <a:schemeClr val="bg1"/>
                      </a:solidFill>
                    </a:rPr>
                    <a:t>Kualitas</a:t>
                  </a:r>
                  <a:endParaRPr lang="en-US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04374" y="3741616"/>
                <a:ext cx="4233400" cy="1670330"/>
                <a:chOff x="64928" y="2035712"/>
                <a:chExt cx="4538473" cy="179070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28" y="2035712"/>
                  <a:ext cx="4538473" cy="1790700"/>
                </a:xfrm>
                <a:prstGeom prst="rect">
                  <a:avLst/>
                </a:prstGeom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749444" y="2469397"/>
                  <a:ext cx="2275933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3000" b="1" dirty="0">
                      <a:solidFill>
                        <a:schemeClr val="bg1"/>
                      </a:solidFill>
                    </a:rPr>
                    <a:t>P</a:t>
                  </a:r>
                  <a:r>
                    <a:rPr lang="id-ID" sz="3000" b="1" dirty="0">
                      <a:solidFill>
                        <a:schemeClr val="bg1"/>
                      </a:solidFill>
                    </a:rPr>
                    <a:t>agu</a:t>
                  </a:r>
                  <a:r>
                    <a:rPr lang="en-US" sz="30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id-ID" sz="3000" b="1" dirty="0">
                      <a:solidFill>
                        <a:schemeClr val="bg1"/>
                      </a:solidFill>
                    </a:rPr>
                    <a:t>Anggaran</a:t>
                  </a:r>
                  <a:endParaRPr lang="en-US" sz="30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8632" y="2414487"/>
                  <a:ext cx="1005443" cy="1005443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4955494" y="3730234"/>
                <a:ext cx="4310426" cy="1694686"/>
                <a:chOff x="5068729" y="2113039"/>
                <a:chExt cx="4538473" cy="179070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8729" y="2113039"/>
                  <a:ext cx="4538473" cy="1790700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1248" y="2494463"/>
                  <a:ext cx="925468" cy="925468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5765402" y="2541677"/>
                  <a:ext cx="2136393" cy="867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B</a:t>
                  </a:r>
                  <a:r>
                    <a:rPr lang="id-ID" sz="2800" b="1" dirty="0">
                      <a:solidFill>
                        <a:schemeClr val="bg1"/>
                      </a:solidFill>
                    </a:rPr>
                    <a:t>iaya Terendah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85123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1986870"/>
            <a:ext cx="4059534" cy="1754746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68119" y="251563"/>
            <a:ext cx="9423401" cy="118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</a:pPr>
            <a:r>
              <a:rPr lang="id-ID" sz="32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Evaluasi 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Penawaran </a:t>
            </a:r>
            <a:br>
              <a:rPr lang="en-US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</a:b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Jasa Konsulta</a:t>
            </a:r>
            <a:r>
              <a:rPr lang="en-US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n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si</a:t>
            </a:r>
            <a:endParaRPr lang="id-ID" sz="32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6152" y="2481268"/>
            <a:ext cx="307196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Kualitas</a:t>
            </a:r>
            <a:r>
              <a:rPr lang="id-ID" sz="2800" b="1" dirty="0">
                <a:solidFill>
                  <a:schemeClr val="bg1"/>
                </a:solidFill>
              </a:rPr>
              <a:t> &amp;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id-ID" sz="2800" b="1" dirty="0">
                <a:solidFill>
                  <a:schemeClr val="bg1"/>
                </a:solidFill>
              </a:rPr>
              <a:t>Biaya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90" y="1954947"/>
            <a:ext cx="1219200" cy="1219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81488" y="3657600"/>
            <a:ext cx="4242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latin typeface="+mj-lt"/>
                <a:cs typeface="Arial" pitchFamily="34" charset="0"/>
              </a:rPr>
              <a:t>Ruang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lingkup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jenis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tenaga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ahli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waktu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penyelesaian</a:t>
            </a:r>
            <a:r>
              <a:rPr lang="en-US" sz="2400" dirty="0">
                <a:latin typeface="+mj-lt"/>
                <a:cs typeface="Arial" pitchFamily="34" charset="0"/>
              </a:rPr>
              <a:t>  </a:t>
            </a:r>
            <a:r>
              <a:rPr lang="en-US" sz="2400" dirty="0" err="1">
                <a:latin typeface="+mj-lt"/>
                <a:cs typeface="Arial" pitchFamily="34" charset="0"/>
              </a:rPr>
              <a:t>tidak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err="1">
                <a:latin typeface="+mj-lt"/>
                <a:cs typeface="Arial" pitchFamily="34" charset="0"/>
              </a:rPr>
              <a:t>dapat</a:t>
            </a:r>
            <a:r>
              <a:rPr lang="en-US" sz="2400">
                <a:latin typeface="+mj-lt"/>
                <a:cs typeface="Arial" pitchFamily="34" charset="0"/>
              </a:rPr>
              <a:t> diuraikan </a:t>
            </a:r>
            <a:r>
              <a:rPr lang="en-US" sz="2400" dirty="0" err="1">
                <a:latin typeface="+mj-lt"/>
                <a:cs typeface="Arial" pitchFamily="34" charset="0"/>
              </a:rPr>
              <a:t>dengan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pasti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dalam</a:t>
            </a:r>
            <a:r>
              <a:rPr lang="en-US" sz="2400" dirty="0">
                <a:latin typeface="+mj-lt"/>
                <a:cs typeface="Arial" pitchFamily="34" charset="0"/>
              </a:rPr>
              <a:t> KAK </a:t>
            </a:r>
            <a:r>
              <a:rPr lang="en-US" sz="2400" dirty="0" err="1">
                <a:latin typeface="+mj-lt"/>
                <a:cs typeface="Arial" pitchFamily="34" charset="0"/>
              </a:rPr>
              <a:t>atau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latin typeface="+mj-lt"/>
                <a:cs typeface="Arial" pitchFamily="34" charset="0"/>
              </a:rPr>
              <a:t>Jasa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konsultan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perorangan</a:t>
            </a:r>
            <a:endParaRPr lang="id-ID" sz="2400" dirty="0">
              <a:latin typeface="+mj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66" y="2695711"/>
            <a:ext cx="1280300" cy="10226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37</a:t>
            </a:fld>
            <a:endParaRPr lang="id-ID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48" y="1971526"/>
            <a:ext cx="3818635" cy="17033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85" y="2235394"/>
            <a:ext cx="1219200" cy="1219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697089" y="2438400"/>
            <a:ext cx="2457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Kualitas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7430" y="3741616"/>
            <a:ext cx="3872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latin typeface="+mj-lt"/>
                <a:cs typeface="Arial" pitchFamily="34" charset="0"/>
              </a:rPr>
              <a:t>Ruang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lingkup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jenis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tenaga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ahli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waktu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penyelesaian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pekerjaan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err="1">
                <a:latin typeface="+mj-lt"/>
                <a:cs typeface="Arial" pitchFamily="34" charset="0"/>
              </a:rPr>
              <a:t>dapat</a:t>
            </a:r>
            <a:r>
              <a:rPr lang="en-US" sz="2400">
                <a:latin typeface="+mj-lt"/>
                <a:cs typeface="Arial" pitchFamily="34" charset="0"/>
              </a:rPr>
              <a:t> diuraikan </a:t>
            </a:r>
            <a:r>
              <a:rPr lang="en-US" sz="2400" dirty="0" err="1">
                <a:latin typeface="+mj-lt"/>
                <a:cs typeface="Arial" pitchFamily="34" charset="0"/>
              </a:rPr>
              <a:t>dengan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pasti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dalam</a:t>
            </a:r>
            <a:r>
              <a:rPr lang="en-US" sz="2400" dirty="0">
                <a:latin typeface="+mj-lt"/>
                <a:cs typeface="Arial" pitchFamily="34" charset="0"/>
              </a:rPr>
              <a:t> KAK</a:t>
            </a:r>
            <a:endParaRPr lang="id-ID" sz="24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sv-SE" sz="2400" dirty="0">
              <a:latin typeface="+mj-lt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04021" y="6170015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42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61" y="326517"/>
            <a:ext cx="861065" cy="954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02486" y="6117092"/>
            <a:ext cx="1865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cs typeface="Arial" pitchFamily="34" charset="0"/>
              </a:rPr>
              <a:t>Lanjutan … &gt;&gt; 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965189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921886" y="2273589"/>
            <a:ext cx="36506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Tata Cara Pelaksanaan</a:t>
            </a:r>
            <a:endParaRPr lang="id-ID" sz="25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591" y="1786505"/>
            <a:ext cx="4538473" cy="1790700"/>
            <a:chOff x="64928" y="2035712"/>
            <a:chExt cx="4538473" cy="1790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8" y="2035712"/>
              <a:ext cx="4538473" cy="17907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49444" y="2469397"/>
              <a:ext cx="22759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>
                  <a:solidFill>
                    <a:schemeClr val="bg1"/>
                  </a:solidFill>
                </a:rPr>
                <a:t>P</a:t>
              </a:r>
              <a:r>
                <a:rPr lang="id-ID" sz="3000" b="1" dirty="0">
                  <a:solidFill>
                    <a:schemeClr val="bg1"/>
                  </a:solidFill>
                </a:rPr>
                <a:t>agu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id-ID" sz="3000" b="1" dirty="0">
                  <a:solidFill>
                    <a:schemeClr val="bg1"/>
                  </a:solidFill>
                </a:rPr>
                <a:t>Anggaran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632" y="2414487"/>
              <a:ext cx="1005443" cy="1005443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38</a:t>
            </a:fld>
            <a:endParaRPr lang="id-ID" dirty="0"/>
          </a:p>
        </p:txBody>
      </p:sp>
      <p:sp>
        <p:nvSpPr>
          <p:cNvPr id="22" name="Rectangle 21"/>
          <p:cNvSpPr/>
          <p:nvPr/>
        </p:nvSpPr>
        <p:spPr>
          <a:xfrm>
            <a:off x="849220" y="3401080"/>
            <a:ext cx="3611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j-lt"/>
                <a:cs typeface="Arial" pitchFamily="34" charset="0"/>
              </a:rPr>
              <a:t>Ruang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lingkup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sederhana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err="1">
                <a:latin typeface="+mj-lt"/>
                <a:cs typeface="Arial" pitchFamily="34" charset="0"/>
              </a:rPr>
              <a:t>dapat</a:t>
            </a:r>
            <a:r>
              <a:rPr lang="en-US" sz="2400">
                <a:latin typeface="+mj-lt"/>
                <a:cs typeface="Arial" pitchFamily="34" charset="0"/>
              </a:rPr>
              <a:t> diuraikan dengan </a:t>
            </a:r>
            <a:r>
              <a:rPr lang="en-US" sz="2400" err="1">
                <a:latin typeface="+mj-lt"/>
                <a:cs typeface="Arial" pitchFamily="34" charset="0"/>
              </a:rPr>
              <a:t>pasti</a:t>
            </a:r>
            <a:r>
              <a:rPr lang="en-US" sz="2400">
                <a:latin typeface="+mj-lt"/>
                <a:cs typeface="Arial" pitchFamily="34" charset="0"/>
              </a:rPr>
              <a:t> dalam </a:t>
            </a:r>
            <a:r>
              <a:rPr lang="en-US" sz="2400" dirty="0">
                <a:latin typeface="+mj-lt"/>
                <a:cs typeface="Arial" pitchFamily="34" charset="0"/>
              </a:rPr>
              <a:t>KAK </a:t>
            </a:r>
            <a:r>
              <a:rPr lang="en-US" sz="2400" dirty="0" err="1">
                <a:latin typeface="+mj-lt"/>
                <a:cs typeface="Arial" pitchFamily="34" charset="0"/>
              </a:rPr>
              <a:t>dan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penawaran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tidak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boleh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melebihi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pagu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anggaran</a:t>
            </a:r>
            <a:endParaRPr lang="id-ID" sz="2400" dirty="0"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34028" y="1819550"/>
            <a:ext cx="4538473" cy="1790700"/>
            <a:chOff x="5068729" y="2113039"/>
            <a:chExt cx="4538473" cy="17907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729" y="2113039"/>
              <a:ext cx="4538473" cy="17907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248" y="2494463"/>
              <a:ext cx="925468" cy="92546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65402" y="2541677"/>
              <a:ext cx="21363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</a:rPr>
                <a:t>B</a:t>
              </a:r>
              <a:r>
                <a:rPr lang="id-ID" sz="2800" b="1" dirty="0">
                  <a:solidFill>
                    <a:schemeClr val="bg1"/>
                  </a:solidFill>
                </a:rPr>
                <a:t>iaya Terendah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255573" y="3441576"/>
            <a:ext cx="3286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j-lt"/>
                <a:cs typeface="Arial" pitchFamily="34" charset="0"/>
              </a:rPr>
              <a:t>Standar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atau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rutin</a:t>
            </a:r>
            <a:endParaRPr lang="en-US" sz="2400" dirty="0">
              <a:latin typeface="+mj-lt"/>
              <a:cs typeface="Arial" pitchFamily="34" charset="0"/>
            </a:endParaRPr>
          </a:p>
          <a:p>
            <a:pPr marL="515938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j-lt"/>
                <a:cs typeface="Arial" pitchFamily="34" charset="0"/>
              </a:rPr>
              <a:t>Standar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pelaksanaan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yg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sudah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mapan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</a:p>
          <a:p>
            <a:pPr marL="515938" indent="-342900">
              <a:buFont typeface="Arial" panose="020B0604020202020204" pitchFamily="34" charset="0"/>
              <a:buChar char="•"/>
              <a:defRPr/>
            </a:pPr>
            <a:endParaRPr lang="id-ID" sz="2400" dirty="0">
              <a:latin typeface="+mj-lt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04021" y="6170015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42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object 2"/>
          <p:cNvSpPr txBox="1">
            <a:spLocks/>
          </p:cNvSpPr>
          <p:nvPr/>
        </p:nvSpPr>
        <p:spPr>
          <a:xfrm>
            <a:off x="168119" y="251563"/>
            <a:ext cx="9423401" cy="118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</a:pPr>
            <a:r>
              <a:rPr lang="id-ID" sz="32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Evaluasi 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Penawaran </a:t>
            </a:r>
            <a:br>
              <a:rPr lang="en-US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</a:b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Jasa Konsulta</a:t>
            </a:r>
            <a:r>
              <a:rPr lang="en-US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n</a:t>
            </a:r>
            <a:r>
              <a:rPr lang="id-ID" sz="32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si</a:t>
            </a:r>
            <a:endParaRPr lang="id-ID" sz="32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61" y="326517"/>
            <a:ext cx="861065" cy="9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9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90006" y="336595"/>
            <a:ext cx="9632844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Penyampaian Dokumen</a:t>
            </a:r>
            <a:r>
              <a:rPr lang="en-US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 Penawaran</a:t>
            </a:r>
            <a:endParaRPr lang="id-ID" sz="36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56" y="1599753"/>
            <a:ext cx="6324600" cy="4496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2939" y="2090114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id-ID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3721" y="3505619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0953" y="4861623"/>
            <a:ext cx="2276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Tahap</a:t>
            </a:r>
            <a:endParaRPr lang="id-ID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39" y="1928645"/>
            <a:ext cx="796037" cy="796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02" y="3224045"/>
            <a:ext cx="796037" cy="7960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20" y="3518830"/>
            <a:ext cx="796037" cy="7960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26" y="4762881"/>
            <a:ext cx="796037" cy="79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93" y="4762881"/>
            <a:ext cx="796037" cy="79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39</a:t>
            </a:fld>
            <a:endParaRPr lang="id-ID"/>
          </a:p>
        </p:txBody>
      </p:sp>
      <p:grpSp>
        <p:nvGrpSpPr>
          <p:cNvPr id="21" name="Group 20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2179" y="6180051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40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81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141608" y="252415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Ketentuan Swakelola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60362" y="6713187"/>
            <a:ext cx="1742908" cy="542130"/>
            <a:chOff x="0" y="6129220"/>
            <a:chExt cx="1742908" cy="5421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09670" y="6220812"/>
              <a:ext cx="13235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1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23 &amp; 24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3081076"/>
              </p:ext>
            </p:extLst>
          </p:nvPr>
        </p:nvGraphicFramePr>
        <p:xfrm>
          <a:off x="-1370823" y="1082408"/>
          <a:ext cx="12476586" cy="529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6003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90474" y="323967"/>
            <a:ext cx="942340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d-ID"/>
            </a:defPPr>
            <a:lvl1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 sz="3600" b="0" i="0">
                <a:ln w="0"/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id-ID" dirty="0"/>
              <a:t>Metode </a:t>
            </a:r>
            <a:r>
              <a:rPr lang="id-ID"/>
              <a:t>Penyampaian Dokumen </a:t>
            </a:r>
            <a:r>
              <a:rPr lang="id-ID" dirty="0"/>
              <a:t>Penawaran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415" y="2436702"/>
            <a:ext cx="33185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d-ID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riteria Penggunaan</a:t>
            </a:r>
            <a:endParaRPr lang="id-ID" sz="25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016" y="4306758"/>
            <a:ext cx="36506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Tata Cara Pelaksanaan</a:t>
            </a:r>
            <a:endParaRPr lang="id-ID" sz="25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40</a:t>
            </a:fld>
            <a:endParaRPr lang="id-ID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8415" y="2779465"/>
            <a:ext cx="8474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878" y="3004419"/>
            <a:ext cx="2607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B/PK/JL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terendah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JK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pengadaan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penunjukkan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964213" y="2934156"/>
            <a:ext cx="33017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B/PK/JL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Spesifikasi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ditentukan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pasti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alternatif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Dimungkinkan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spesifikasi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Penyetaraan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94551" y="3003408"/>
            <a:ext cx="2607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B/PK/JL</a:t>
            </a:r>
            <a:r>
              <a:rPr lang="en-US" sz="2000" dirty="0"/>
              <a:t> yang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JK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seleksi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8" y="1828729"/>
            <a:ext cx="796037" cy="796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4452" y="2002504"/>
            <a:ext cx="18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File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51" y="1702624"/>
            <a:ext cx="796037" cy="796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30" y="1986420"/>
            <a:ext cx="796037" cy="796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3607" y="2040281"/>
            <a:ext cx="9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File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0203" y="1971009"/>
            <a:ext cx="129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</a:t>
            </a:r>
            <a:r>
              <a:rPr lang="en-US" sz="2400" b="1" dirty="0" err="1"/>
              <a:t>Tahap</a:t>
            </a:r>
            <a:endParaRPr lang="en-US" sz="2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13" y="1803824"/>
            <a:ext cx="796037" cy="796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0" y="1795356"/>
            <a:ext cx="796037" cy="79603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92839" y="6186289"/>
              <a:ext cx="1520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40 &amp; 43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028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487" y="2267744"/>
            <a:ext cx="4846332" cy="3139321"/>
          </a:xfrm>
        </p:spPr>
        <p:txBody>
          <a:bodyPr/>
          <a:lstStyle/>
          <a:p>
            <a:pPr algn="l">
              <a:defRPr/>
            </a:pPr>
            <a:r>
              <a:rPr lang="en-US" sz="2800" dirty="0" err="1">
                <a:latin typeface="+mj-lt"/>
                <a:cs typeface="Arial" panose="020B0604020202020204" pitchFamily="34" charset="0"/>
              </a:rPr>
              <a:t>Jadwal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pemilihan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setiap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tahapannya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ditetapkan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berdasarkan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alokasi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waktu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cukup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bagi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Pokja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Pemilihan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peserta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pemilihan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sesuai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kompleksitas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pekerjaan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algn="l"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25124" y="681513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4DF26-D60E-4C6A-BA73-21A771A7BC78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96877" y="417240"/>
            <a:ext cx="9423401" cy="67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</a:pPr>
            <a:r>
              <a:rPr lang="id-ID" sz="40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Ja</a:t>
            </a:r>
            <a:r>
              <a:rPr lang="en-US" sz="40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dwal</a:t>
            </a:r>
            <a:r>
              <a:rPr lang="en-US" sz="40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Pemilihan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pic>
        <p:nvPicPr>
          <p:cNvPr id="4098" name="Picture 2" descr="Hasil gambar untuk calenda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289448"/>
            <a:ext cx="36816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4021" y="6170015"/>
              <a:ext cx="1018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 45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629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65098" y="479129"/>
            <a:ext cx="9423401" cy="673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Kualifikasi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2529" y="2433464"/>
            <a:ext cx="5472608" cy="241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 err="1">
                <a:latin typeface="+mj-lt"/>
                <a:cs typeface="Arial"/>
              </a:rPr>
              <a:t>Evaluasi</a:t>
            </a:r>
            <a:r>
              <a:rPr lang="en-US" sz="3200" dirty="0">
                <a:latin typeface="+mj-lt"/>
                <a:cs typeface="Arial"/>
              </a:rPr>
              <a:t> </a:t>
            </a:r>
            <a:r>
              <a:rPr lang="id-ID" sz="3200" dirty="0">
                <a:latin typeface="+mj-lt"/>
                <a:cs typeface="Arial"/>
              </a:rPr>
              <a:t>k</a:t>
            </a:r>
            <a:r>
              <a:rPr lang="en-US" sz="3200" dirty="0" err="1">
                <a:latin typeface="+mj-lt"/>
                <a:cs typeface="Arial"/>
              </a:rPr>
              <a:t>ompetensi</a:t>
            </a:r>
            <a:r>
              <a:rPr lang="en-US" sz="3200" dirty="0">
                <a:latin typeface="+mj-lt"/>
                <a:cs typeface="Arial"/>
              </a:rPr>
              <a:t>, </a:t>
            </a:r>
            <a:r>
              <a:rPr lang="en-US" sz="3200" dirty="0" err="1">
                <a:latin typeface="+mj-lt"/>
                <a:cs typeface="Arial"/>
              </a:rPr>
              <a:t>kemampuan</a:t>
            </a:r>
            <a:r>
              <a:rPr lang="en-US" sz="3200" dirty="0">
                <a:latin typeface="+mj-lt"/>
                <a:cs typeface="Arial"/>
              </a:rPr>
              <a:t> </a:t>
            </a:r>
            <a:r>
              <a:rPr lang="en-US" sz="3200" dirty="0" err="1">
                <a:latin typeface="+mj-lt"/>
                <a:cs typeface="Arial"/>
              </a:rPr>
              <a:t>usaha</a:t>
            </a:r>
            <a:r>
              <a:rPr lang="en-US" sz="3200" dirty="0">
                <a:latin typeface="+mj-lt"/>
                <a:cs typeface="Arial"/>
              </a:rPr>
              <a:t> </a:t>
            </a:r>
            <a:r>
              <a:rPr lang="en-US" sz="3200" dirty="0" err="1">
                <a:latin typeface="+mj-lt"/>
                <a:cs typeface="Arial"/>
              </a:rPr>
              <a:t>dan</a:t>
            </a:r>
            <a:r>
              <a:rPr lang="en-US" sz="3200" dirty="0">
                <a:latin typeface="+mj-lt"/>
                <a:cs typeface="Arial"/>
              </a:rPr>
              <a:t> </a:t>
            </a:r>
            <a:r>
              <a:rPr lang="en-US" sz="3200" dirty="0" err="1">
                <a:latin typeface="+mj-lt"/>
                <a:cs typeface="Arial"/>
              </a:rPr>
              <a:t>pemenuhan</a:t>
            </a:r>
            <a:r>
              <a:rPr lang="en-US" sz="3200" dirty="0">
                <a:latin typeface="+mj-lt"/>
                <a:cs typeface="Arial"/>
              </a:rPr>
              <a:t> </a:t>
            </a:r>
            <a:r>
              <a:rPr lang="en-US" sz="3200" dirty="0" err="1">
                <a:latin typeface="+mj-lt"/>
                <a:cs typeface="Arial"/>
              </a:rPr>
              <a:t>persyaratan</a:t>
            </a:r>
            <a:r>
              <a:rPr lang="en-US" sz="3200" dirty="0">
                <a:latin typeface="+mj-lt"/>
                <a:cs typeface="Arial"/>
              </a:rPr>
              <a:t> </a:t>
            </a:r>
            <a:r>
              <a:rPr lang="en-US" sz="3200" dirty="0" err="1">
                <a:latin typeface="+mj-lt"/>
                <a:cs typeface="Arial"/>
              </a:rPr>
              <a:t>sebagai</a:t>
            </a:r>
            <a:r>
              <a:rPr lang="en-US" sz="3200" dirty="0">
                <a:latin typeface="+mj-lt"/>
                <a:cs typeface="Arial"/>
              </a:rPr>
              <a:t> </a:t>
            </a:r>
            <a:r>
              <a:rPr lang="en-US" sz="3200" dirty="0" err="1">
                <a:latin typeface="+mj-lt"/>
                <a:cs typeface="Arial"/>
              </a:rPr>
              <a:t>penyedia</a:t>
            </a:r>
            <a:r>
              <a:rPr lang="en-US" sz="3200" dirty="0">
                <a:latin typeface="+mj-lt"/>
                <a:cs typeface="Arial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42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6176148"/>
              <a:ext cx="1648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44 </a:t>
              </a:r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ayat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08" y="2073424"/>
            <a:ext cx="2564161" cy="34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5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76946" y="317786"/>
            <a:ext cx="94234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Kualifikasi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7986" y="1430522"/>
            <a:ext cx="8815711" cy="1958702"/>
            <a:chOff x="792062" y="2021228"/>
            <a:chExt cx="8815711" cy="19587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2158">
              <a:off x="8593405" y="2678893"/>
              <a:ext cx="1014368" cy="13010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904" y="2860067"/>
              <a:ext cx="4029211" cy="76193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78703" y="2803515"/>
              <a:ext cx="3602268" cy="640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ＭＳ Ｐゴシック" charset="0"/>
                  <a:cs typeface="Arial" pitchFamily="34" charset="0"/>
                </a:rPr>
                <a:t>PASCAKUALIFIKASI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6141">
              <a:off x="827653" y="2021228"/>
              <a:ext cx="1014368" cy="13010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62" y="2898026"/>
              <a:ext cx="3575446" cy="76193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04315" y="2837063"/>
              <a:ext cx="3262240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ＭＳ Ｐゴシック" charset="0"/>
                  <a:cs typeface="Arial" pitchFamily="34" charset="0"/>
                </a:rPr>
                <a:t> P</a:t>
              </a:r>
              <a:r>
                <a:rPr lang="id-ID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ＭＳ Ｐゴシック" charset="0"/>
                  <a:cs typeface="Arial" pitchFamily="34" charset="0"/>
                </a:rPr>
                <a:t>RAKUALIFIKASI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46218" y="3160309"/>
            <a:ext cx="3897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ctr">
              <a:tabLst>
                <a:tab pos="627063" algn="l"/>
              </a:tabLst>
              <a:defRPr/>
            </a:pPr>
            <a:r>
              <a:rPr lang="en-US" sz="2800" dirty="0" err="1">
                <a:latin typeface="+mj-lt"/>
                <a:cs typeface="Arial"/>
              </a:rPr>
              <a:t>dilakukan</a:t>
            </a:r>
            <a:r>
              <a:rPr lang="id-ID" sz="2800" dirty="0">
                <a:latin typeface="+mj-lt"/>
                <a:cs typeface="Arial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+mj-lt"/>
                <a:cs typeface="Arial"/>
              </a:rPr>
              <a:t>sebelum</a:t>
            </a:r>
            <a:r>
              <a:rPr lang="id-ID" sz="280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pemasukan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penawaran</a:t>
            </a:r>
            <a:endParaRPr lang="en-US" sz="2800" dirty="0">
              <a:latin typeface="+mj-lt"/>
              <a:cs typeface="Arial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8768" y="2991032"/>
            <a:ext cx="42066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ctr">
              <a:tabLst>
                <a:tab pos="627063" algn="l"/>
              </a:tabLst>
              <a:defRPr/>
            </a:pPr>
            <a:r>
              <a:rPr lang="en-US" sz="2800" dirty="0" err="1">
                <a:latin typeface="+mj-lt"/>
                <a:cs typeface="Arial"/>
              </a:rPr>
              <a:t>dilakukan</a:t>
            </a:r>
            <a:r>
              <a:rPr lang="id-ID" sz="2800" dirty="0">
                <a:latin typeface="+mj-lt"/>
                <a:cs typeface="Arial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+mj-lt"/>
                <a:cs typeface="Arial"/>
              </a:rPr>
              <a:t>bersamaan</a:t>
            </a:r>
            <a:r>
              <a:rPr lang="en-US" sz="2800" b="1" u="sng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+mj-lt"/>
                <a:cs typeface="Arial"/>
              </a:rPr>
              <a:t>dengan</a:t>
            </a:r>
            <a:r>
              <a:rPr lang="en-US" sz="2800" b="1" u="sng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+mj-lt"/>
                <a:cs typeface="Arial"/>
              </a:rPr>
              <a:t>pelaksanaan</a:t>
            </a:r>
            <a:r>
              <a:rPr lang="en-US" sz="2800" b="1" u="sng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+mj-lt"/>
                <a:cs typeface="Arial"/>
              </a:rPr>
              <a:t>evaluasi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penawaran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dengan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menggunakan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metode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sistem</a:t>
            </a:r>
            <a:r>
              <a:rPr lang="en-US" sz="2800" dirty="0">
                <a:latin typeface="+mj-lt"/>
                <a:cs typeface="Arial"/>
              </a:rPr>
              <a:t> </a:t>
            </a:r>
            <a:r>
              <a:rPr lang="en-US" sz="2800" dirty="0" err="1">
                <a:latin typeface="+mj-lt"/>
                <a:cs typeface="Arial"/>
              </a:rPr>
              <a:t>gugur</a:t>
            </a:r>
            <a:endParaRPr lang="en-US" sz="2800" dirty="0">
              <a:latin typeface="+mj-lt"/>
              <a:cs typeface="Arial"/>
              <a:sym typeface="Wingdings" pitchFamily="2" charset="2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43</a:t>
            </a:fld>
            <a:endParaRPr lang="id-ID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93024" y="6691487"/>
            <a:ext cx="1748690" cy="542130"/>
            <a:chOff x="-5782" y="6129220"/>
            <a:chExt cx="1748690" cy="5421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-5782" y="6243940"/>
              <a:ext cx="16771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44 </a:t>
              </a:r>
              <a:r>
                <a:rPr lang="en-US" altLang="en-US" sz="1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ayat</a:t>
              </a:r>
              <a:r>
                <a:rPr lang="en-US" altLang="en-US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2, 4, 6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592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37024" y="293800"/>
            <a:ext cx="9423401" cy="67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Pelaksanaan</a:t>
            </a:r>
            <a:r>
              <a:rPr lang="en-US" sz="40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 </a:t>
            </a:r>
            <a:r>
              <a:rPr lang="id-ID" sz="40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Kualifikasi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44201"/>
              </p:ext>
            </p:extLst>
          </p:nvPr>
        </p:nvGraphicFramePr>
        <p:xfrm>
          <a:off x="1392177" y="1641852"/>
          <a:ext cx="7035800" cy="38658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54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PRAKUALIFIKASI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PASCA-KUALIFIKASI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Tender</a:t>
                      </a:r>
                      <a:r>
                        <a:rPr lang="en-US" sz="2400" dirty="0"/>
                        <a:t> </a:t>
                      </a:r>
                      <a:r>
                        <a:rPr lang="id-ID" sz="2400" b="1" dirty="0"/>
                        <a:t>B/PK/JL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76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Kompleks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Non-Kompleks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Seleksi</a:t>
                      </a:r>
                      <a:r>
                        <a:rPr lang="en-US" sz="2400" b="1" dirty="0"/>
                        <a:t> </a:t>
                      </a:r>
                      <a:r>
                        <a:rPr lang="id-ID" sz="2400" b="1" dirty="0"/>
                        <a:t>Jasa Konsultansi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939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Badan Usaha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Perorangan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081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85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1" dirty="0"/>
                        <a:t>Penunjukan Langsung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B/PK/JL/JK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141">
            <a:off x="585168" y="3161237"/>
            <a:ext cx="1014368" cy="130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713">
            <a:off x="8253947" y="4998376"/>
            <a:ext cx="1014368" cy="1301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44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6874796" y="6691487"/>
            <a:ext cx="1766918" cy="542130"/>
            <a:chOff x="-24010" y="6129220"/>
            <a:chExt cx="1766918" cy="5421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-24010" y="6231008"/>
              <a:ext cx="17316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1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44 </a:t>
              </a:r>
              <a:r>
                <a:rPr lang="en-US" altLang="en-US" sz="16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ayat</a:t>
              </a:r>
              <a:r>
                <a:rPr lang="en-US" altLang="en-US" sz="1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3&amp;5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480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65098" y="333729"/>
            <a:ext cx="9423401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en-US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PBJ Bersifat Kompleks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45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107333" y="3563810"/>
            <a:ext cx="75389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Pengadaan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B/PK/JL yang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mempunyai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risiko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tinggi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memerlukan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teknologi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tinggi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menggunakan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peralatan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didesain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khusus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sulit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mendefinisikan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secara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teknis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bagaimana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cara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memenuhi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kebutuhan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tujuan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PBJ</a:t>
            </a:r>
            <a:endParaRPr lang="en-US" sz="28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4158" y="6691487"/>
            <a:ext cx="1787556" cy="542130"/>
            <a:chOff x="-44648" y="6129220"/>
            <a:chExt cx="1787556" cy="5421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-44648" y="6176148"/>
              <a:ext cx="1765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44 </a:t>
              </a:r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ayat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Hasil gambar untuk complex construction proj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8" y="1625024"/>
            <a:ext cx="7027445" cy="18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28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8" b="21274"/>
          <a:stretch/>
        </p:blipFill>
        <p:spPr>
          <a:xfrm>
            <a:off x="1948534" y="2057662"/>
            <a:ext cx="1903629" cy="1153789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65098" y="333729"/>
            <a:ext cx="9423401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Evaluasi Kualifikasi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61977" y="2072600"/>
            <a:ext cx="1308730" cy="1210608"/>
            <a:chOff x="5899787" y="1576093"/>
            <a:chExt cx="1676400" cy="13926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87" y="1670293"/>
              <a:ext cx="1676400" cy="12984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26562" b="45313"/>
            <a:stretch/>
          </p:blipFill>
          <p:spPr>
            <a:xfrm>
              <a:off x="6489192" y="1576093"/>
              <a:ext cx="1066800" cy="120445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607503" y="3231585"/>
            <a:ext cx="260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id-ID" sz="2800" b="1" dirty="0"/>
              <a:t>Jasa Konsultansi</a:t>
            </a:r>
            <a:endParaRPr lang="id-ID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593060" y="3298663"/>
            <a:ext cx="1344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/>
              <a:t>B/PK/JL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1543" y="3821885"/>
            <a:ext cx="4197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id-ID" sz="2400" dirty="0"/>
              <a:t>S</a:t>
            </a:r>
            <a:r>
              <a:rPr lang="en-US" altLang="id-ID" sz="2400" dirty="0" err="1"/>
              <a:t>istem</a:t>
            </a:r>
            <a:r>
              <a:rPr lang="en-US" altLang="id-ID" sz="2400" dirty="0"/>
              <a:t> </a:t>
            </a:r>
            <a:r>
              <a:rPr lang="en-US" altLang="id-ID" sz="2400" err="1"/>
              <a:t>Pembobotan</a:t>
            </a:r>
            <a:r>
              <a:rPr lang="en-US" altLang="id-ID" sz="2400"/>
              <a:t> dengan ambang batas</a:t>
            </a:r>
            <a:endParaRPr lang="id-ID" altLang="id-ID" sz="2400" dirty="0"/>
          </a:p>
        </p:txBody>
      </p:sp>
      <p:sp>
        <p:nvSpPr>
          <p:cNvPr id="19" name="Rectangle 18"/>
          <p:cNvSpPr/>
          <p:nvPr/>
        </p:nvSpPr>
        <p:spPr>
          <a:xfrm>
            <a:off x="6444837" y="4007531"/>
            <a:ext cx="1884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id-ID" sz="2400" dirty="0"/>
              <a:t>Sistem Gugur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46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4818241" y="5232420"/>
            <a:ext cx="4876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+mj-lt"/>
              </a:rPr>
              <a:t>daftar peserta Tender</a:t>
            </a:r>
            <a:endParaRPr lang="en-US" sz="240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534" y="5235022"/>
            <a:ext cx="4876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+mj-lt"/>
              </a:rPr>
              <a:t>daftar pendek peserta Seleksi</a:t>
            </a:r>
            <a:endParaRPr lang="en-US" sz="2400">
              <a:latin typeface="+mj-l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989513" y="4669792"/>
            <a:ext cx="534256" cy="545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500536" y="4669792"/>
            <a:ext cx="534256" cy="545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784510" y="6691487"/>
            <a:ext cx="2140861" cy="542130"/>
            <a:chOff x="-114296" y="6129220"/>
            <a:chExt cx="2140861" cy="54213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-114296" y="6149713"/>
              <a:ext cx="21408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44 </a:t>
              </a:r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ayat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6&amp;7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798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65098" y="333729"/>
            <a:ext cx="9423401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defRPr/>
            </a:pPr>
            <a:r>
              <a:rPr lang="id-ID" sz="40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Metode Evaluasi Kualifikasi</a:t>
            </a:r>
            <a:endParaRPr lang="id-ID" sz="40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47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243331" y="2398053"/>
            <a:ext cx="59517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+mj-lt"/>
              </a:rPr>
              <a:t>Pelaku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Usaha yang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telah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terkualifikasi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SiKAP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perlu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pembuktian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kualifikasi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+mj-lt"/>
              </a:rPr>
              <a:t>Pokja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Pemilihan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dilarang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menambah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persyaratan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kualifikasi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diskriminatif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objektif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92287" y="6634311"/>
            <a:ext cx="2272945" cy="695697"/>
            <a:chOff x="-92207" y="6129220"/>
            <a:chExt cx="1927322" cy="5421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-92207" y="6240869"/>
              <a:ext cx="1927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44 </a:t>
              </a:r>
              <a:r>
                <a:rPr lang="en-US" altLang="en-US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ayat</a:t>
              </a:r>
              <a:r>
                <a:rPr lang="en-US" alt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8&amp;9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8" b="21274"/>
          <a:stretch/>
        </p:blipFill>
        <p:spPr>
          <a:xfrm>
            <a:off x="529787" y="2721496"/>
            <a:ext cx="2687011" cy="16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50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25124" y="681513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4DF26-D60E-4C6A-BA73-21A771A7BC78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0" y="417240"/>
            <a:ext cx="9423401" cy="606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</a:pPr>
            <a:r>
              <a:rPr lang="en-US" sz="360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Tahapan Pelaksanaan Tender/Seleksi</a:t>
            </a:r>
            <a:endParaRPr lang="id-ID" sz="36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336" y="1641376"/>
            <a:ext cx="88990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/>
              <a:t>1.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Kualifikasi</a:t>
            </a:r>
            <a:r>
              <a:rPr lang="en-US" sz="2400" dirty="0"/>
              <a:t> 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Pra</a:t>
            </a:r>
            <a:r>
              <a:rPr lang="en-US" sz="2400" dirty="0"/>
              <a:t> </a:t>
            </a:r>
            <a:r>
              <a:rPr lang="en-US" sz="2400" dirty="0" err="1"/>
              <a:t>Kualifikasi</a:t>
            </a:r>
            <a:r>
              <a:rPr lang="en-US" sz="2400" dirty="0"/>
              <a:t>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2. P</a:t>
            </a:r>
            <a:r>
              <a:rPr lang="id-ID" sz="2400" dirty="0">
                <a:solidFill>
                  <a:srgbClr val="002060"/>
                </a:solidFill>
              </a:rPr>
              <a:t>engumuman </a:t>
            </a:r>
            <a:r>
              <a:rPr lang="en-US" sz="2400" dirty="0" err="1">
                <a:solidFill>
                  <a:srgbClr val="002060"/>
                </a:solidFill>
              </a:rPr>
              <a:t>dan</a:t>
            </a:r>
            <a:r>
              <a:rPr lang="en-US" sz="2400" dirty="0">
                <a:solidFill>
                  <a:srgbClr val="002060"/>
                </a:solidFill>
              </a:rPr>
              <a:t>/</a:t>
            </a:r>
            <a:r>
              <a:rPr lang="en-US" sz="2400" dirty="0" err="1">
                <a:solidFill>
                  <a:srgbClr val="002060"/>
                </a:solidFill>
              </a:rPr>
              <a:t>atau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Undangan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3. </a:t>
            </a:r>
            <a:r>
              <a:rPr lang="id-ID" sz="2400" dirty="0">
                <a:solidFill>
                  <a:srgbClr val="002060"/>
                </a:solidFill>
              </a:rPr>
              <a:t>Pendaftaran dan pengambilan Dokumen Pemilihan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4. </a:t>
            </a:r>
            <a:r>
              <a:rPr lang="en-US" sz="2400" dirty="0" err="1">
                <a:solidFill>
                  <a:srgbClr val="002060"/>
                </a:solidFill>
              </a:rPr>
              <a:t>Pemberian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id-ID" sz="2400" dirty="0">
                <a:solidFill>
                  <a:srgbClr val="002060"/>
                </a:solidFill>
              </a:rPr>
              <a:t>Penjelasan</a:t>
            </a:r>
            <a:endParaRPr lang="en-US" sz="2400" dirty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5. </a:t>
            </a:r>
            <a:r>
              <a:rPr lang="en-US" sz="2400" dirty="0" err="1">
                <a:solidFill>
                  <a:srgbClr val="002060"/>
                </a:solidFill>
              </a:rPr>
              <a:t>Penyampaian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id-ID" sz="2400" dirty="0">
                <a:solidFill>
                  <a:srgbClr val="002060"/>
                </a:solidFill>
              </a:rPr>
              <a:t>Dokumen Penawaran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6. </a:t>
            </a:r>
            <a:r>
              <a:rPr lang="id-ID" sz="2400" dirty="0">
                <a:solidFill>
                  <a:srgbClr val="002060"/>
                </a:solidFill>
              </a:rPr>
              <a:t>Evaluasi Dok </a:t>
            </a:r>
            <a:r>
              <a:rPr lang="id-ID" sz="2400">
                <a:solidFill>
                  <a:srgbClr val="002060"/>
                </a:solidFill>
              </a:rPr>
              <a:t>Penawaran</a:t>
            </a:r>
            <a:r>
              <a:rPr lang="en-US" sz="2400">
                <a:solidFill>
                  <a:srgbClr val="002060"/>
                </a:solidFill>
              </a:rPr>
              <a:t> (Kualifikasi  </a:t>
            </a:r>
            <a:r>
              <a:rPr lang="en-US" sz="2400" dirty="0" err="1">
                <a:solidFill>
                  <a:srgbClr val="002060"/>
                </a:solidFill>
              </a:rPr>
              <a:t>untuk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Pascakualifikasi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7. </a:t>
            </a:r>
            <a:r>
              <a:rPr lang="id-ID" sz="2400" dirty="0">
                <a:solidFill>
                  <a:srgbClr val="002060"/>
                </a:solidFill>
              </a:rPr>
              <a:t>Penetapan dan pengumuman </a:t>
            </a:r>
            <a:r>
              <a:rPr lang="en-US" sz="2400" dirty="0" err="1">
                <a:solidFill>
                  <a:srgbClr val="002060"/>
                </a:solidFill>
              </a:rPr>
              <a:t>Pemenang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8</a:t>
            </a:r>
            <a:r>
              <a:rPr lang="en-US" sz="2400">
                <a:solidFill>
                  <a:srgbClr val="002060"/>
                </a:solidFill>
              </a:rPr>
              <a:t>. </a:t>
            </a:r>
            <a:r>
              <a:rPr lang="id-ID" sz="2400">
                <a:solidFill>
                  <a:srgbClr val="002060"/>
                </a:solidFill>
              </a:rPr>
              <a:t>Sanggah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/>
              <a:t>9. Sanggah </a:t>
            </a:r>
            <a:r>
              <a:rPr lang="en-US" sz="2400" dirty="0"/>
              <a:t>Banding (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err="1"/>
              <a:t>Pekerjaan</a:t>
            </a:r>
            <a:r>
              <a:rPr lang="en-US" sz="2400"/>
              <a:t> Konstruksi)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/>
              <a:t>10. klarifikasi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negosiasi</a:t>
            </a:r>
            <a:r>
              <a:rPr lang="en-US" sz="2400" dirty="0"/>
              <a:t> (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Konsultan</a:t>
            </a:r>
            <a:r>
              <a:rPr lang="en-US" sz="2400" dirty="0"/>
              <a:t>)</a:t>
            </a:r>
            <a:r>
              <a:rPr lang="en-US" sz="2400" dirty="0">
                <a:solidFill>
                  <a:schemeClr val="lt1"/>
                </a:solidFill>
              </a:rPr>
              <a:t>) </a:t>
            </a:r>
            <a:endParaRPr lang="en-US" sz="2400" dirty="0">
              <a:latin typeface="Bookman Old Style" panose="0205060405050502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04021" y="6170015"/>
              <a:ext cx="96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50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488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90080" y="6780107"/>
            <a:ext cx="2275840" cy="3894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AE7D81-D928-450A-9816-7AEA29424F5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71424" y="998259"/>
            <a:ext cx="837184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1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Pelaksanaan</a:t>
            </a:r>
            <a:r>
              <a:rPr lang="en-US" altLang="en-US" sz="21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1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Pemilihan</a:t>
            </a:r>
            <a:r>
              <a:rPr lang="en-US" altLang="en-US" sz="21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133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melalui</a:t>
            </a:r>
            <a:r>
              <a:rPr lang="en-US" altLang="en-US" sz="2133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Tender/Seleksi </a:t>
            </a:r>
            <a:r>
              <a:rPr lang="en-US" altLang="en-US" sz="2133" b="1" u="sng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Prakualifikasi</a:t>
            </a:r>
            <a:r>
              <a:rPr lang="en-US" altLang="en-US" sz="2133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1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terdiri</a:t>
            </a:r>
            <a:r>
              <a:rPr lang="en-US" altLang="en-US" sz="21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1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dari</a:t>
            </a:r>
            <a:r>
              <a:rPr lang="en-US" altLang="en-US" sz="21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1045" y="1500558"/>
          <a:ext cx="8696960" cy="50717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4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960">
                <a:tc gridSpan="2"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b="1">
                          <a:solidFill>
                            <a:schemeClr val="bg1"/>
                          </a:solidFill>
                          <a:effectLst/>
                        </a:rPr>
                        <a:t>Tahap Prakualifikasi</a:t>
                      </a:r>
                      <a:endParaRPr lang="en-US" sz="1900" b="1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2" marR="73152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80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1145" algn="l"/>
                        </a:tabLst>
                      </a:pPr>
                      <a:r>
                        <a:rPr lang="id-ID" sz="1900">
                          <a:effectLst/>
                        </a:rPr>
                        <a:t>Pelaksanaan Prakualifikasi </a:t>
                      </a:r>
                      <a:endParaRPr lang="en-US" sz="1900">
                        <a:effectLst/>
                      </a:endParaRPr>
                    </a:p>
                    <a:p>
                      <a:pPr marL="800100" lvl="1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lphaLcPeriod"/>
                      </a:pPr>
                      <a:r>
                        <a:rPr lang="en-US" sz="1900" u="none" strike="noStrike">
                          <a:effectLst/>
                        </a:rPr>
                        <a:t>Pengumuman dan/atau Undangan</a:t>
                      </a:r>
                    </a:p>
                    <a:p>
                      <a:pPr marL="800100" lvl="1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lphaLcPeriod"/>
                      </a:pPr>
                      <a:r>
                        <a:rPr lang="id-ID" sz="1900" u="none" strike="noStrike">
                          <a:effectLst/>
                        </a:rPr>
                        <a:t>Pendaftaran dan pengambilan Dokumen Prakualifikasi</a:t>
                      </a:r>
                      <a:endParaRPr lang="en-US" sz="1900" u="none" strike="noStrike">
                        <a:effectLst/>
                      </a:endParaRPr>
                    </a:p>
                    <a:p>
                      <a:pPr marL="800100" lvl="1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lphaLcPeriod"/>
                      </a:pPr>
                      <a:r>
                        <a:rPr lang="en-US" sz="1900" u="none" strike="noStrike">
                          <a:effectLst/>
                        </a:rPr>
                        <a:t>Pemberian </a:t>
                      </a:r>
                      <a:r>
                        <a:rPr lang="id-ID" sz="1900" u="none" strike="noStrike">
                          <a:effectLst/>
                        </a:rPr>
                        <a:t>Penjelasan </a:t>
                      </a:r>
                      <a:r>
                        <a:rPr lang="en-US" sz="1900" u="none" strike="noStrike">
                          <a:effectLst/>
                        </a:rPr>
                        <a:t>(apabila diperlukan)</a:t>
                      </a:r>
                    </a:p>
                    <a:p>
                      <a:pPr marL="800100" lvl="1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lphaLcPeriod"/>
                      </a:pPr>
                      <a:r>
                        <a:rPr lang="en-US" sz="1900" u="none" strike="noStrike">
                          <a:effectLst/>
                        </a:rPr>
                        <a:t>Penyampaian</a:t>
                      </a:r>
                      <a:r>
                        <a:rPr lang="id-ID" sz="1900" u="none" strike="noStrike">
                          <a:effectLst/>
                        </a:rPr>
                        <a:t> Dokumen Prakualifikasi</a:t>
                      </a:r>
                      <a:endParaRPr lang="en-US" sz="1900" u="none" strike="noStrike">
                        <a:effectLst/>
                      </a:endParaRPr>
                    </a:p>
                    <a:p>
                      <a:pPr marL="800100" lvl="1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lphaLcPeriod"/>
                      </a:pPr>
                      <a:r>
                        <a:rPr lang="id-ID" sz="1900" u="none" strike="noStrike">
                          <a:effectLst/>
                        </a:rPr>
                        <a:t>Evaluasi Prakualifikasi</a:t>
                      </a:r>
                      <a:endParaRPr lang="en-US" sz="1900" u="none" strike="noStrike">
                        <a:effectLst/>
                      </a:endParaRPr>
                    </a:p>
                    <a:p>
                      <a:pPr marL="800100" lvl="1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lphaLcPeriod"/>
                      </a:pPr>
                      <a:r>
                        <a:rPr lang="id-ID" sz="1900" u="none" strike="noStrike">
                          <a:effectLst/>
                        </a:rPr>
                        <a:t>Penetapan dan Pengumuman Hasil Prakualifikasi</a:t>
                      </a:r>
                      <a:endParaRPr lang="en-US" sz="1900" u="none" strike="noStrike">
                        <a:effectLst/>
                      </a:endParaRPr>
                    </a:p>
                    <a:p>
                      <a:pPr marL="800100" lvl="1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lphaLcPeriod"/>
                      </a:pPr>
                      <a:r>
                        <a:rPr lang="en-US" sz="1900" u="none" strike="noStrike">
                          <a:effectLst/>
                        </a:rPr>
                        <a:t>Sanggah</a:t>
                      </a:r>
                      <a:endParaRPr lang="en-US" sz="19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2" marR="7315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en-US" sz="1900">
                          <a:effectLst/>
                        </a:rPr>
                        <a:t>Undangan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id-ID" sz="1900">
                          <a:effectLst/>
                        </a:rPr>
                        <a:t>Pendaftaran dan pengambilan Dokumen </a:t>
                      </a:r>
                      <a:r>
                        <a:rPr lang="en-US" sz="1900">
                          <a:effectLst/>
                        </a:rPr>
                        <a:t>Tender/Seleksi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en-US" sz="1900">
                          <a:effectLst/>
                        </a:rPr>
                        <a:t>Pemberian </a:t>
                      </a:r>
                      <a:r>
                        <a:rPr lang="id-ID" sz="1900">
                          <a:effectLst/>
                        </a:rPr>
                        <a:t>Penjelasan </a:t>
                      </a:r>
                      <a:endParaRPr lang="en-US" sz="1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en-US" sz="1900">
                          <a:effectLst/>
                        </a:rPr>
                        <a:t>Penyampaian </a:t>
                      </a:r>
                      <a:r>
                        <a:rPr lang="id-ID" sz="1900">
                          <a:effectLst/>
                        </a:rPr>
                        <a:t>Dokumen Penawaran</a:t>
                      </a:r>
                      <a:endParaRPr lang="en-US" sz="1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id-ID" sz="1900">
                          <a:effectLst/>
                        </a:rPr>
                        <a:t>Evaluasi Dokumen Penawaran</a:t>
                      </a:r>
                      <a:endParaRPr lang="en-US" sz="19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id-ID" sz="1900">
                          <a:effectLst/>
                        </a:rPr>
                        <a:t>Penetapan dan pengumuman </a:t>
                      </a:r>
                      <a:r>
                        <a:rPr lang="en-US" sz="1900">
                          <a:effectLst/>
                        </a:rPr>
                        <a:t>Pemenang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en-US" sz="1900">
                          <a:effectLst/>
                        </a:rPr>
                        <a:t>Sanggah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271145" algn="l"/>
                        </a:tabLst>
                      </a:pPr>
                      <a:r>
                        <a:rPr lang="en-US" sz="1900">
                          <a:effectLst/>
                        </a:rPr>
                        <a:t>Sanggah Banding (khusus Pekerjaan Konstruksi)</a:t>
                      </a:r>
                      <a:endParaRPr lang="en-US" sz="19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2" marR="731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94758" y="215940"/>
            <a:ext cx="7948507" cy="78232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fontAlgn="auto">
              <a:spcAft>
                <a:spcPts val="0"/>
              </a:spcAft>
              <a:defRPr/>
            </a:pPr>
            <a:r>
              <a:rPr lang="en-US" altLang="en-US" sz="3840">
                <a:ln w="0"/>
                <a:latin typeface="Rockwell" panose="02060603020205020403" pitchFamily="18" charset="0"/>
              </a:rPr>
              <a:t>Pemilihan melalui Tender/Seleksi </a:t>
            </a:r>
            <a:endParaRPr lang="ru-RU" sz="3840" dirty="0">
              <a:ln w="0"/>
              <a:latin typeface="Rockwell" panose="020606030202050204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66149" y="6644655"/>
            <a:ext cx="1859102" cy="578272"/>
            <a:chOff x="0" y="6129220"/>
            <a:chExt cx="1742908" cy="5421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03931" y="6197685"/>
              <a:ext cx="866404" cy="332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707" b="1">
                  <a:solidFill>
                    <a:schemeClr val="bg1"/>
                  </a:solidFill>
                  <a:cs typeface="Times New Roman" panose="02020603050405020304" pitchFamily="18" charset="0"/>
                </a:rPr>
                <a:t>Pasal 50</a:t>
              </a:r>
              <a:endParaRPr lang="en-US" sz="1707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74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Slide Number Placeholder 3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0080" y="678010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F3828C-60E6-4BCF-A7C6-5828EE0299C5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28328" y="2433464"/>
            <a:ext cx="8778240" cy="2198643"/>
          </a:xfrm>
        </p:spPr>
        <p:txBody>
          <a:bodyPr>
            <a:noAutofit/>
          </a:bodyPr>
          <a:lstStyle/>
          <a:p>
            <a:pPr marL="487695" indent="-487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⃝"/>
              <a:defRPr/>
            </a:pPr>
            <a:r>
              <a:rPr lang="en-US" sz="2560" dirty="0" err="1">
                <a:solidFill>
                  <a:schemeClr val="bg1">
                    <a:lumMod val="65000"/>
                  </a:schemeClr>
                </a:solidFill>
              </a:rPr>
              <a:t>Persiapan</a:t>
            </a:r>
            <a:r>
              <a:rPr lang="en-US" sz="2560" dirty="0">
                <a:solidFill>
                  <a:schemeClr val="bg1">
                    <a:lumMod val="65000"/>
                  </a:schemeClr>
                </a:solidFill>
              </a:rPr>
              <a:t> PBJ </a:t>
            </a:r>
            <a:r>
              <a:rPr lang="en-US" sz="2560" dirty="0" err="1">
                <a:solidFill>
                  <a:schemeClr val="bg1">
                    <a:lumMod val="65000"/>
                  </a:schemeClr>
                </a:solidFill>
              </a:rPr>
              <a:t>melalui</a:t>
            </a:r>
            <a:r>
              <a:rPr lang="en-US" sz="256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560" dirty="0" err="1">
                <a:solidFill>
                  <a:schemeClr val="bg1">
                    <a:lumMod val="65000"/>
                  </a:schemeClr>
                </a:solidFill>
              </a:rPr>
              <a:t>Swakelola</a:t>
            </a:r>
            <a:endParaRPr lang="en-US" sz="2560" dirty="0">
              <a:solidFill>
                <a:schemeClr val="bg1">
                  <a:lumMod val="65000"/>
                </a:schemeClr>
              </a:solidFill>
            </a:endParaRPr>
          </a:p>
          <a:p>
            <a:pPr marL="487695" indent="-487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⃝"/>
              <a:defRPr/>
            </a:pPr>
            <a:r>
              <a:rPr lang="en-US" sz="2987" b="1" dirty="0" err="1">
                <a:solidFill>
                  <a:schemeClr val="accent5">
                    <a:lumMod val="50000"/>
                  </a:schemeClr>
                </a:solidFill>
              </a:rPr>
              <a:t>Persiapan</a:t>
            </a:r>
            <a:r>
              <a:rPr lang="en-US" sz="2987" b="1" dirty="0">
                <a:solidFill>
                  <a:schemeClr val="accent5">
                    <a:lumMod val="50000"/>
                  </a:schemeClr>
                </a:solidFill>
              </a:rPr>
              <a:t> PBJ </a:t>
            </a:r>
            <a:r>
              <a:rPr lang="en-US" sz="2987" b="1" dirty="0" err="1">
                <a:solidFill>
                  <a:schemeClr val="accent5">
                    <a:lumMod val="50000"/>
                  </a:schemeClr>
                </a:solidFill>
              </a:rPr>
              <a:t>melalui</a:t>
            </a:r>
            <a:r>
              <a:rPr lang="en-US" sz="298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987" b="1" dirty="0" err="1">
                <a:solidFill>
                  <a:schemeClr val="accent5">
                    <a:lumMod val="50000"/>
                  </a:schemeClr>
                </a:solidFill>
              </a:rPr>
              <a:t>Penyedia</a:t>
            </a:r>
            <a:endParaRPr lang="en-US" sz="2987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87695" indent="-487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⃝"/>
              <a:defRPr/>
            </a:pPr>
            <a:endParaRPr lang="en-US" sz="256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22" r="51832" b="1002"/>
          <a:stretch/>
        </p:blipFill>
        <p:spPr>
          <a:xfrm>
            <a:off x="7654528" y="0"/>
            <a:ext cx="2099072" cy="7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3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90080" y="6780107"/>
            <a:ext cx="2275840" cy="3894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AE7D81-D928-450A-9816-7AEA29424F5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56640" y="1950720"/>
          <a:ext cx="7965440" cy="420366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796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781">
                <a:tc>
                  <a:txBody>
                    <a:bodyPr/>
                    <a:lstStyle/>
                    <a:p>
                      <a:pPr marL="28575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100">
                          <a:effectLst/>
                        </a:rPr>
                        <a:t>Tahap </a:t>
                      </a:r>
                      <a:r>
                        <a:rPr lang="en-US" sz="2100">
                          <a:effectLst/>
                        </a:rPr>
                        <a:t>Pascakualifikasi</a:t>
                      </a:r>
                      <a:endParaRPr lang="en-US" sz="2100" b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2" marR="731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88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100" b="0">
                          <a:effectLst/>
                        </a:rPr>
                        <a:t>P</a:t>
                      </a:r>
                      <a:r>
                        <a:rPr lang="id-ID" sz="2100" b="0">
                          <a:effectLst/>
                        </a:rPr>
                        <a:t>engumuman </a:t>
                      </a:r>
                      <a:r>
                        <a:rPr lang="en-US" sz="2100" b="0">
                          <a:effectLst/>
                        </a:rPr>
                        <a:t>dan/atau Undangan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id-ID" sz="2100" b="0">
                          <a:effectLst/>
                        </a:rPr>
                        <a:t>Pendaftaran dan pengambilan Dokumen Pemilihan</a:t>
                      </a:r>
                      <a:endParaRPr lang="en-US" sz="21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100" b="0">
                          <a:effectLst/>
                        </a:rPr>
                        <a:t>Pemberian </a:t>
                      </a:r>
                      <a:r>
                        <a:rPr lang="id-ID" sz="2100" b="0">
                          <a:effectLst/>
                        </a:rPr>
                        <a:t>Penjelasan</a:t>
                      </a:r>
                      <a:endParaRPr lang="en-US" sz="2100" b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100" b="0">
                          <a:effectLst/>
                        </a:rPr>
                        <a:t>Penyampaian </a:t>
                      </a:r>
                      <a:r>
                        <a:rPr lang="id-ID" sz="2100" b="0">
                          <a:effectLst/>
                        </a:rPr>
                        <a:t>Dokumen Penawaran</a:t>
                      </a:r>
                      <a:endParaRPr lang="en-US" sz="21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id-ID" sz="2100" b="0">
                          <a:effectLst/>
                        </a:rPr>
                        <a:t>Evaluasi Dokumen Penawaran</a:t>
                      </a:r>
                      <a:endParaRPr lang="en-US" sz="21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100" b="0">
                          <a:effectLst/>
                        </a:rPr>
                        <a:t>Pembuktian pasca kualifikasi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id-ID" sz="2100" b="0">
                          <a:effectLst/>
                        </a:rPr>
                        <a:t>Penetapan dan pengumuman </a:t>
                      </a:r>
                      <a:r>
                        <a:rPr lang="en-US" sz="2100" b="0">
                          <a:effectLst/>
                        </a:rPr>
                        <a:t>Pemenang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id-ID" sz="2100" b="0">
                          <a:effectLst/>
                        </a:rPr>
                        <a:t>Sanggah </a:t>
                      </a:r>
                      <a:endParaRPr lang="en-US" sz="21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100" b="0">
                          <a:effectLst/>
                        </a:rPr>
                        <a:t>Sanggah Banding (Khusus Pekerjaan Konstruksi)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3152" marR="731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94758" y="215940"/>
            <a:ext cx="7948507" cy="78232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fontAlgn="auto">
              <a:spcAft>
                <a:spcPts val="0"/>
              </a:spcAft>
              <a:defRPr/>
            </a:pPr>
            <a:r>
              <a:rPr lang="en-US" altLang="en-US" sz="3840">
                <a:ln w="0"/>
                <a:latin typeface="Rockwell" panose="02060603020205020403" pitchFamily="18" charset="0"/>
              </a:rPr>
              <a:t>Pemilihan melalui Tender/Seleksi </a:t>
            </a:r>
            <a:endParaRPr lang="ru-RU" sz="3840" dirty="0">
              <a:ln w="0"/>
              <a:latin typeface="Rockwell" panose="02060603020205020403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71424" y="1219200"/>
            <a:ext cx="8550656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1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Pelaksanaan</a:t>
            </a:r>
            <a:r>
              <a:rPr lang="en-US" altLang="en-US" sz="21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1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Pemilihan</a:t>
            </a:r>
            <a:r>
              <a:rPr lang="en-US" altLang="en-US" sz="21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133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melalui</a:t>
            </a:r>
            <a:r>
              <a:rPr lang="en-US" altLang="en-US" sz="2133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Tender/Seleksi </a:t>
            </a:r>
            <a:r>
              <a:rPr lang="en-US" altLang="en-US" sz="2133" b="1" u="sng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Pascakualifikasi</a:t>
            </a:r>
            <a:r>
              <a:rPr lang="en-US" altLang="en-US" sz="2133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terdiri </a:t>
            </a:r>
            <a:r>
              <a:rPr lang="en-US" altLang="en-US" sz="21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dari</a:t>
            </a:r>
            <a:r>
              <a:rPr lang="en-US" altLang="en-US" sz="21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66149" y="6644655"/>
            <a:ext cx="1859102" cy="578272"/>
            <a:chOff x="0" y="6129220"/>
            <a:chExt cx="1742908" cy="5421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03931" y="6197685"/>
              <a:ext cx="866404" cy="332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707" b="1">
                  <a:solidFill>
                    <a:schemeClr val="bg1"/>
                  </a:solidFill>
                  <a:cs typeface="Times New Roman" panose="02020603050405020304" pitchFamily="18" charset="0"/>
                </a:rPr>
                <a:t>Pasal 50</a:t>
              </a:r>
              <a:endParaRPr lang="en-US" sz="1707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788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0080" y="678010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62058-1FD9-45BD-9E1A-C4B00C4526F1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680068" y="464892"/>
            <a:ext cx="8317084" cy="6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buFontTx/>
              <a:buNone/>
            </a:pPr>
            <a:r>
              <a:rPr lang="en-US" altLang="en-US">
                <a:ln w="0"/>
                <a:latin typeface="Rockwell" panose="02060603020205020403" pitchFamily="18" charset="0"/>
                <a:ea typeface="+mj-ea"/>
                <a:cs typeface="+mj-cs"/>
              </a:rPr>
              <a:t>Contoh Alokasi Waktu Jadwal Prakualifikasi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027783"/>
              </p:ext>
            </p:extLst>
          </p:nvPr>
        </p:nvGraphicFramePr>
        <p:xfrm>
          <a:off x="268288" y="1569368"/>
          <a:ext cx="9140644" cy="426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Worksheet" r:id="rId3" imgW="9020222" imgH="3819549" progId="Excel.Sheet.12">
                  <p:embed/>
                </p:oleObj>
              </mc:Choice>
              <mc:Fallback>
                <p:oleObj name="Worksheet" r:id="rId3" imgW="9020222" imgH="38195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88" y="1569368"/>
                        <a:ext cx="9140644" cy="4264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447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0080" y="678010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94654A-1435-442B-91D9-E9CAE5DF9DDF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537456" y="543958"/>
            <a:ext cx="8766311" cy="6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  <a:buNone/>
            </a:pPr>
            <a:r>
              <a:rPr lang="en-US" altLang="en-US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Contoh</a:t>
            </a:r>
            <a:r>
              <a:rPr lang="en-US" altLang="en-US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altLang="en-US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Alokasi</a:t>
            </a:r>
            <a:r>
              <a:rPr lang="en-US" altLang="en-US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altLang="en-US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Waktu</a:t>
            </a:r>
            <a:r>
              <a:rPr lang="en-US" altLang="en-US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altLang="en-US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Jadwal</a:t>
            </a:r>
            <a:r>
              <a:rPr lang="en-US" altLang="en-US" dirty="0">
                <a:ln w="0"/>
                <a:latin typeface="Rockwell" panose="02060603020205020403" pitchFamily="18" charset="0"/>
                <a:ea typeface="+mj-ea"/>
                <a:cs typeface="+mj-cs"/>
              </a:rPr>
              <a:t> </a:t>
            </a:r>
            <a:r>
              <a:rPr lang="en-US" altLang="en-US" dirty="0" err="1">
                <a:ln w="0"/>
                <a:latin typeface="Rockwell" panose="02060603020205020403" pitchFamily="18" charset="0"/>
                <a:ea typeface="+mj-ea"/>
                <a:cs typeface="+mj-cs"/>
              </a:rPr>
              <a:t>Pascakualifikasi</a:t>
            </a:r>
            <a:endParaRPr lang="en-US" altLang="en-US" dirty="0">
              <a:ln w="0"/>
              <a:latin typeface="Rockwell" panose="02060603020205020403" pitchFamily="18" charset="0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67942"/>
              </p:ext>
            </p:extLst>
          </p:nvPr>
        </p:nvGraphicFramePr>
        <p:xfrm>
          <a:off x="581973" y="1857400"/>
          <a:ext cx="86772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Worksheet" r:id="rId3" imgW="8677469" imgH="2857579" progId="Excel.Sheet.12">
                  <p:embed/>
                </p:oleObj>
              </mc:Choice>
              <mc:Fallback>
                <p:oleObj name="Worksheet" r:id="rId3" imgW="8677469" imgH="28575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973" y="1857400"/>
                        <a:ext cx="8677275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430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463549" y="152400"/>
            <a:ext cx="8909051" cy="606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 defTabSz="457200">
              <a:lnSpc>
                <a:spcPct val="120000"/>
              </a:lnSpc>
              <a:spcBef>
                <a:spcPct val="0"/>
              </a:spcBef>
              <a:spcAft>
                <a:spcPts val="640"/>
              </a:spcAft>
            </a:pPr>
            <a:r>
              <a:rPr lang="id-ID" sz="3600" dirty="0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Dokumen Pe</a:t>
            </a:r>
            <a:r>
              <a:rPr lang="en-US" sz="3600" dirty="0" err="1">
                <a:ln w="0"/>
                <a:solidFill>
                  <a:schemeClr val="tx1"/>
                </a:solidFill>
                <a:latin typeface="Rockwell" panose="02060603020205020403" pitchFamily="18" charset="0"/>
                <a:cs typeface="+mj-cs"/>
              </a:rPr>
              <a:t>milihan</a:t>
            </a:r>
            <a:endParaRPr lang="id-ID" sz="3600" dirty="0">
              <a:ln w="0"/>
              <a:solidFill>
                <a:schemeClr val="tx1"/>
              </a:solidFill>
              <a:latin typeface="Rockwell" panose="02060603020205020403" pitchFamily="18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2286000"/>
            <a:ext cx="1628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File</a:t>
            </a:r>
            <a:endParaRPr lang="id-ID" sz="4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9182" y="5117010"/>
            <a:ext cx="2276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Tahap</a:t>
            </a:r>
            <a:endParaRPr lang="id-ID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65" y="1435200"/>
            <a:ext cx="3184935" cy="1085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5261"/>
            <a:ext cx="3046150" cy="974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3291" y="1349040"/>
            <a:ext cx="1862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id-ID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 Kualifikasi</a:t>
            </a:r>
            <a:endParaRPr lang="id-ID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9154" y="1081500"/>
            <a:ext cx="3292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id-ID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 </a:t>
            </a:r>
            <a:r>
              <a:rPr lang="en-US" altLang="id-ID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Tender/</a:t>
            </a:r>
            <a:r>
              <a:rPr lang="en-US" altLang="id-ID" sz="16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Seleksi</a:t>
            </a:r>
            <a:r>
              <a:rPr lang="en-US" altLang="id-ID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id-ID" sz="16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Penunjukan</a:t>
            </a:r>
            <a:r>
              <a:rPr lang="en-US" altLang="id-ID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16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US" altLang="id-ID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id-ID" sz="16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pengadaan</a:t>
            </a:r>
            <a:r>
              <a:rPr lang="en-US" altLang="id-ID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sz="16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endParaRPr lang="id-ID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9291" y="2678668"/>
            <a:ext cx="187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Menilai Penyedia</a:t>
            </a:r>
            <a:endParaRPr lang="id-ID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1297" y="2686109"/>
            <a:ext cx="261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Penawaran Barang/Jasa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424" y="3349781"/>
            <a:ext cx="2259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Formulir Isian Kualifikasi</a:t>
            </a:r>
            <a:endParaRPr lang="id-ID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258" y="4385631"/>
            <a:ext cx="21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Pra/Pascakualifikasi</a:t>
            </a:r>
            <a:endParaRPr lang="id-ID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4725" y="5415904"/>
            <a:ext cx="2002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 </a:t>
            </a:r>
          </a:p>
          <a:p>
            <a:pPr algn="ctr"/>
            <a:r>
              <a:rPr lang="id-ID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Gugur</a:t>
            </a:r>
            <a:r>
              <a:rPr lang="en-US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(B/PK/JL) </a:t>
            </a:r>
            <a:r>
              <a:rPr lang="id-ID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en-US" altLang="id-ID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id-ID" dirty="0" err="1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Pembobotan</a:t>
            </a:r>
            <a:r>
              <a:rPr lang="en-US" altLang="id-ID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(JK)</a:t>
            </a:r>
            <a:endParaRPr lang="id-ID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149" y="3563421"/>
            <a:ext cx="233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 Penawaran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43990" y="4385631"/>
            <a:ext cx="2371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File, 2 File, 2 Tahap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82321" y="5312042"/>
            <a:ext cx="3495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d-ID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Harga</a:t>
            </a:r>
            <a:r>
              <a:rPr lang="en-US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id-ID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Terendah</a:t>
            </a:r>
            <a:r>
              <a:rPr lang="en-US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Nilai, SBSUE</a:t>
            </a:r>
            <a:r>
              <a:rPr lang="en-US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(B/PK/JL)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d-ID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Kualitas, Kualitas &amp; Biaya, Pagu Anggaran, Biaya Terendah </a:t>
            </a:r>
            <a:r>
              <a:rPr lang="en-US" altLang="id-ID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(JK)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6743" y="1548080"/>
            <a:ext cx="1803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disusun oleh </a:t>
            </a:r>
            <a:r>
              <a:rPr lang="id-ID" altLang="id-ID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Pokja </a:t>
            </a:r>
            <a:r>
              <a:rPr lang="en-US" altLang="id-ID" sz="1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id-ID" altLang="id-ID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d-ID" sz="1900" b="1" dirty="0"/>
          </a:p>
        </p:txBody>
      </p:sp>
      <p:sp>
        <p:nvSpPr>
          <p:cNvPr id="26" name="Rectangle 25"/>
          <p:cNvSpPr/>
          <p:nvPr/>
        </p:nvSpPr>
        <p:spPr>
          <a:xfrm>
            <a:off x="4191000" y="4038600"/>
            <a:ext cx="165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 Pemasukan Dokumen oleh </a:t>
            </a:r>
          </a:p>
          <a:p>
            <a:pPr algn="ctr"/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Penyedia</a:t>
            </a:r>
            <a:endParaRPr lang="id-ID" b="1" dirty="0"/>
          </a:p>
        </p:txBody>
      </p:sp>
      <p:sp>
        <p:nvSpPr>
          <p:cNvPr id="27" name="Rectangle 26"/>
          <p:cNvSpPr/>
          <p:nvPr/>
        </p:nvSpPr>
        <p:spPr>
          <a:xfrm>
            <a:off x="4162582" y="5415904"/>
            <a:ext cx="159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Evaluasi</a:t>
            </a:r>
            <a:endParaRPr lang="id-ID" dirty="0"/>
          </a:p>
        </p:txBody>
      </p:sp>
      <p:sp>
        <p:nvSpPr>
          <p:cNvPr id="28" name="object 7"/>
          <p:cNvSpPr/>
          <p:nvPr/>
        </p:nvSpPr>
        <p:spPr>
          <a:xfrm>
            <a:off x="3906324" y="1524000"/>
            <a:ext cx="557726" cy="618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130137"/>
            <a:ext cx="634557" cy="746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22" y="5161439"/>
            <a:ext cx="862998" cy="87826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 rot="5400000">
            <a:off x="1728431" y="3023832"/>
            <a:ext cx="357507" cy="300429"/>
            <a:chOff x="3818430" y="1868084"/>
            <a:chExt cx="1097523" cy="842881"/>
          </a:xfrm>
        </p:grpSpPr>
        <p:sp>
          <p:nvSpPr>
            <p:cNvPr id="31" name="Chevron 30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4">
                <a:lumMod val="75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1728057" y="2348172"/>
            <a:ext cx="357507" cy="300429"/>
            <a:chOff x="3818430" y="1868084"/>
            <a:chExt cx="1097523" cy="842881"/>
          </a:xfrm>
        </p:grpSpPr>
        <p:sp>
          <p:nvSpPr>
            <p:cNvPr id="34" name="Chevron 33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4">
                <a:lumMod val="75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5400000">
            <a:off x="1727683" y="4889175"/>
            <a:ext cx="357507" cy="300429"/>
            <a:chOff x="3818430" y="1868084"/>
            <a:chExt cx="1097523" cy="842881"/>
          </a:xfrm>
        </p:grpSpPr>
        <p:sp>
          <p:nvSpPr>
            <p:cNvPr id="37" name="Chevron 36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4">
                <a:lumMod val="75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1727683" y="4023983"/>
            <a:ext cx="357507" cy="300429"/>
            <a:chOff x="3818430" y="1868084"/>
            <a:chExt cx="1097523" cy="842881"/>
          </a:xfrm>
        </p:grpSpPr>
        <p:sp>
          <p:nvSpPr>
            <p:cNvPr id="40" name="Chevron 39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4">
                <a:lumMod val="75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5400000">
            <a:off x="7601378" y="2368933"/>
            <a:ext cx="357507" cy="300429"/>
            <a:chOff x="3818430" y="1868084"/>
            <a:chExt cx="1097523" cy="842881"/>
          </a:xfrm>
        </p:grpSpPr>
        <p:sp>
          <p:nvSpPr>
            <p:cNvPr id="43" name="Chevron 42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6">
                <a:lumMod val="50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5400000">
            <a:off x="7601378" y="3184391"/>
            <a:ext cx="357507" cy="300429"/>
            <a:chOff x="3818430" y="1868084"/>
            <a:chExt cx="1097523" cy="842881"/>
          </a:xfrm>
        </p:grpSpPr>
        <p:sp>
          <p:nvSpPr>
            <p:cNvPr id="46" name="Chevron 45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6">
                <a:lumMod val="50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rot="5400000">
            <a:off x="7601378" y="3987526"/>
            <a:ext cx="357507" cy="300429"/>
            <a:chOff x="3818430" y="1868084"/>
            <a:chExt cx="1097523" cy="842881"/>
          </a:xfrm>
        </p:grpSpPr>
        <p:sp>
          <p:nvSpPr>
            <p:cNvPr id="49" name="Chevron 48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6">
                <a:lumMod val="50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50" name="Chevron 49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5400000">
            <a:off x="7611354" y="4905339"/>
            <a:ext cx="357507" cy="300429"/>
            <a:chOff x="3818430" y="1868084"/>
            <a:chExt cx="1097523" cy="842881"/>
          </a:xfrm>
        </p:grpSpPr>
        <p:sp>
          <p:nvSpPr>
            <p:cNvPr id="52" name="Chevron 51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6">
                <a:lumMod val="50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53" name="Chevron 52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0800000">
            <a:off x="3438016" y="4362678"/>
            <a:ext cx="357507" cy="300429"/>
            <a:chOff x="3818430" y="1868084"/>
            <a:chExt cx="1097523" cy="842881"/>
          </a:xfrm>
        </p:grpSpPr>
        <p:sp>
          <p:nvSpPr>
            <p:cNvPr id="55" name="Chevron 54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4">
                <a:lumMod val="75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0800000">
            <a:off x="3438015" y="5610050"/>
            <a:ext cx="357507" cy="300429"/>
            <a:chOff x="3818430" y="1868084"/>
            <a:chExt cx="1097523" cy="842881"/>
          </a:xfrm>
        </p:grpSpPr>
        <p:sp>
          <p:nvSpPr>
            <p:cNvPr id="58" name="Chevron 57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4">
                <a:lumMod val="75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59" name="Chevron 58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rot="10800000">
            <a:off x="3438016" y="1828800"/>
            <a:ext cx="357507" cy="300429"/>
            <a:chOff x="3818430" y="1868084"/>
            <a:chExt cx="1097523" cy="842881"/>
          </a:xfrm>
        </p:grpSpPr>
        <p:sp>
          <p:nvSpPr>
            <p:cNvPr id="61" name="Chevron 60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4">
                <a:lumMod val="75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2" name="Chevron 61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91200" y="1828800"/>
            <a:ext cx="357507" cy="300429"/>
            <a:chOff x="3818430" y="1868084"/>
            <a:chExt cx="1097523" cy="842881"/>
          </a:xfrm>
        </p:grpSpPr>
        <p:sp>
          <p:nvSpPr>
            <p:cNvPr id="64" name="Chevron 63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6">
                <a:lumMod val="50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91200" y="4367211"/>
            <a:ext cx="357507" cy="300429"/>
            <a:chOff x="3818430" y="1868084"/>
            <a:chExt cx="1097523" cy="842881"/>
          </a:xfrm>
        </p:grpSpPr>
        <p:sp>
          <p:nvSpPr>
            <p:cNvPr id="67" name="Chevron 66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6">
                <a:lumMod val="50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8" name="Chevron 67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91200" y="5611917"/>
            <a:ext cx="357507" cy="300429"/>
            <a:chOff x="3818430" y="1868084"/>
            <a:chExt cx="1097523" cy="842881"/>
          </a:xfrm>
        </p:grpSpPr>
        <p:sp>
          <p:nvSpPr>
            <p:cNvPr id="70" name="Chevron 69"/>
            <p:cNvSpPr/>
            <p:nvPr/>
          </p:nvSpPr>
          <p:spPr>
            <a:xfrm>
              <a:off x="4259182" y="1869137"/>
              <a:ext cx="656771" cy="841828"/>
            </a:xfrm>
            <a:prstGeom prst="chevron">
              <a:avLst/>
            </a:prstGeom>
            <a:solidFill>
              <a:schemeClr val="accent6">
                <a:lumMod val="50000"/>
                <a:alpha val="8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>
              <a:off x="3818430" y="1868084"/>
              <a:ext cx="656771" cy="84182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53</a:t>
            </a:fld>
            <a:endParaRPr lang="id-ID" dirty="0"/>
          </a:p>
        </p:txBody>
      </p:sp>
      <p:grpSp>
        <p:nvGrpSpPr>
          <p:cNvPr id="72" name="Group 71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304021" y="6170015"/>
              <a:ext cx="96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b="1">
                  <a:solidFill>
                    <a:schemeClr val="bg1"/>
                  </a:solidFill>
                  <a:cs typeface="Times New Roman" panose="02020603050405020304" pitchFamily="18" charset="0"/>
                </a:rPr>
                <a:t> 46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78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90080" y="6780107"/>
            <a:ext cx="2275840" cy="3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1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505" indent="-304810">
              <a:spcBef>
                <a:spcPct val="20000"/>
              </a:spcBef>
              <a:buFont typeface="Arial" panose="020B0604020202020204" pitchFamily="34" charset="0"/>
              <a:buChar char="–"/>
              <a:defRPr sz="298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9238" indent="-243848">
              <a:spcBef>
                <a:spcPct val="20000"/>
              </a:spcBef>
              <a:buFont typeface="Arial" panose="020B0604020202020204" pitchFamily="34" charset="0"/>
              <a:buChar char="•"/>
              <a:defRPr sz="256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933" indent="-243848">
              <a:spcBef>
                <a:spcPct val="20000"/>
              </a:spcBef>
              <a:buFont typeface="Arial" panose="020B0604020202020204" pitchFamily="34" charset="0"/>
              <a:buChar char="–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4629" indent="-243848">
              <a:spcBef>
                <a:spcPct val="20000"/>
              </a:spcBef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32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0019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714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5410" indent="-243848" defTabSz="48769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3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81B85-93DC-4229-B80E-7C4FBB700E43}" type="slidenum">
              <a:rPr lang="en-US" altLang="en-US" sz="128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8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394" y="-9949"/>
            <a:ext cx="12519791" cy="73806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0" y="1"/>
            <a:ext cx="4415949" cy="738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4359" y="3513574"/>
            <a:ext cx="2707231" cy="384043"/>
          </a:xfrm>
        </p:spPr>
        <p:txBody>
          <a:bodyPr>
            <a:noAutofit/>
          </a:bodyPr>
          <a:lstStyle/>
          <a:p>
            <a:pPr algn="ctr"/>
            <a:r>
              <a:rPr lang="id-ID" sz="2133" b="1" spc="64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Terimakasih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72" y="2828752"/>
            <a:ext cx="1843405" cy="6716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5675" y="6137173"/>
            <a:ext cx="3644596" cy="384043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80" spc="320" dirty="0" err="1">
                <a:ea typeface="Adobe Gothic Std B" panose="020B0800000000000000" pitchFamily="34" charset="-128"/>
              </a:rPr>
              <a:t>Pusat</a:t>
            </a:r>
            <a:r>
              <a:rPr lang="en-US" sz="1280" spc="320" dirty="0">
                <a:ea typeface="Adobe Gothic Std B" panose="020B0800000000000000" pitchFamily="34" charset="-128"/>
              </a:rPr>
              <a:t> </a:t>
            </a:r>
            <a:r>
              <a:rPr lang="en-US" sz="1280" spc="320" dirty="0" err="1">
                <a:ea typeface="Adobe Gothic Std B" panose="020B0800000000000000" pitchFamily="34" charset="-128"/>
              </a:rPr>
              <a:t>Pendidikan</a:t>
            </a:r>
            <a:r>
              <a:rPr lang="en-US" sz="1280" spc="320" dirty="0">
                <a:ea typeface="Adobe Gothic Std B" panose="020B0800000000000000" pitchFamily="34" charset="-128"/>
              </a:rPr>
              <a:t> </a:t>
            </a:r>
            <a:r>
              <a:rPr lang="en-US" sz="1280" spc="320" dirty="0" err="1">
                <a:ea typeface="Adobe Gothic Std B" panose="020B0800000000000000" pitchFamily="34" charset="-128"/>
              </a:rPr>
              <a:t>dan</a:t>
            </a:r>
            <a:r>
              <a:rPr lang="en-US" sz="1280" spc="320" dirty="0">
                <a:ea typeface="Adobe Gothic Std B" panose="020B0800000000000000" pitchFamily="34" charset="-128"/>
              </a:rPr>
              <a:t> </a:t>
            </a:r>
            <a:r>
              <a:rPr lang="en-US" sz="1280" spc="320" dirty="0" err="1">
                <a:ea typeface="Adobe Gothic Std B" panose="020B0800000000000000" pitchFamily="34" charset="-128"/>
              </a:rPr>
              <a:t>Pelatihan</a:t>
            </a:r>
            <a:r>
              <a:rPr lang="en-US" sz="1280" spc="320" dirty="0">
                <a:ea typeface="Adobe Gothic Std B" panose="020B0800000000000000" pitchFamily="34" charset="-128"/>
              </a:rPr>
              <a:t> </a:t>
            </a:r>
            <a:r>
              <a:rPr lang="en-US" sz="1280" spc="320" dirty="0" err="1">
                <a:ea typeface="Adobe Gothic Std B" panose="020B0800000000000000" pitchFamily="34" charset="-128"/>
              </a:rPr>
              <a:t>Pengadaan</a:t>
            </a:r>
            <a:r>
              <a:rPr lang="en-US" sz="1280" spc="320" dirty="0">
                <a:ea typeface="Adobe Gothic Std B" panose="020B0800000000000000" pitchFamily="34" charset="-128"/>
              </a:rPr>
              <a:t> </a:t>
            </a:r>
            <a:r>
              <a:rPr lang="en-US" sz="1280" spc="320" dirty="0" err="1">
                <a:ea typeface="Adobe Gothic Std B" panose="020B0800000000000000" pitchFamily="34" charset="-128"/>
              </a:rPr>
              <a:t>Barang</a:t>
            </a:r>
            <a:r>
              <a:rPr lang="en-US" sz="1280" spc="320" dirty="0">
                <a:ea typeface="Adobe Gothic Std B" panose="020B0800000000000000" pitchFamily="34" charset="-128"/>
              </a:rPr>
              <a:t>/</a:t>
            </a:r>
            <a:r>
              <a:rPr lang="en-US" sz="1280" spc="320" dirty="0" err="1">
                <a:ea typeface="Adobe Gothic Std B" panose="020B0800000000000000" pitchFamily="34" charset="-128"/>
              </a:rPr>
              <a:t>Jasa</a:t>
            </a:r>
            <a:endParaRPr lang="en-US" sz="1280" spc="320" dirty="0"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br>
              <a:rPr lang="en-US" sz="1067" spc="320" dirty="0">
                <a:ea typeface="Adobe Gothic Std B" panose="020B0800000000000000" pitchFamily="34" charset="-128"/>
              </a:rPr>
            </a:br>
            <a:r>
              <a:rPr lang="en-US" sz="640" spc="320" dirty="0">
                <a:solidFill>
                  <a:schemeClr val="bg1">
                    <a:lumMod val="65000"/>
                  </a:schemeClr>
                </a:solidFill>
                <a:ea typeface="Adobe Gothic Std B" panose="020B0800000000000000" pitchFamily="34" charset="-128"/>
              </a:rPr>
              <a:t>V.2018</a:t>
            </a:r>
            <a:endParaRPr lang="id-ID" sz="640" spc="320" dirty="0">
              <a:solidFill>
                <a:schemeClr val="bg1">
                  <a:lumMod val="65000"/>
                </a:schemeClr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91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6640" y="2793504"/>
            <a:ext cx="6192688" cy="2400657"/>
          </a:xfrm>
        </p:spPr>
        <p:txBody>
          <a:bodyPr/>
          <a:lstStyle/>
          <a:p>
            <a:endParaRPr lang="en-US" sz="2600" dirty="0">
              <a:latin typeface="+mj-lt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600" dirty="0" err="1">
                <a:latin typeface="+mj-lt"/>
              </a:rPr>
              <a:t>Daftar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barang</a:t>
            </a:r>
            <a:r>
              <a:rPr lang="en-US" sz="2600" dirty="0">
                <a:latin typeface="+mj-lt"/>
              </a:rPr>
              <a:t>/</a:t>
            </a:r>
            <a:r>
              <a:rPr lang="en-US" sz="2600" dirty="0" err="1">
                <a:latin typeface="+mj-lt"/>
              </a:rPr>
              <a:t>jasa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dalam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ekatalog</a:t>
            </a:r>
            <a:endParaRPr lang="en-US" sz="2600" dirty="0">
              <a:latin typeface="+mj-lt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600" err="1">
                <a:latin typeface="+mj-lt"/>
              </a:rPr>
              <a:t>Kriteria</a:t>
            </a:r>
            <a:r>
              <a:rPr lang="en-US" sz="2600">
                <a:latin typeface="+mj-lt"/>
              </a:rPr>
              <a:t> barang/jasa untuk keadaan tertentu </a:t>
            </a:r>
            <a:endParaRPr lang="en-US" sz="2600" dirty="0">
              <a:latin typeface="+mj-lt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600" dirty="0" err="1">
                <a:latin typeface="+mj-lt"/>
              </a:rPr>
              <a:t>Nilai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paket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pekerjaan</a:t>
            </a:r>
            <a:endParaRPr lang="en-US" sz="2600" dirty="0">
              <a:latin typeface="+mj-lt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600" err="1">
                <a:latin typeface="+mj-lt"/>
              </a:rPr>
              <a:t>Jenis</a:t>
            </a:r>
            <a:r>
              <a:rPr lang="en-US" sz="2600">
                <a:latin typeface="+mj-lt"/>
              </a:rPr>
              <a:t> barang/jasa (B/PK/JL/JK atau </a:t>
            </a:r>
            <a:r>
              <a:rPr lang="en-US" sz="2600" dirty="0" err="1">
                <a:latin typeface="+mj-lt"/>
              </a:rPr>
              <a:t>terintegrasi</a:t>
            </a:r>
            <a:r>
              <a:rPr lang="en-US" sz="2600" dirty="0">
                <a:latin typeface="+mj-lt"/>
              </a:rPr>
              <a:t>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189989" y="499005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Persiapan Pengadaan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7" y="3274531"/>
            <a:ext cx="2941105" cy="1728194"/>
          </a:xfrm>
          <a:prstGeom prst="parallelogram">
            <a:avLst>
              <a:gd name="adj" fmla="val 0"/>
            </a:avLst>
          </a:prstGeom>
        </p:spPr>
      </p:pic>
      <p:sp>
        <p:nvSpPr>
          <p:cNvPr id="5" name="Rectangle 4"/>
          <p:cNvSpPr/>
          <p:nvPr/>
        </p:nvSpPr>
        <p:spPr>
          <a:xfrm>
            <a:off x="391676" y="1948853"/>
            <a:ext cx="92376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Hal hal yang harus dipertimbangkan sebelum menetapkan persiapan pengadaan :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5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265" y="1490514"/>
            <a:ext cx="9190192" cy="5219507"/>
            <a:chOff x="563408" y="1318412"/>
            <a:chExt cx="9190192" cy="521950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719924630"/>
                </p:ext>
              </p:extLst>
            </p:nvPr>
          </p:nvGraphicFramePr>
          <p:xfrm>
            <a:off x="563408" y="1318412"/>
            <a:ext cx="9190192" cy="52195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848" y="2552061"/>
              <a:ext cx="846378" cy="8463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13" y="2687606"/>
              <a:ext cx="722641" cy="7108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7" y="4227856"/>
              <a:ext cx="721177" cy="7867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848" y="4273424"/>
              <a:ext cx="846378" cy="818804"/>
            </a:xfrm>
            <a:prstGeom prst="rect">
              <a:avLst/>
            </a:prstGeom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7022592" y="6892240"/>
            <a:ext cx="2243328" cy="365760"/>
          </a:xfrm>
        </p:spPr>
        <p:txBody>
          <a:bodyPr/>
          <a:lstStyle/>
          <a:p>
            <a:fld id="{B6F15528-21DE-4FAA-801E-634DDDAF4B2B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127" name="object 2"/>
          <p:cNvSpPr txBox="1">
            <a:spLocks/>
          </p:cNvSpPr>
          <p:nvPr/>
        </p:nvSpPr>
        <p:spPr>
          <a:xfrm>
            <a:off x="613901" y="1601366"/>
            <a:ext cx="72530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50" b="0" i="0">
                <a:solidFill>
                  <a:srgbClr val="C22C2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/>
            <a:r>
              <a:rPr lang="id-ID" sz="2400" b="1" kern="0" spc="25">
                <a:solidFill>
                  <a:schemeClr val="tx1"/>
                </a:solidFill>
                <a:latin typeface="+mj-lt"/>
              </a:rPr>
              <a:t>PPK</a:t>
            </a:r>
            <a:r>
              <a:rPr lang="en-US" sz="2400" b="1" kern="0" spc="25">
                <a:solidFill>
                  <a:schemeClr val="tx1"/>
                </a:solidFill>
                <a:latin typeface="+mj-lt"/>
              </a:rPr>
              <a:t> menetapkan :</a:t>
            </a:r>
            <a:endParaRPr lang="id-ID" sz="24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1189989" y="499005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Persiapan Pengadaan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65461" y="130069"/>
            <a:ext cx="4607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  <a:latin typeface="Rockwell" panose="02060603020205020403" pitchFamily="18" charset="0"/>
              </a:rPr>
              <a:t>Persiapan PBJ Melalui Penyedia</a:t>
            </a:r>
            <a:endParaRPr lang="id-ID" altLang="en-US" sz="2400" dirty="0">
              <a:solidFill>
                <a:schemeClr val="bg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25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14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659" y="5307903"/>
            <a:ext cx="8870384" cy="783193"/>
          </a:xfrm>
          <a:prstGeom prst="wedgeRoundRectCallout">
            <a:avLst>
              <a:gd name="adj1" fmla="val 46314"/>
              <a:gd name="adj2" fmla="val -155375"/>
              <a:gd name="adj3" fmla="val 16667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"/>
              <a:defRPr/>
            </a:pPr>
            <a:r>
              <a:rPr lang="en-US" sz="2000" i="1" dirty="0" err="1">
                <a:latin typeface="+mj-lt"/>
                <a:cs typeface="Arial" panose="020B0604020202020204" pitchFamily="34" charset="0"/>
              </a:rPr>
              <a:t>Komponen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barang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/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jasa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Suku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cadang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Bagian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satu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sistem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sudah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ada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Barang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/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jasa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dalam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katalog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elektronik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;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atau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Barang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/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jasa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melalui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 tender </a:t>
            </a:r>
            <a:r>
              <a:rPr lang="en-US" sz="2000" i="1" dirty="0" err="1">
                <a:latin typeface="+mj-lt"/>
                <a:cs typeface="Arial" panose="020B0604020202020204" pitchFamily="34" charset="0"/>
              </a:rPr>
              <a:t>cepat</a:t>
            </a:r>
            <a:r>
              <a:rPr lang="en-US" sz="2000" i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1189989" y="499005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Spesifikasi Barang/Jasa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65461" y="130069"/>
            <a:ext cx="4607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  <a:latin typeface="Rockwell" panose="02060603020205020403" pitchFamily="18" charset="0"/>
              </a:rPr>
              <a:t>Persiapan PBJ Melalui Penyedia</a:t>
            </a:r>
            <a:endParaRPr lang="id-ID" altLang="en-US" sz="2400" dirty="0">
              <a:solidFill>
                <a:schemeClr val="bg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19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9198591"/>
              </p:ext>
            </p:extLst>
          </p:nvPr>
        </p:nvGraphicFramePr>
        <p:xfrm>
          <a:off x="224408" y="1110615"/>
          <a:ext cx="9529192" cy="406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" y="1881182"/>
            <a:ext cx="1852464" cy="844118"/>
          </a:xfrm>
          <a:prstGeom prst="rect">
            <a:avLst/>
          </a:prstGeom>
        </p:spPr>
      </p:pic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0"/>
          <a:stretch/>
        </p:blipFill>
        <p:spPr bwMode="auto">
          <a:xfrm>
            <a:off x="2731987" y="2078961"/>
            <a:ext cx="490121" cy="4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mbar terka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60" y="1881182"/>
            <a:ext cx="701710" cy="7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9165" y="1983248"/>
            <a:ext cx="540803" cy="603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7200" y="2095298"/>
            <a:ext cx="652785" cy="4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0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usiness woman working hard sitting at the desk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11162" r="10647" b="24709"/>
          <a:stretch/>
        </p:blipFill>
        <p:spPr bwMode="auto">
          <a:xfrm>
            <a:off x="3187659" y="3643090"/>
            <a:ext cx="3456384" cy="27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238991" y="1347324"/>
            <a:ext cx="5794855" cy="786123"/>
          </a:xfrm>
          <a:prstGeom prst="wedgeRoundRectCallout">
            <a:avLst>
              <a:gd name="adj1" fmla="val 30104"/>
              <a:gd name="adj2" fmla="val 245709"/>
              <a:gd name="adj3" fmla="val 16667"/>
            </a:avLst>
          </a:prstGeom>
          <a:ln w="31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dirty="0">
                <a:solidFill>
                  <a:schemeClr val="tx1"/>
                </a:solidFill>
                <a:cs typeface="Arial"/>
              </a:rPr>
              <a:t>HPS di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susun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berdasarkan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keahlian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dan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menggunakan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data yang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dapat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dipertanggung-jawabkan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38992" y="2264148"/>
            <a:ext cx="3341664" cy="863826"/>
          </a:xfrm>
          <a:prstGeom prst="wedgeRoundRectCallout">
            <a:avLst>
              <a:gd name="adj1" fmla="val 74124"/>
              <a:gd name="adj2" fmla="val 115105"/>
              <a:gd name="adj3" fmla="val 16667"/>
            </a:avLst>
          </a:prstGeom>
          <a:ln w="31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Nilai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HPS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bersifat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terbuka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dan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tidak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bersifat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rahasia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64332" y="4467808"/>
            <a:ext cx="3490983" cy="2160240"/>
          </a:xfrm>
          <a:prstGeom prst="wedgeRoundRectCallout">
            <a:avLst>
              <a:gd name="adj1" fmla="val 63060"/>
              <a:gd name="adj2" fmla="val -26049"/>
              <a:gd name="adj3" fmla="val 16667"/>
            </a:avLst>
          </a:prstGeom>
          <a:ln w="31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latin typeface="+mj-lt"/>
                <a:cs typeface="Arial"/>
              </a:rPr>
              <a:t>HPS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id-ID" sz="2000" dirty="0">
                <a:solidFill>
                  <a:schemeClr val="tx1"/>
                </a:solidFill>
                <a:latin typeface="+mj-lt"/>
                <a:cs typeface="Arial"/>
              </a:rPr>
              <a:t>Disusun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paling lama  </a:t>
            </a:r>
            <a:r>
              <a:rPr lang="id-ID" sz="2000" dirty="0">
                <a:solidFill>
                  <a:schemeClr val="tx1"/>
                </a:solidFill>
                <a:latin typeface="+mj-lt"/>
                <a:cs typeface="Arial"/>
              </a:rPr>
              <a:t>28 hari kerja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sebelum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batas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pemasukan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dok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penawaran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pascakualifikasi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pemasukan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dok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kualifikasi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prakualifikasi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)</a:t>
            </a:r>
            <a:endParaRPr lang="id-ID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172944" y="1347964"/>
            <a:ext cx="3456384" cy="916184"/>
          </a:xfrm>
          <a:prstGeom prst="wedgeRoundRectCallout">
            <a:avLst>
              <a:gd name="adj1" fmla="val -50441"/>
              <a:gd name="adj2" fmla="val 270193"/>
              <a:gd name="adj3" fmla="val 16667"/>
            </a:avLst>
          </a:prstGeom>
          <a:ln w="31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948296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>
                <a:latin typeface="+mj-lt"/>
                <a:cs typeface="Arial"/>
              </a:rPr>
              <a:t>Memperhitungkan keuntungan dan biaya tidak langsung</a:t>
            </a:r>
            <a:endParaRPr lang="id-ID" sz="2000">
              <a:latin typeface="+mj-lt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992991" y="2551450"/>
            <a:ext cx="2496264" cy="1739590"/>
          </a:xfrm>
          <a:prstGeom prst="wedgeRoundRectCallout">
            <a:avLst>
              <a:gd name="adj1" fmla="val -83741"/>
              <a:gd name="adj2" fmla="val 59979"/>
              <a:gd name="adj3" fmla="val 16667"/>
            </a:avLst>
          </a:prstGeom>
          <a:ln w="31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>
                <a:solidFill>
                  <a:schemeClr val="tx1"/>
                </a:solidFill>
                <a:cs typeface="Arial"/>
              </a:rPr>
              <a:t>HPS bukan sebagai dasar untuk menentukan besaran kerugian </a:t>
            </a:r>
            <a:r>
              <a:rPr lang="id-ID" sz="2000">
                <a:solidFill>
                  <a:schemeClr val="tx1"/>
                </a:solidFill>
                <a:cs typeface="Arial"/>
              </a:rPr>
              <a:t>n</a:t>
            </a:r>
            <a:r>
              <a:rPr lang="en-US" sz="2000">
                <a:solidFill>
                  <a:schemeClr val="tx1"/>
                </a:solidFill>
                <a:cs typeface="Arial"/>
              </a:rPr>
              <a:t>egara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016166" y="4572831"/>
            <a:ext cx="2458580" cy="1926643"/>
          </a:xfrm>
          <a:prstGeom prst="wedgeRoundRectCallout">
            <a:avLst>
              <a:gd name="adj1" fmla="val -90544"/>
              <a:gd name="adj2" fmla="val -1318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Dikecualikan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utk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pagu</a:t>
            </a:r>
            <a:r>
              <a:rPr lang="en-US" sz="2000" dirty="0">
                <a:solidFill>
                  <a:schemeClr val="tx1"/>
                </a:solidFill>
              </a:rPr>
              <a:t> ≤ 10 </a:t>
            </a:r>
            <a:r>
              <a:rPr lang="en-US" sz="2000" dirty="0" err="1">
                <a:solidFill>
                  <a:schemeClr val="tx1"/>
                </a:solidFill>
              </a:rPr>
              <a:t>juta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epurchasing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tender </a:t>
            </a:r>
            <a:r>
              <a:rPr lang="en-US" sz="2000" dirty="0" err="1">
                <a:solidFill>
                  <a:schemeClr val="tx1"/>
                </a:solidFill>
              </a:rPr>
              <a:t>pek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terintegrasi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id-ID" sz="2000" dirty="0">
              <a:solidFill>
                <a:schemeClr val="tx1"/>
              </a:solidFill>
            </a:endParaRPr>
          </a:p>
          <a:p>
            <a:pPr defTabSz="948296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Rectangle 7"/>
          <p:cNvSpPr txBox="1">
            <a:spLocks noChangeArrowheads="1"/>
          </p:cNvSpPr>
          <p:nvPr/>
        </p:nvSpPr>
        <p:spPr bwMode="auto">
          <a:xfrm>
            <a:off x="1189989" y="499005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ln w="0"/>
                <a:latin typeface="Rockwell" panose="02060603020205020403" pitchFamily="18" charset="0"/>
              </a:rPr>
              <a:t>Ketentuan Umum HPS</a:t>
            </a:r>
            <a:endParaRPr lang="ru-RU" sz="4000" dirty="0">
              <a:ln w="0"/>
              <a:latin typeface="Rockwell" panose="02060603020205020403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565461" y="130069"/>
            <a:ext cx="4607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>
                    <a:lumMod val="75000"/>
                  </a:schemeClr>
                </a:solidFill>
                <a:latin typeface="Rockwell" panose="02060603020205020403" pitchFamily="18" charset="0"/>
              </a:rPr>
              <a:t>Persiapan PBJ Melalui Penyedia</a:t>
            </a:r>
            <a:endParaRPr lang="id-ID" altLang="en-US" sz="2400" dirty="0">
              <a:solidFill>
                <a:schemeClr val="bg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98806" y="6691487"/>
            <a:ext cx="1742908" cy="542130"/>
            <a:chOff x="0" y="6129220"/>
            <a:chExt cx="1742908" cy="54213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29220"/>
              <a:ext cx="1742908" cy="54213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54357" y="6156295"/>
              <a:ext cx="1051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="1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Pasal</a:t>
              </a:r>
              <a:r>
                <a:rPr lang="en-US" altLang="en-US" sz="2000" b="1">
                  <a:solidFill>
                    <a:schemeClr val="bg1"/>
                  </a:solidFill>
                  <a:cs typeface="Times New Roman" panose="02020603050405020304" pitchFamily="18" charset="0"/>
                </a:rPr>
                <a:t> 26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238992" y="3310199"/>
            <a:ext cx="3197648" cy="779450"/>
          </a:xfrm>
          <a:prstGeom prst="wedgeRoundRectCallout">
            <a:avLst>
              <a:gd name="adj1" fmla="val 48733"/>
              <a:gd name="adj2" fmla="val 89704"/>
              <a:gd name="adj3" fmla="val 16667"/>
            </a:avLst>
          </a:prstGeom>
          <a:ln w="31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Total HPS =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hasil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perhitungan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HPS + PPN</a:t>
            </a:r>
          </a:p>
        </p:txBody>
      </p:sp>
    </p:spTree>
    <p:extLst>
      <p:ext uri="{BB962C8B-B14F-4D97-AF65-F5344CB8AC3E}">
        <p14:creationId xmlns:p14="http://schemas.microsoft.com/office/powerpoint/2010/main" val="3999353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FBECC86-DFF6-4DFA-B5DC-87DEA90AD4C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JYlktvfHBFawQAABQRAAAdAAAAdW5pdmVyc2FsL2NvbW1vbl9tZXNzYWdlcy5sbmetWOtu2zYU/l+g70AIKLABW9oOaFEMiQNZYmwhsuRKdJzsAoGRGJsrJaYS5db7tafZg+1JdkjJid0LJCUBbMCkfL5zeM53LtTx6edcoA0rKy6LE+v10SsLsSKVGS9WJ9aCnP38zkKVokVGhSzYiVVIC52Onj87FrRY1XTF4PfzZwgd56yqYFmN9Op+jXh2Ys3HiRPO5nZwlfjhJEzG3sQaOTK/pcUW+XIl/yh/+OXtu8+v37z98fhlK9kHKJ7Zvn8IhQzSm1c9gAIShX4CaNhPAnxJrFHM4Fh/1arY0mHi4YL4XoCtUVgrwQs2THoe4Qut/JqJOu+jexFFOCBJ7HsuTrw4CUJiHONjgl1rdCVrtKYbhpREG84+IbVmEFbFS4YqwTPzIJWwUdSdprrhzPaCJMIxiTyHeGEApsqy3P5kYGmt1rIEdRXKeEWvBcuMTiCQeX5bsgpUUwUEQ/BRaw7/lDnlxVGn6sheesEkIWHoxwkO3N2ONcJFhtySajUDUSI7xhEAlLRi5QNkE0M5I45sIYYhTL3J1Icv0SZM+Wot4KuG2jHHEIM5K7qkgCM4Ao7F8TKMXO00UIUouqVV9UmW2QE/9gPVBewFTggUdMgeONEYO2CIMYcyUpYsVV1gMxzH9gQn4/ASiGyNgnCIRHgOSXc+ROIKx5AiOO6SCewLb2JrwusU2/F/l18p1XQWW0TTFOS0+zZc1hXsaJdCFphMq46GqYnx+wWEzbP976RxgwreNasV3zCwo8xY2akIqoyDXc2i9wvvt+TM9nzsJkArN1wmxNQ/rTGnW1RIhWi2oUXK0DVLaQ1c38KzjGfmmY6z0f+x5n8jqtqq8qItSIGLL18Mteeghn3DrLoCm5Ri+a3qUq0d1pr/ECs0p79rQp+jP0x/7ODAjrzwaSJT8bwWTdV9dHzuLBsao04jHump/tF6akvipraOPShYYy77S2Doprp/QAMU/aW84AwUzZsSDTXcK24G6AzCFiCQ6KEYF+CqAxMuwIUD5Jd4HHsEJqQlu6646hw7TDY2Afp2aFMY+gRT7D4Zr9mNhAlHMLpppg/oQibSnQHdG24OWgXxiA8mBwC4asgDkILnYH/WA3MxwzsPNAX+4CRLWYvMJK/gH0yRB9/WOft6bLopZW52Ba125G2azOljrGgOFzVK5wPa/13+9Y7PXvo9PEoxtiNnmjh24GA99etcFT2FIAW0K3wSJ7491uKQCzlV6Rqa6Y2si6wnUDOxu/jMBrD2zDGjZbr+759/e2J8YUmzi9rdXweBQGLrKojvwH4PpGLVn10gxB4fyplFH6n2qrOTa5edkh6w8EnuELRpLbnMYeuoWy+QvA2aTYjtTGeQB7GhvaxLGN2GIMzs6BxqmZnCrdGMlh+gEBIpxSAU42pNQDVM+9BL5r7s41qJPjDx5ontuubiDcknePqh6ZkZ3CjS9gYu4AbeF8yZ2gHU2S/wWMbVQEDTmnZVCBK9Wd+n+ebrTnW3qsz7i+OXe68z/gdQSwMEFAACAAgAsliWS9A1TnJmBAAA2RAAAC4AAAB1bml2ZXJzYWwvY3VzdG9tX3ByZXNldHMvMC9jb21tb25fbWVzc2FnZXMubG5nrVjbbts4EH3PVxACCuwCu2m7QItikSiQJcYmIkuuRMfJXiAwEmNzQ4mpLm7dp37Nfth+yQ4pO4l7gaQkQPJAKufMcObMDJmjk0+5RGteVkIVx9brw1cW4kWqMlEsj605Pf31nYWqmhUZk6rgx1ahLHRiHxxJViwbtuT2wQFCRzmvKlhUNizul0hkx9ZslLjhdOYEl4kfjsNkRMaW7ar8lhUb5Kul+qv86be37z69fvP256OXW2QPnnjq+P4+EzJEb1518wQ0Cv0EyLCfBPiCWnbM4UT/NHWxYYPQ4Zz6JMCWHTa1FAUfBJ5F+FybvuKyyXtYnkcRDmgS+8TDCYmTIKQmKD6m2LPsS9WgFVtzVCu0FvwjqlccslmLkqNKisx8SBVsFE2Xo144dUiQRDimEXEpCQNwVJXl5hfDypp6pUqwVqFMVOxK8syYBNmY77clr8Ayq0FWCH7qlYC/VDkTxWGX5chZkGCc0DD04wQH3m7HsnGRIa9k2sowksiJcQT4klW8HA5NjNQMGjlSDiKYkPHEh1+qHZiI5UrCbz3QixmG8M940QECceAItBXHizDydLzAEGLollXVR1Vme8J4mKIOXhK4IUjPpQ+4qabY8UJyBXSNsuRp3cE1xXHsjHEyCi9Av5YdhAMA4RkU2tkAwCWOoS5w3AEJnHMydrTKdVntRL+rqZRpDcsNYmkKOB25tVBNBTs6miB9U13V4SArMX4/h4QRx/9B5bakEFizWoo1BzfKjJdddqCtuNjT6nk/J38kpw7xsZeAnLxwkVDT7rTBnG1QoWrEsjUrUo6ueMoaUPgGvmUiM990ho35D434jFi97SMvti0o8PDFi4Hu7DWt73jVVOBSXfP8tu6yrMO19f4RTmgt/9CDPgd/lPnYxYETkfB50lKJvJFtl31qcu4cG5qgTh+eFqf+qXpmR+K2nY4IdKmRUL0BGCanHhcw7GRvEAlOwcys7cnQtElx3d9iEG7xgUKPpDiHKO05cA7R6w9f4FFMKFyDFvyqEnXX7cLUYJuZ7+c0hWud5DW/L8Erfq3gHiM5W7eXDJg5JsVdmXxwhdkbDZRQHxwOgG/ZigYYpcjB+6ybcj7Fu+O3HX3vHAvVyMxUrBQ3pqtDXJucf3s3ui5VbnYlq3aabYfKyROcaI8WtTZn/Qf9XdH1zs2Dmnt0hmLsRO4kcZ3AxfpKr+tT9sOA8nUcfBonvjPSaCiBnNXpCibntWqKrB9Pex/38KkDXNsDx5yV6eq/L//2o/jKj3YXbXd/H8IBxay7Hr7j+jNQNa/+7uCgzmgfZhY9QNs3zA62XXYBCYjvWZ4HrB0jucph67DTLEh7my6HUsedTEH9sRG7akq4nw0gmDrRGTQvc8e27Ckrb6DxUaXkEBITZa27epDtgQ/Hh9AnTQ19WEpmieN55iEN9SZFetOOxgweC+n2RS3hRd2Ty504AXTVr+h4JuphfGYI7boOlHa7vi/s9Tcz6W5R2QcHRy/v/yvxP1BLAwQUAAIACACyWJZL0DVOcmYEAADZEAAALgAAAHVuaXZlcnNhbC9jdXN0b21fcHJlc2V0cy8xL2NvbW1vbl9tZXNzYWdlcy5sbmetWNtu2zgQfc9XEAIK7AK7abtAi2KRKJAlxiYiS65Ex8leIDASY3NDiakubt2nfs1+2H7JDik7iXuBpCRA8kAq58xw5swMmaOTT7lEa15WQhXH1uvDVxbiRaoyUSyPrTk9/fWdhaqaFRmTquDHVqEsdGIfHElWLBu25PbBAUJHOa8qWFQ2LO6XSGTH1myUuOF05gSXiR+Ow2RExpbtqvyWFRvkq6X6q/zpt7fvPr1+8/bno5dbZA+eeOr4/j4TMkRvXnXzBDQK/QTIsJ8E+IJadszhRP80dbFhg9DhnPokwJYdNrUUBR8EnkX4XJu+4rLJe1ieRxEOaBL7xMMJiZMgpCYoPqbYs+xL1aAVW3NUK7QW/COqVxyyWYuSo0qKzHxIFWwUTZejXjh1SJBEOKYRcSkJA3BUleXmF8PKmnqlSrBWoUxU7EryzJgE2ZjvtyWvwDKrQVYIfuqVgL9UORPFYZflyFmQYJzQMPTjBAfebseycZEhr2TayjCSyIlxBPiSVbwcDk2M1AwaOVIOIpiQ8cSHX6odmIjlSsJvPdCLGYbwz3jRAQJx4Ai0FceLMPJ0vMAQYuiWVdVHVWZ7wniYog5eErghSM+lD7ipptjxQnIFdI2y5GndwTXFceyMcTIKL0C/lh2EAwDhGRTa2QDAJY6hLnDcAQmcczJ2tMp1We1Ev6uplGkNyw1iaQo4Hbm1UE0FOzqaIH1TXdXhICsxfj+HhBHH/0HltqQQWLNaijUHN8qMl112oK242NPqeT8nfySnDvGxl4CcvHCRUNPutMGcbVChasSyNStSjq54yhpQ+Aa+ZSIz33SGjfkPjfiMWL3tIy+2LSjw8MWLge7sNa3veNVU4FJd8/y27rKsw7X1/hFOaC3/0IM+B3+U+djFgROR8HnSUom8kW2XfWpy7hwbmqBOH54Wp/6pemZH4radjgh0qZFQvQEYJqceFzDsZG8QCU7BzKztydC0SXHd32IQbvGBQo+kOIco7TlwDtHrD1/gUUwoXIMW/KoSddftwtRgm5nv5zSFa53kNb8vwSt+reAeIzlbt5cMmDkmxV2ZfHCF2RsNlFAfHA6Ab9mKBhilyMH7rJtyPsW747cdfe8cC9XIzFSsFDemq0Ncm5x/eze6LlVudiWrdppth8rJE5xojxa1Nmf9B/1d0fXOzYOae3SGYuxE7iRxncDF+kqv61P2w4DydRx8Gie+M9JoKIGc1ekKJue1aoqsH097H/fwqQNc2wPHnJXp6r8v//aj+MqPdhdtd38fwgHFrLsevuP6M1A1r/7u4KDOaB9mFj1A2zfMDrZddgEJiO9ZngesHSO5ymHrsNMsSHubLodSx51MQf2xEbtqSrifDSCYOtEZNC9zx7bsKStvoPFRpeQQEhNlrbt6kO2BD8eH0CdNDX1YSmaJ43nmIQ31JkV6047GDB4L6fZFLeFF3ZPLnTgBdNWv6Hgm6mF8Zgjtug6Udru+L+z1NzPpblHZBwdHL+//K/E/UEsDBBQAAgAIALJYlksJ58OG8gMAAA8RAAAnAAAAdW5pdmVyc2FsL2ZsYXNoX3B1Ymxpc2hpbmdfc2V0dGluZ3MueG1s1VjvbtpIEP/OU6x86sfipJdcUmSIogSUqARS7OoanU7RYg94m/Wu692F0k/3NPdgfZKb9QKBQlrTHqecUASenfnN/xlvgrNPGScTKBSToukd1g88AiKWCRPjpvcu6rw89YjSVCSUSwFNT0iPnLVqQW6GnKk0BK2RVRGEEaqR66aXap03fH86ndaZygt7KrnRiK/qscz8vAAFQkPh55zO8EvPclDeHKECAP5lUszFWrUaIYFDupGJ4UBYgpYLZp2ivMOpSj3fsQ1p/DAupBHJheSyIMV42PR+OT23nwWPg7pkGQgbE9VCoiXrBk0SZq2gPGSfgaTAximae3LkkSlLdNr0Xh1ZFOT2N1FKbOc6tSgXEmMg9Bw+A00Tqql7dPo0fNJqQXCkZCZoxuIIT4j1v+ldRvdh9/qyfd/rR+3w/iq66TobdhCK2u+jHYSi66jb3oW/KvzV3W170L3uvbmP+v1udH37KIURXQtI4K9HLMDISlPEsAxYoFOTDQVlHGv0qzAq0FjlnBZjiGSHYRJHlCvwyIccxm8N5UzPsBkOsBkeAPJzlUOsBzZtTU8XBrxHOAeIhmEulyVx/HpZEiena677TvujW1utDKjWNE6xeJBWmhb4q6QF20iKNdfsMxlKniwdgmwISY9msNIS4QMTHeQ89MgIk8DR1fOCUe4RptH1eCmszFBppsvW66xyEsTCGQHkJtwIRZzSQq1FfBl1W/hx64+e1KD+dKFwpKdYf5eGJ2QmDeHsAYiWBNNsMvyVAlltJjIqZFZSsd01UZyhcRMGU0jOqii6QxWZQUmcLTkH7TR8NOwzGcJIFogLdIKTCOlMOfz6TsA5VeoRlC5sfOFa5Lp32X7/wjpIkwkV8Y7gWBuQ5Xov+HRGhNQLOQxHTI2CMikJS8qzKr7VfzwNimWGuzT/28lYgd5jSvajZZfEfNeCympTOikb0TZXCY0tyDAlDhMPYpwsTBioChhTQaTgM0JjnN7KtvWESaOQ4hrYQasft9DJEybKpzFOQdRYJFBUgjw4fPXr0fFvJ6evG3X/y19/v/ym0Hyv3XJq1bnFdvHk4qwm9dX6/I7QN5bohmxHFpkt1GRD6fYXg/kC2xzxgW9Xz/ZNVC7M57iIwvb54OKKDNrhu24UNqoUQ09i3+k4xXIa2dfIKjJ9ozkTlfohhCFwk4kZrcbNqfhgdEX2u3ZYycV+JafeVOEauG19u7KpK5mA033sphXOd84yhiX6v+jVp9rm59v8P2nVn3ppdH2+p1YFWsQpZnRvVfDsR+E+w/ucIuaelte8tXtd4G+9QduTjAmWYRztrl9eu1vHRwd4U9x6VKsh2vo/MVq1fwBQSwMEFAACAAgAsliWSzoqP066AgAAWAoAACEAAAB1bml2ZXJzYWwvZmxhc2hfc2tpbl9zZXR0aW5ncy54bWyVVttO4zAQfecrqu57w17LSqYSlK6E1F0QIN6dZJpYdezInpTt36/tOMRuG5rtCKmeOcdz9RSit0wsLiYTkkku1TMgMlFoq+l0E5ZfT9MGUYpZJgWCwJmQqqJ8uvj0y31I4pDnWHIHaixnQzPo3czdZwzF+/g+tzJEyGRVU7Ffy0LOUpptCyUbkZ8NrdzXoDgTW4O8/DlfrgYdcKbxHqGKYlpdWRlHqRVoDTakHysrZ1mcpsA7T5fuM5LTu/o4+wPajmmGjnbz2coQraYFxEW+urEyjBfm9rgrcysfExD+ooF+/WJlEMrpHlR8+d03K4MMWTf1/8xIrWRhCxpzPm7iO4dLmpvnZ6O6tHKWYBOyjs52wZfH5XoXgPzX8N0T+1yV5I+2rgcLwTY95bBA1QBJulNr06V8e2jQvI/OHmp6zKOJ+ZE2GhYbyrWH9coe+ARvTOQhymt6yKvkTQXLNuAQGRt6wnJ565ZFiH3XBTEq2Hlln0qg7JF/TGGPkIGyRz5zlsOD4PvjCA5NLanr8i31/Qwa4MlRB4wZBDXH3IfSnTqrdbW2j1cHsXpFh6lkDgtt43lhFdjWkcTp2piSo6CIoDtWUGRS/La4dO+y0SQ5MPhpOz1bBBlyODVyLkazqMN6ufPF2YKQ9oehT649T9Ds8espRaRZWZkfJj2deJ55KKYw0+Q0w25KAwd1LzYy4DjfQ6SKqi2oFyn5WDdCIuix18v2fQ3BSRLUgCSnq0z8JafKL5oqBbUyXWOguyrHyhZYsqLk5g9fGbxBfsAYsLZULM19grL3uQwUfgiAqqzsprY9tJaq4cg47IB7a6BwKQ/lRrSZ0qGBu8E1bDAcOa8ZNZN+WfSzEi+RQH8C/2rCii4+sIwYe6SpdplFL7/bxMHV0XLuFpqdvnCXubMfpuhmYz8uoVHa/yj/AVBLAwQUAAIACACyWJZLCsU6f8YDAAAgEAAAJgAAAHVuaXZlcnNhbC9odG1sX3B1Ymxpc2hpbmdfc2V0dGluZ3MueG1s1Vfvbts2EP/upyA09GOtpEuX1JAdBImDGHXtzFKxBsMQ0OLZYkORmkjadT/tafZge5IdRduJ6ySVu6TbYBg2j3e/+38nRcefckFmUGquZDvYb+4FBGSqGJfTdvA+OX95FBBtqGRUKAntQKqAHHcaUWHHgussBmOQVROEkbpVmHaQGVO0wnA+nze5Lkp3q4Q1iK+bqcrDogQN0kAZFoIu8McsCtDBEqEGAH5zJZdinUaDkMgjvVPMCiCcoeWSO6eouDC5CELPNabpzbRUVrJTJVRJyum4HfxwdOI+Kx6PdMZzkC4kuoNERzYtyhh3RlAR889AMuDTDK09PAjInDOTtYNXBw4FucNtlArbe04dyqnCEEizhM/BUEYN9Uevz8Ano1cET2ILSXOeJnhDnPvt4Cy5jvu9s+71YJh04+uL5F3f27CDUNL9kOwglPSSfncX/rrwF1eX3VG/N3h7nQyH/aR3eSuFEd0ISBRuRizCyCpbprAOWGQym48l5QJL9IswajBY5IKWU0jUOcckTqjQEJCPBUx/tlRws8Be2MNeuAEoTnQBqRm5tLUDU1oIbuE8IBqGuVyXxOs365I4PNpwPfTab92618qIGkPTDIsHaZVpUXiXtGKbKLnhmjuTsRJs7dAEoyzQl5OSUxEQbtC3dH1rXATMORcYfye735xIs+VcmtFSb8RwHUdXymnn14EyoH/zznnSQ6y/KCsYWShLBL8BYhTBxNkc/2VA7rYHmZQqr6iCakO04AzIjMMc2HEdRVeoIrcoicOiEGC8ht8t/0zGMFEl4gKd4WhBOtcev7kTcEG1vgWlKxtf+KLvDc66H144BymbUZnuCI7Zhrwwz4JPF0Qqs5LDcKTUaqiSwjir7ur41vz2NGieW+HT/NTJuAP9jCl5Hi27JOarFtRWm9FZ1YiuuSpobEGOKfGYeJHiZODSQl3AlEqipFgQmuI81q6tZ1xZjRTfwB5af7uFXp5wWZ2muOlRY8mgrAW5t//qx4PXPx0evWk1w7/++PPlo0LLTXUpqFPnV9Xpg6uwntQXC/ErQo+sxS3Zc1XmrlDZltL7V/1yJW2P+Ch0C+H+3VKtwO+zWuLuyej0goy68ft+ErfqpHegsJNMmmGBTNyjXh2ZoTWCy1oVHsMYhM3lgtbjFlR+tKYm+1U3ruXisJZTb+twjfz+vbyze2uZgPN66ucPTmzBc45F97/ovoca4Z837ndpvscf7HxrPlXzAS3TDHP0bHn998fVkwbsvxQDf1q/Lm28H0XhvW+iDaRvvtV3Gn8DUEsDBBQAAgAIALJYlku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sliWS1cS64P9AAAAzQIAABoAAAB1bml2ZXJzYWwvaTE4bl9wcmVzZXRzLnhtbJ2SsU7EMAyG9z5F5AkGmut2qtLehsTGAHNV0lwJauwqTim8PTmldzoGFGCIFCff/zu2ow4fbhLvxrMlbKAqdyAMahosjg08P93f7UFw6HHoJ0LTABKIQ1soW+3x0Rs2gUW0QG7gNYS5lnJd19Ly7KMD07SEaMylJifjcoTypJRzkkLS1vZf6u0M2qIQQr0sdgoP2MZ9jBIi2OsGTppOY2nxSCB/AgaTAUzOwXAGOPoM8DZnAL9cAUpeaj5FeuFA7rsSexeHZnEgcaNp/ryFdB8JW6f2Jfck7s6d3W297Zxh7sdY2YTj5VnbADKp/pax+m1GJc+FFkpefcO2+AJQSwMEFAACAAgAsliWSwuaitlvAAAAdwAAABwAAAB1bml2ZXJzYWwvbG9jYWxfc2V0dGluZ3MueG1sDYy7DsIwDAD3foXlvTw2hqYdkNhgafkAqzEokmOjJK3g7/F2J51umL5ZYOdSk2nA8+GEwLpaTPoO+Fxu/QWhNtJIYsoB1RCmsRvEVpKZW/Owwkfox2Xh7ND4QdnLObkxXG0rlaGHu09fiSMex+4P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JYlks+LLKTcgEAAPwCAAApAAAAdW5pdmVyc2FsL3NraW5fY3VzdG9taXphdGlvbl9zZXR0aW5ncy54bWyNUttq3DAQfe9XiPzAShrdDM6Cbi6GloZuQh+Du1aLaSIXS6Gh6OMrp10222xJNU8z58wZZnTa9G2K9iHl+X76OeRpjruQ8xS/pu0bhNr9fDcvV0tIIafNsfJpiuP8o49f5rVWqykPcRyW0a5o2mLUPT2kpFZO1YwZRpFknnqFnOe2Yg24BmzFHCW23fwl8Vt3CfsQ83nVdnOCvmzoYwpL7uMYHrdwyn4OnW7wdhnGqfLSVrA1ymFqcWwNxAiX3BeqAUAgyx1xuEjZSE2Qx4xjKEZRoIAI56QRhUjKoWZdI6oK841ATDJGXaGe1m6ktXHUFgkNIbpO86qxpeuMxBgRQoC5wgV0BqPKhqqhQa0HBAcGRNFGEwWos53pWPHOC8uRol5gXJgxgPHxuMftnp/rWP3vdQ7nfEXw7BecRVdvbc6Yq90/LEslX4f773dDDujzkEI/Xl7s+vdX7/yt/XDzcecv/pjzycgH6urYuvo/Df4LUEsDBBQAAgAIALJYlkukzhtC1AoAAG8XAAAXAAAAdW5pdmVyc2FsL3VuaXZlcnNhbC5wbmftmP9Xklkexx+bmsZxmprjWmNpOjmTM47pZJniN7L8kjVpNmYRhhWG5RcUCR0UYc5sTTNpmJn5DaGtZvOsKJskRCnsTKNg8qWpjPBBKRUov8AKCSIC+1BNu2fP2b9g/eE5nPu693Ofz+fzvO+9n8tPe5ITl72/+n0AAJYl7YjbCwDveADAoh/fexci716Q+0E/Lvi9iduAdqnXC6ixODt2dywA3Khymz+yBGq7Fu5A4AHgw7vOx0VY0JIFAKsWJ8XFpn2LmhrqrkLuE/zwbF5+8eL900FXtqVVHz9/fO+ePXuuxe50d03dutr30IMlv57RRKdILdM6NmL0htYzMjZj1+3NaH13vgyFltyOpo8ND2C6SmfGx4U+lK65Z2d8hr+de/kFAPwj89x51I6wPGFm6rRRBg9eDvn8ZBdc/K27RzCq64DuPQAobD75W1PLt7a5maKlAPBd0zV/nTo6tfUc5HhYUorSqrujv7TGBQCwF+i3uIMQLQxMhZppcVBoez6CMrE1Pg2iHgtwAS7ABbgAF+ACXIALcAEuwP9DqB4OFswXQc1C5JVFANDyI3RzurwuALpbnG2Bhgf8b6gMCEDxScSZ579fbV26fG1G+T9/Wbpf320eFhyUxkrjpUlSyTjNBSgQFg91zMGkQ30wqgzumL8WmmqSbMTPj3NejHXR8W2lRWlRFPv8uM2syow5MFyGxxZR07UfAreY2TI60eXlhr7Gz7WU0GCkQjhoKDKQwjGoZAJkQ5ottAAWFu3qAO8dIMg/2OB6ljtRkxKDkErSTQjvfssYEScP/p7h5bHTgIEltuKXAhkJwyM4h92mlp0Iyg2FI1vR4YIouM7Qtsc/sWc8drrkzaBI/pxFrG7TZOcSPqir1vblJGO3p9H6xpUugLbOXMEibzEWMzXHnb24SVW319vOWi5+NvJsSX8OnZMuLIQR1zzKQSV/FiDNIuiA74yGRIGePhCV30Z91mGQWdo1mj9dGfnaGWs4Q1jlE0xZbyxu0+Q4pzWP9dWo570m2uJ6oDsiaUZdl8mf7lmVmVE+++xMv406o8hmdPPaeDQZfqiYsQvZHAk8jZqHH9S3D5Cc8xsM8yfsDYqKhJ5En/KTMw9T4IfaErahCeKd3z978fA65ZDdbtWrlL0ZUhEBb8k/8Mp+kBKzJbhI6kaffnGdEWQGm1btTEEI87rdgk/RwRw+FJLXKAd/aRW7CQY2WgoyfSn7N1Mycb+31PdQYjSuF38SCSv3s1Detve3925ZbUqdDno1r05te9rK6BHOzU2wVEw/jt/Eha6Pbw9SvnS7V0nKyBck9YLkT14q0/GczgjNegntmK0BBzrfAN+yxxRcKajAWs0eqyrOPkL3jv+0SfXxN+Oe8vi7pBi0IDpEM9swORWWSUaGuNR0kKZHehz5FlWBCL3LfN4pC91jrop8Zx5GYjKXhnAmqF2L+AJdxJURTCsRPOiN3xGZXeLpcf3erL+4hL6/lRcxdjQV9zyJy1BWTrnKtJ4WEpldvaLexgX90FSGdfeOMSPRuo9v6bA1FfCJeNhAuFXD0XKwuc7Pe2fAnptCPBbpFxwgrWiq7uwz7dMjcsX1oaLi5o1oxyI1QZjQS5aEsEr18kR8JIItFnEQa46J5zDYSCs2M6qZhWsH+fn+csnq446m75h11PLEvuGcYWfaH0gV9q7ka2LRlE7rm0lpl4mEPIaNJinXGG0m22iDzdjNHrpkvcdBXMUKenlBxuLnOK6h66Bk4BPHrZZwglWpj+KZzbWuoizNXH3fIPmb4V6nYEtyZzbNphnZcL+KceYnnAoj4mY28vFy9xXG4flKpn/HCkY/Oxx+Mo+TPSkPZH+lZCEw3TWgaEq6LqyOnaLzQ5eBnsQMd1fYelBTa7NEaPkdqsB0bbGWrMXRckILoBWGfSCGfJfyFNLMBI6EDytQbIkNKzjSaMuWajLUTvfRgzp4MFZGw3hHTG821xL7TKQNPNJznOr0QIZ30Y2W+oJhkvskV5IkFUJyTaJPWV3vhRdbyR1m1Q75OYWD82q3QLYyfuFWh4oCo7KzblzKZ58XD/py3AyI7Dx5GDuoj3+GKuF7CtsRmmJWWS2JAkOvvAyOGi2n7irNhOC/aTiY6Yiq0bTXuqgEpYig7EkBfXEi6hQ9vJ/A1iuxWRlh2SC+a5C+UYg1y0hME4MVzJCVEvklveNvfRWtikJblzXVhPsfST7eazqlT9nbm7MtHTTXbFJ5Gc/d3MB/Am94qxe9wniPECMlIC4fE7fOsaVPqpifYZo3TpydsvOGtgsxqkq0PBCPtJA6HfaiXmXxZBXjvEhOZ4VOtCkuxb/MCHMDiV7XD0rAx+P12wdhIEPOtGlyxTjeuco8UL/GE48ya0kUqhncpHmCNjltw6zSUsv9Uaya2NnYuj1opcfGn5uqg8llizhLwv0/l+8+gRGbKr3C3LsY5ysz6mTmGrZDUw/KytW3lTpTEgHp3CCVbSz+XI4FP3uA/bGk9HCZrTj6q9zTCPGxjZFug1C+qxiEr02wk3lZGVxMwxI1E2GaaLbZrf2eePAGPKbiQSWPjHJhWCXCDDp+89ucQ2vR2nmYqmi3Yezp1oReAp4DF7pjhdI+u2ldpnySa2tcHq1Lf71Mr6R+ZPlB0qeg2lg4w256zcXqHnKev29ddpbKZiLRJwxE+goezVYE88ET6Z9bME2uMpEN6294LZWy5WujDtgDYxIeu0DKmPPF4La49TG/Cem43E8Aj9fHH054vJb9V9GU0il8MZ99QBqjKFkrj6JO1lXL0Lqyxxv+CEYznSVGNwppNmO9SQtFAnsTCQzuCUkm/fEP+A83deQLCrLExGabGX/eOtS+n4u/YG0CQRkU19GySDb53PaqO9Xahzl0bNF0yyz39ZbZTbIYWPuvFaBRhUpq4BiHC6t45Mm+1S/0auoxKxNW/l3otQaGQb13DrFVEy/lTSngYBHR1Dxl/PWF3TDO4QoTqX0iNJSIJ+zMhJXtxHkerQpEV3U2stsGNoad0OQ5FuFjpIvKj/qCeKS13K9O26Xz8xWObQkx4KRD4iRqU/WECXJUofNx/YsnyNLfH6WXJ9eijaSDkoe743oamFJvoHDtlGP/dEFohXLqiqW9TZObSxDDY1fa3VeAqkBlp2VZOtmNM0iuo0cRO2hX0T+e3YRwBkdaG116c75BrMpXBbFtG3pgTOeZJ4b/0rWPYi1ZVvLF7yF+gup67vXm/rtnltcZ8YGpuPVO4dHkNqu5Dl5ncXRs3X0gzljcgGZqTrwypQmmkLW6QaWQ9+d1jsGH+SrT5j+cRMkYcLh1XcPDV2M/qJuZVLDVStq2fx/op//zQDfOTo+qu2g733TXVZvPsMgxeGKrRXHQ++6xm5TEG1D1MVs7InlTptA0DtZTrJcRvonr+DKCiwcdVSMR/omnDQLFoXQfoDDSzh+ZisTszsonEomoMcuNxiowAhYQFbs8UvipC8CtgW/txBIjqYfcEUhUunTm0PwR03Bf6kdEX/LPsyUwf239p8BTExMZpH8UWg27XYlv31fgAVVuwPb/Kud45gmWICgMgspPo3F66ORDYhcDwK2k0pFhBsXOUzr/Pq55+Vt3q8OTjITMaAHe1dPrA0LIDptZTYXsyl6c8aTEx/f6UOZxM3MzE+pYCL44ffIuRTgwQAHuM9zdcHFHT0AQSIpPjmvfdvj7fwFQSwMEFAACAAgAsliWS3Br3rpLAAAAagAAABsAAAB1bml2ZXJzYWwvdW5pdmVyc2FsLnBuZy54bWyzsa/IzVEoSy0qzszPs1Uy1DNQsrfj5bIpKEoty0wtV6gAigEFIUBJoRLINUJwyzNTSjJslczNTBFiGamZ6Rkltkqm5iZwQX2gkQBQSwECAAAUAAIACACyWJZLb3xwRWsEAAAUEQAAHQAAAAAAAAABAAAAAAAAAAAAdW5pdmVyc2FsL2NvbW1vbl9tZXNzYWdlcy5sbmdQSwECAAAUAAIACACyWJZL0DVOcmYEAADZEAAALgAAAAAAAAABAAAAAACmBAAAdW5pdmVyc2FsL2N1c3RvbV9wcmVzZXRzLzAvY29tbW9uX21lc3NhZ2VzLmxuZ1BLAQIAABQAAgAIALJYlkvQNU5yZgQAANkQAAAuAAAAAAAAAAEAAAAAAFgJAAB1bml2ZXJzYWwvY3VzdG9tX3ByZXNldHMvMS9jb21tb25fbWVzc2FnZXMubG5nUEsBAgAAFAACAAgAsliWSwnnw4byAwAADxEAACcAAAAAAAAAAQAAAAAACg4AAHVuaXZlcnNhbC9mbGFzaF9wdWJsaXNoaW5nX3NldHRpbmdzLnhtbFBLAQIAABQAAgAIALJYlks6Kj9OugIAAFgKAAAhAAAAAAAAAAEAAAAAAEESAAB1bml2ZXJzYWwvZmxhc2hfc2tpbl9zZXR0aW5ncy54bWxQSwECAAAUAAIACACyWJZLCsU6f8YDAAAgEAAAJgAAAAAAAAABAAAAAAA6FQAAdW5pdmVyc2FsL2h0bWxfcHVibGlzaGluZ19zZXR0aW5ncy54bWxQSwECAAAUAAIACACyWJZLghPHdJYBAAAiBgAAHwAAAAAAAAABAAAAAABEGQAAdW5pdmVyc2FsL2h0bWxfc2tpbl9zZXR0aW5ncy5qc1BLAQIAABQAAgAIALJYlktXEuuD/QAAAM0CAAAaAAAAAAAAAAEAAAAAABcbAAB1bml2ZXJzYWwvaTE4bl9wcmVzZXRzLnhtbFBLAQIAABQAAgAIALJYlksLmorZbwAAAHcAAAAcAAAAAAAAAAEAAAAAAEwcAAB1bml2ZXJzYWwvbG9jYWxfc2V0dGluZ3MueG1sUEsBAgAAFAACAAgARJRXRyO0Tvv7AgAAsAgAABQAAAAAAAAAAQAAAAAA9RwAAHVuaXZlcnNhbC9wbGF5ZXIueG1sUEsBAgAAFAACAAgAsliWSz4sspNyAQAA/AIAACkAAAAAAAAAAQAAAAAAIiAAAHVuaXZlcnNhbC9za2luX2N1c3RvbWl6YXRpb25fc2V0dGluZ3MueG1sUEsBAgAAFAACAAgAsliWS6TOG0LUCgAAbxcAABcAAAAAAAAAAAAAAAAA2yEAAHVuaXZlcnNhbC91bml2ZXJzYWwucG5nUEsBAgAAFAACAAgAsliWS3Br3rpLAAAAagAAABsAAAAAAAAAAQAAAAAA5CwAAHVuaXZlcnNhbC91bml2ZXJzYWwucG5nLnhtbFBLBQYAAAAADQANAAEEAABoLQAAAAA="/>
  <p:tag name="ISPRING_OUTPUT_FOLDER" val="D:\1. LKPP MATERI PELATIHAN\DATA BASE MATERI (PUSDIKLAT)\30. Materi Keahlian  Dasar v 9.2\Moodle"/>
  <p:tag name="ISPRING_PRESENTATION_TITLE" val="PPBJ-Modul 03 (Materi 03)_versi 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6438</TotalTime>
  <Words>3428</Words>
  <Application>Microsoft Macintosh PowerPoint</Application>
  <PresentationFormat>Custom</PresentationFormat>
  <Paragraphs>728</Paragraphs>
  <Slides>54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ＭＳ Ｐゴシック</vt:lpstr>
      <vt:lpstr>Adobe Gothic Std B</vt:lpstr>
      <vt:lpstr>Arial</vt:lpstr>
      <vt:lpstr>Arial Black</vt:lpstr>
      <vt:lpstr>Bookman Old Style</vt:lpstr>
      <vt:lpstr>Calibri</vt:lpstr>
      <vt:lpstr>Cambria</vt:lpstr>
      <vt:lpstr>NimbusRomNo9L</vt:lpstr>
      <vt:lpstr>Rockwell</vt:lpstr>
      <vt:lpstr>Symbol</vt:lpstr>
      <vt:lpstr>Tahoma</vt:lpstr>
      <vt:lpstr>Times New Roman</vt:lpstr>
      <vt:lpstr>Tw Cen MT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Tahap Persiapan Pengadaan Melalui Penyedia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PPBJ-Modul 03 (Materi 03)_versi 9.2</dc:title>
  <dc:creator>Rezky Kurnia</dc:creator>
  <cp:keywords>DACc8wTTXDg</cp:keywords>
  <cp:lastModifiedBy>msoffice lkpp</cp:lastModifiedBy>
  <cp:revision>532</cp:revision>
  <cp:lastPrinted>2018-05-09T01:15:08Z</cp:lastPrinted>
  <dcterms:created xsi:type="dcterms:W3CDTF">2017-08-21T04:25:35Z</dcterms:created>
  <dcterms:modified xsi:type="dcterms:W3CDTF">2018-09-12T00:00:24Z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2017-08-21T00:00:00Z</vt:filetime>
  </property>
  <property fmtid="{D5CDD505-2E9C-101B-9397-08002B2CF9AE}" pid="3" name="Creator">
    <vt:lpwstr>Canva</vt:lpwstr>
  </property>
  <property fmtid="{D5CDD505-2E9C-101B-9397-08002B2CF9AE}" pid="4" name="LastSaved">
    <vt:filetime>2017-08-21T00:00:00Z</vt:filetime>
  </property>
</Properties>
</file>