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91" r:id="rId1"/>
  </p:sldMasterIdLst>
  <p:notesMasterIdLst>
    <p:notesMasterId r:id="rId28"/>
  </p:notesMasterIdLst>
  <p:sldIdLst>
    <p:sldId id="294" r:id="rId2"/>
    <p:sldId id="330" r:id="rId3"/>
    <p:sldId id="307" r:id="rId4"/>
    <p:sldId id="348" r:id="rId5"/>
    <p:sldId id="308" r:id="rId6"/>
    <p:sldId id="309" r:id="rId7"/>
    <p:sldId id="329" r:id="rId8"/>
    <p:sldId id="349" r:id="rId9"/>
    <p:sldId id="350" r:id="rId10"/>
    <p:sldId id="304" r:id="rId11"/>
    <p:sldId id="346" r:id="rId12"/>
    <p:sldId id="305" r:id="rId13"/>
    <p:sldId id="314" r:id="rId14"/>
    <p:sldId id="306" r:id="rId15"/>
    <p:sldId id="352" r:id="rId16"/>
    <p:sldId id="353" r:id="rId17"/>
    <p:sldId id="354" r:id="rId18"/>
    <p:sldId id="351" r:id="rId19"/>
    <p:sldId id="347" r:id="rId20"/>
    <p:sldId id="355" r:id="rId21"/>
    <p:sldId id="356" r:id="rId22"/>
    <p:sldId id="357" r:id="rId23"/>
    <p:sldId id="358" r:id="rId24"/>
    <p:sldId id="359" r:id="rId25"/>
    <p:sldId id="360" r:id="rId26"/>
    <p:sldId id="301"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06" autoAdjust="0"/>
    <p:restoredTop sz="94671" autoAdjust="0"/>
  </p:normalViewPr>
  <p:slideViewPr>
    <p:cSldViewPr>
      <p:cViewPr>
        <p:scale>
          <a:sx n="73" d="100"/>
          <a:sy n="73" d="100"/>
        </p:scale>
        <p:origin x="-1350" y="19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3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112B80-E677-405B-8B41-208111BCB923}" type="doc">
      <dgm:prSet loTypeId="urn:microsoft.com/office/officeart/2005/8/layout/hProcess9" loCatId="process" qsTypeId="urn:microsoft.com/office/officeart/2005/8/quickstyle/simple1" qsCatId="simple" csTypeId="urn:microsoft.com/office/officeart/2005/8/colors/colorful5" csCatId="colorful" phldr="1"/>
      <dgm:spPr/>
    </dgm:pt>
    <dgm:pt modelId="{660EE672-E532-4C18-A92C-5AF10948F540}">
      <dgm:prSet phldrT="[Text]" custT="1"/>
      <dgm:spPr/>
      <dgm:t>
        <a:bodyPr/>
        <a:lstStyle/>
        <a:p>
          <a:pPr>
            <a:lnSpc>
              <a:spcPct val="100000"/>
            </a:lnSpc>
          </a:pPr>
          <a:r>
            <a:rPr lang="id-ID" sz="1400" dirty="0">
              <a:solidFill>
                <a:sysClr val="windowText" lastClr="000000"/>
              </a:solidFill>
            </a:rPr>
            <a:t>Tahapan proses pengambilan keputusan atau kebijakan</a:t>
          </a:r>
        </a:p>
      </dgm:t>
    </dgm:pt>
    <dgm:pt modelId="{848B1CD0-D08D-4834-98AA-715C5C9680C0}" type="parTrans" cxnId="{E4712BE2-FB65-4F99-B780-8378AA4AE194}">
      <dgm:prSet/>
      <dgm:spPr/>
      <dgm:t>
        <a:bodyPr/>
        <a:lstStyle/>
        <a:p>
          <a:endParaRPr lang="id-ID"/>
        </a:p>
      </dgm:t>
    </dgm:pt>
    <dgm:pt modelId="{928EFB16-C75B-4A01-97CB-C314D94291FE}" type="sibTrans" cxnId="{E4712BE2-FB65-4F99-B780-8378AA4AE194}">
      <dgm:prSet/>
      <dgm:spPr/>
      <dgm:t>
        <a:bodyPr/>
        <a:lstStyle/>
        <a:p>
          <a:endParaRPr lang="id-ID"/>
        </a:p>
      </dgm:t>
    </dgm:pt>
    <dgm:pt modelId="{A253E281-D877-452B-998B-E378E4130F14}">
      <dgm:prSet phldrT="[Text]" custT="1"/>
      <dgm:spPr/>
      <dgm:t>
        <a:bodyPr/>
        <a:lstStyle/>
        <a:p>
          <a:pPr>
            <a:lnSpc>
              <a:spcPct val="100000"/>
            </a:lnSpc>
          </a:pPr>
          <a:r>
            <a:rPr lang="id-ID" sz="1400" dirty="0">
              <a:solidFill>
                <a:sysClr val="windowText" lastClr="000000"/>
              </a:solidFill>
            </a:rPr>
            <a:t>Keputusan atau kebijakan </a:t>
          </a:r>
          <a:r>
            <a:rPr lang="id-ID" sz="1400" dirty="0" smtClean="0">
              <a:solidFill>
                <a:sysClr val="windowText" lastClr="000000"/>
              </a:solidFill>
            </a:rPr>
            <a:t>sudah </a:t>
          </a:r>
          <a:r>
            <a:rPr lang="id-ID" sz="1400" dirty="0">
              <a:solidFill>
                <a:sysClr val="windowText" lastClr="000000"/>
              </a:solidFill>
            </a:rPr>
            <a:t>bersifat definitif</a:t>
          </a:r>
        </a:p>
      </dgm:t>
    </dgm:pt>
    <dgm:pt modelId="{717C2247-39BE-4320-A382-821CDBBC7F9D}" type="parTrans" cxnId="{A9803D7D-2F61-4EFA-AEF2-5DF023FEB74D}">
      <dgm:prSet/>
      <dgm:spPr/>
      <dgm:t>
        <a:bodyPr/>
        <a:lstStyle/>
        <a:p>
          <a:endParaRPr lang="id-ID"/>
        </a:p>
      </dgm:t>
    </dgm:pt>
    <dgm:pt modelId="{EE2E1CA3-BDF3-48A0-B2BE-78D8BFBA1D31}" type="sibTrans" cxnId="{A9803D7D-2F61-4EFA-AEF2-5DF023FEB74D}">
      <dgm:prSet/>
      <dgm:spPr/>
      <dgm:t>
        <a:bodyPr/>
        <a:lstStyle/>
        <a:p>
          <a:endParaRPr lang="id-ID"/>
        </a:p>
      </dgm:t>
    </dgm:pt>
    <dgm:pt modelId="{C6518858-7062-425F-80AC-AF8CB1ADEF51}">
      <dgm:prSet phldrT="[Text]" custT="1"/>
      <dgm:spPr/>
      <dgm:t>
        <a:bodyPr/>
        <a:lstStyle/>
        <a:p>
          <a:pPr>
            <a:lnSpc>
              <a:spcPct val="100000"/>
            </a:lnSpc>
          </a:pPr>
          <a:r>
            <a:rPr lang="id-ID" sz="1400" dirty="0">
              <a:solidFill>
                <a:sysClr val="windowText" lastClr="000000"/>
              </a:solidFill>
            </a:rPr>
            <a:t>Terjadi sengketa atas keputusan atau kebijakan yang ada</a:t>
          </a:r>
        </a:p>
      </dgm:t>
    </dgm:pt>
    <dgm:pt modelId="{0A9E53BD-42FB-4FF0-A0F3-EBBF77F6EDC2}" type="parTrans" cxnId="{E37383DC-1969-42D6-9B0F-E6AA6B9A5A21}">
      <dgm:prSet/>
      <dgm:spPr/>
      <dgm:t>
        <a:bodyPr/>
        <a:lstStyle/>
        <a:p>
          <a:endParaRPr lang="id-ID"/>
        </a:p>
      </dgm:t>
    </dgm:pt>
    <dgm:pt modelId="{5E2F7F93-D921-4FE2-95E8-1C1BEC4F6286}" type="sibTrans" cxnId="{E37383DC-1969-42D6-9B0F-E6AA6B9A5A21}">
      <dgm:prSet/>
      <dgm:spPr/>
      <dgm:t>
        <a:bodyPr/>
        <a:lstStyle/>
        <a:p>
          <a:endParaRPr lang="id-ID"/>
        </a:p>
      </dgm:t>
    </dgm:pt>
    <dgm:pt modelId="{D89F18FA-C95E-42DD-8A76-1C4D34AD4B7E}" type="pres">
      <dgm:prSet presAssocID="{85112B80-E677-405B-8B41-208111BCB923}" presName="CompostProcess" presStyleCnt="0">
        <dgm:presLayoutVars>
          <dgm:dir/>
          <dgm:resizeHandles val="exact"/>
        </dgm:presLayoutVars>
      </dgm:prSet>
      <dgm:spPr/>
    </dgm:pt>
    <dgm:pt modelId="{95A22A1E-6BEB-4571-8A4F-C218BAE6E72B}" type="pres">
      <dgm:prSet presAssocID="{85112B80-E677-405B-8B41-208111BCB923}" presName="arrow" presStyleLbl="bgShp" presStyleIdx="0" presStyleCnt="1" custScaleX="108071" custScaleY="82724" custLinFactNeighborY="-22147"/>
      <dgm:spPr/>
    </dgm:pt>
    <dgm:pt modelId="{C316F249-B996-4651-9A82-1EB572A3DB11}" type="pres">
      <dgm:prSet presAssocID="{85112B80-E677-405B-8B41-208111BCB923}" presName="linearProcess" presStyleCnt="0"/>
      <dgm:spPr/>
    </dgm:pt>
    <dgm:pt modelId="{861C23A9-7119-4A7E-A97A-65161611579E}" type="pres">
      <dgm:prSet presAssocID="{660EE672-E532-4C18-A92C-5AF10948F540}" presName="textNode" presStyleLbl="node1" presStyleIdx="0" presStyleCnt="3" custScaleX="70025" custScaleY="80565" custLinFactNeighborX="-3782" custLinFactNeighborY="-61918">
        <dgm:presLayoutVars>
          <dgm:bulletEnabled val="1"/>
        </dgm:presLayoutVars>
      </dgm:prSet>
      <dgm:spPr/>
      <dgm:t>
        <a:bodyPr/>
        <a:lstStyle/>
        <a:p>
          <a:endParaRPr lang="id-ID"/>
        </a:p>
      </dgm:t>
    </dgm:pt>
    <dgm:pt modelId="{B7BE0C72-1B89-4AF7-9263-FE877982772D}" type="pres">
      <dgm:prSet presAssocID="{928EFB16-C75B-4A01-97CB-C314D94291FE}" presName="sibTrans" presStyleCnt="0"/>
      <dgm:spPr/>
    </dgm:pt>
    <dgm:pt modelId="{555A0A7A-861B-4333-BFDF-2E587B677464}" type="pres">
      <dgm:prSet presAssocID="{A253E281-D877-452B-998B-E378E4130F14}" presName="textNode" presStyleLbl="node1" presStyleIdx="1" presStyleCnt="3" custScaleX="67183" custScaleY="80565" custLinFactNeighborX="-44696" custLinFactNeighborY="-61918">
        <dgm:presLayoutVars>
          <dgm:bulletEnabled val="1"/>
        </dgm:presLayoutVars>
      </dgm:prSet>
      <dgm:spPr/>
      <dgm:t>
        <a:bodyPr/>
        <a:lstStyle/>
        <a:p>
          <a:endParaRPr lang="id-ID"/>
        </a:p>
      </dgm:t>
    </dgm:pt>
    <dgm:pt modelId="{0AE77BFD-DAD9-4B0A-AEEC-D724419998DF}" type="pres">
      <dgm:prSet presAssocID="{EE2E1CA3-BDF3-48A0-B2BE-78D8BFBA1D31}" presName="sibTrans" presStyleCnt="0"/>
      <dgm:spPr/>
    </dgm:pt>
    <dgm:pt modelId="{717AB73F-8BB1-4B0B-A0D4-33AF405D9855}" type="pres">
      <dgm:prSet presAssocID="{C6518858-7062-425F-80AC-AF8CB1ADEF51}" presName="textNode" presStyleLbl="node1" presStyleIdx="2" presStyleCnt="3" custScaleX="66408" custScaleY="77243" custLinFactNeighborX="-63814" custLinFactNeighborY="-63579">
        <dgm:presLayoutVars>
          <dgm:bulletEnabled val="1"/>
        </dgm:presLayoutVars>
      </dgm:prSet>
      <dgm:spPr/>
      <dgm:t>
        <a:bodyPr/>
        <a:lstStyle/>
        <a:p>
          <a:endParaRPr lang="id-ID"/>
        </a:p>
      </dgm:t>
    </dgm:pt>
  </dgm:ptLst>
  <dgm:cxnLst>
    <dgm:cxn modelId="{E4712BE2-FB65-4F99-B780-8378AA4AE194}" srcId="{85112B80-E677-405B-8B41-208111BCB923}" destId="{660EE672-E532-4C18-A92C-5AF10948F540}" srcOrd="0" destOrd="0" parTransId="{848B1CD0-D08D-4834-98AA-715C5C9680C0}" sibTransId="{928EFB16-C75B-4A01-97CB-C314D94291FE}"/>
    <dgm:cxn modelId="{6282A706-EE9C-4128-9DD1-87EA1CCA213F}" type="presOf" srcId="{660EE672-E532-4C18-A92C-5AF10948F540}" destId="{861C23A9-7119-4A7E-A97A-65161611579E}" srcOrd="0" destOrd="0" presId="urn:microsoft.com/office/officeart/2005/8/layout/hProcess9"/>
    <dgm:cxn modelId="{0BEB59EF-AC81-4533-9FD0-4EE60D4200C3}" type="presOf" srcId="{A253E281-D877-452B-998B-E378E4130F14}" destId="{555A0A7A-861B-4333-BFDF-2E587B677464}" srcOrd="0" destOrd="0" presId="urn:microsoft.com/office/officeart/2005/8/layout/hProcess9"/>
    <dgm:cxn modelId="{C828291D-DA9A-43C4-891F-62D6BC0DE70A}" type="presOf" srcId="{C6518858-7062-425F-80AC-AF8CB1ADEF51}" destId="{717AB73F-8BB1-4B0B-A0D4-33AF405D9855}" srcOrd="0" destOrd="0" presId="urn:microsoft.com/office/officeart/2005/8/layout/hProcess9"/>
    <dgm:cxn modelId="{3170B666-5F57-439C-AF34-5D978606CBD4}" type="presOf" srcId="{85112B80-E677-405B-8B41-208111BCB923}" destId="{D89F18FA-C95E-42DD-8A76-1C4D34AD4B7E}" srcOrd="0" destOrd="0" presId="urn:microsoft.com/office/officeart/2005/8/layout/hProcess9"/>
    <dgm:cxn modelId="{A9803D7D-2F61-4EFA-AEF2-5DF023FEB74D}" srcId="{85112B80-E677-405B-8B41-208111BCB923}" destId="{A253E281-D877-452B-998B-E378E4130F14}" srcOrd="1" destOrd="0" parTransId="{717C2247-39BE-4320-A382-821CDBBC7F9D}" sibTransId="{EE2E1CA3-BDF3-48A0-B2BE-78D8BFBA1D31}"/>
    <dgm:cxn modelId="{E37383DC-1969-42D6-9B0F-E6AA6B9A5A21}" srcId="{85112B80-E677-405B-8B41-208111BCB923}" destId="{C6518858-7062-425F-80AC-AF8CB1ADEF51}" srcOrd="2" destOrd="0" parTransId="{0A9E53BD-42FB-4FF0-A0F3-EBBF77F6EDC2}" sibTransId="{5E2F7F93-D921-4FE2-95E8-1C1BEC4F6286}"/>
    <dgm:cxn modelId="{7DBB026E-4BF1-4E7E-A09D-01FA8301A1C4}" type="presParOf" srcId="{D89F18FA-C95E-42DD-8A76-1C4D34AD4B7E}" destId="{95A22A1E-6BEB-4571-8A4F-C218BAE6E72B}" srcOrd="0" destOrd="0" presId="urn:microsoft.com/office/officeart/2005/8/layout/hProcess9"/>
    <dgm:cxn modelId="{732E74A7-B595-41A9-9D42-C6BF8288B189}" type="presParOf" srcId="{D89F18FA-C95E-42DD-8A76-1C4D34AD4B7E}" destId="{C316F249-B996-4651-9A82-1EB572A3DB11}" srcOrd="1" destOrd="0" presId="urn:microsoft.com/office/officeart/2005/8/layout/hProcess9"/>
    <dgm:cxn modelId="{B5F7C473-0E9E-4D4D-BE4C-08205570D4AD}" type="presParOf" srcId="{C316F249-B996-4651-9A82-1EB572A3DB11}" destId="{861C23A9-7119-4A7E-A97A-65161611579E}" srcOrd="0" destOrd="0" presId="urn:microsoft.com/office/officeart/2005/8/layout/hProcess9"/>
    <dgm:cxn modelId="{13BE0D72-FD2C-4727-9E4F-4166851F5DD5}" type="presParOf" srcId="{C316F249-B996-4651-9A82-1EB572A3DB11}" destId="{B7BE0C72-1B89-4AF7-9263-FE877982772D}" srcOrd="1" destOrd="0" presId="urn:microsoft.com/office/officeart/2005/8/layout/hProcess9"/>
    <dgm:cxn modelId="{74A48E69-441C-4BBC-9C33-9A9C3DCF3DFD}" type="presParOf" srcId="{C316F249-B996-4651-9A82-1EB572A3DB11}" destId="{555A0A7A-861B-4333-BFDF-2E587B677464}" srcOrd="2" destOrd="0" presId="urn:microsoft.com/office/officeart/2005/8/layout/hProcess9"/>
    <dgm:cxn modelId="{C709A75C-136A-41BA-AA24-553B301F6A4A}" type="presParOf" srcId="{C316F249-B996-4651-9A82-1EB572A3DB11}" destId="{0AE77BFD-DAD9-4B0A-AEEC-D724419998DF}" srcOrd="3" destOrd="0" presId="urn:microsoft.com/office/officeart/2005/8/layout/hProcess9"/>
    <dgm:cxn modelId="{9FAFCD11-37C8-4052-81E1-FA102788A2DE}" type="presParOf" srcId="{C316F249-B996-4651-9A82-1EB572A3DB11}" destId="{717AB73F-8BB1-4B0B-A0D4-33AF405D9855}"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A22A1E-6BEB-4571-8A4F-C218BAE6E72B}">
      <dsp:nvSpPr>
        <dsp:cNvPr id="0" name=""/>
        <dsp:cNvSpPr/>
      </dsp:nvSpPr>
      <dsp:spPr>
        <a:xfrm>
          <a:off x="304782" y="0"/>
          <a:ext cx="6879267" cy="1942459"/>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1C23A9-7119-4A7E-A97A-65161611579E}">
      <dsp:nvSpPr>
        <dsp:cNvPr id="0" name=""/>
        <dsp:cNvSpPr/>
      </dsp:nvSpPr>
      <dsp:spPr>
        <a:xfrm>
          <a:off x="432048" y="504055"/>
          <a:ext cx="2011006" cy="91473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id-ID" sz="1400" kern="1200" dirty="0">
              <a:solidFill>
                <a:sysClr val="windowText" lastClr="000000"/>
              </a:solidFill>
            </a:rPr>
            <a:t>Tahapan proses pengambilan keputusan atau kebijakan</a:t>
          </a:r>
        </a:p>
      </dsp:txBody>
      <dsp:txXfrm>
        <a:off x="476702" y="548709"/>
        <a:ext cx="1921698" cy="825427"/>
      </dsp:txXfrm>
    </dsp:sp>
    <dsp:sp modelId="{555A0A7A-861B-4333-BFDF-2E587B677464}">
      <dsp:nvSpPr>
        <dsp:cNvPr id="0" name=""/>
        <dsp:cNvSpPr/>
      </dsp:nvSpPr>
      <dsp:spPr>
        <a:xfrm>
          <a:off x="2664298" y="504055"/>
          <a:ext cx="1929389" cy="914735"/>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id-ID" sz="1400" kern="1200" dirty="0">
              <a:solidFill>
                <a:sysClr val="windowText" lastClr="000000"/>
              </a:solidFill>
            </a:rPr>
            <a:t>Keputusan atau kebijakan </a:t>
          </a:r>
          <a:r>
            <a:rPr lang="id-ID" sz="1400" kern="1200" dirty="0" smtClean="0">
              <a:solidFill>
                <a:sysClr val="windowText" lastClr="000000"/>
              </a:solidFill>
            </a:rPr>
            <a:t>sudah </a:t>
          </a:r>
          <a:r>
            <a:rPr lang="id-ID" sz="1400" kern="1200" dirty="0">
              <a:solidFill>
                <a:sysClr val="windowText" lastClr="000000"/>
              </a:solidFill>
            </a:rPr>
            <a:t>bersifat definitif</a:t>
          </a:r>
        </a:p>
      </dsp:txBody>
      <dsp:txXfrm>
        <a:off x="2708952" y="548709"/>
        <a:ext cx="1840081" cy="825427"/>
      </dsp:txXfrm>
    </dsp:sp>
    <dsp:sp modelId="{717AB73F-8BB1-4B0B-A0D4-33AF405D9855}">
      <dsp:nvSpPr>
        <dsp:cNvPr id="0" name=""/>
        <dsp:cNvSpPr/>
      </dsp:nvSpPr>
      <dsp:spPr>
        <a:xfrm>
          <a:off x="4896543" y="504055"/>
          <a:ext cx="1907132" cy="877017"/>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100000"/>
            </a:lnSpc>
            <a:spcBef>
              <a:spcPct val="0"/>
            </a:spcBef>
            <a:spcAft>
              <a:spcPct val="35000"/>
            </a:spcAft>
          </a:pPr>
          <a:r>
            <a:rPr lang="id-ID" sz="1400" kern="1200" dirty="0">
              <a:solidFill>
                <a:sysClr val="windowText" lastClr="000000"/>
              </a:solidFill>
            </a:rPr>
            <a:t>Terjadi sengketa atas keputusan atau kebijakan yang ada</a:t>
          </a:r>
        </a:p>
      </dsp:txBody>
      <dsp:txXfrm>
        <a:off x="4939355" y="546867"/>
        <a:ext cx="1821508" cy="7913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F6978AF-AD60-4212-A6E7-00F5E5973F5C}" type="datetimeFigureOut">
              <a:rPr lang="en-US" smtClean="0"/>
              <a:pPr/>
              <a:t>7/13/2017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7AB058-095B-4B7D-B24B-76BAA1053146}" type="slidenum">
              <a:rPr lang="en-US" smtClean="0"/>
              <a:pPr/>
              <a:t>‹#›</a:t>
            </a:fld>
            <a:endParaRPr lang="en-US"/>
          </a:p>
        </p:txBody>
      </p:sp>
    </p:spTree>
    <p:extLst>
      <p:ext uri="{BB962C8B-B14F-4D97-AF65-F5344CB8AC3E}">
        <p14:creationId xmlns:p14="http://schemas.microsoft.com/office/powerpoint/2010/main" val="317005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C45B053-896A-4F4C-A43B-209B291D4B21}"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F5F7A7-E4FC-483B-99BF-34275BB30865}" type="slidenum">
              <a:rPr lang="en-US" smtClean="0"/>
              <a:pPr/>
              <a:t>‹#›</a:t>
            </a:fld>
            <a:endParaRPr lang="en-US"/>
          </a:p>
        </p:txBody>
      </p:sp>
      <p:pic>
        <p:nvPicPr>
          <p:cNvPr id="7" name="Picture 6" descr="Presentation_front.jpg"/>
          <p:cNvPicPr>
            <a:picLocks noChangeAspect="1"/>
          </p:cNvPicPr>
          <p:nvPr/>
        </p:nvPicPr>
        <p:blipFill rotWithShape="1">
          <a:blip r:embed="rId2">
            <a:extLst>
              <a:ext uri="{28A0092B-C50C-407E-A947-70E740481C1C}">
                <a14:useLocalDpi xmlns:a14="http://schemas.microsoft.com/office/drawing/2010/main" val="0"/>
              </a:ext>
            </a:extLst>
          </a:blip>
          <a:srcRect l="2348" t="568" r="2353" b="3446"/>
          <a:stretch/>
        </p:blipFill>
        <p:spPr>
          <a:xfrm>
            <a:off x="1" y="85294"/>
            <a:ext cx="9144000" cy="6510894"/>
          </a:xfrm>
          <a:prstGeom prst="rect">
            <a:avLst/>
          </a:prstGeom>
        </p:spPr>
      </p:pic>
      <p:sp>
        <p:nvSpPr>
          <p:cNvPr id="8" name="TextBox 7"/>
          <p:cNvSpPr txBox="1"/>
          <p:nvPr/>
        </p:nvSpPr>
        <p:spPr>
          <a:xfrm>
            <a:off x="2668089" y="2628900"/>
            <a:ext cx="6148112" cy="584775"/>
          </a:xfrm>
          <a:prstGeom prst="rect">
            <a:avLst/>
          </a:prstGeom>
          <a:noFill/>
        </p:spPr>
        <p:txBody>
          <a:bodyPr wrap="square" rtlCol="0">
            <a:spAutoFit/>
          </a:bodyPr>
          <a:lstStyle/>
          <a:p>
            <a:pPr algn="ctr">
              <a:spcBef>
                <a:spcPts val="600"/>
              </a:spcBef>
              <a:spcAft>
                <a:spcPts val="600"/>
              </a:spcAft>
            </a:pPr>
            <a:endParaRPr lang="en-US" sz="3200" dirty="0" smtClean="0">
              <a:latin typeface="Arial Black" pitchFamily="34" charset="0"/>
            </a:endParaRPr>
          </a:p>
        </p:txBody>
      </p:sp>
      <p:pic>
        <p:nvPicPr>
          <p:cNvPr id="9" name="Picture 8" descr="gunungan.png"/>
          <p:cNvPicPr>
            <a:picLocks noChangeAspect="1"/>
          </p:cNvPicPr>
          <p:nvPr/>
        </p:nvPicPr>
        <p:blipFill rotWithShape="1">
          <a:blip r:embed="rId3">
            <a:extLst>
              <a:ext uri="{28A0092B-C50C-407E-A947-70E740481C1C}">
                <a14:useLocalDpi xmlns:a14="http://schemas.microsoft.com/office/drawing/2010/main" val="0"/>
              </a:ext>
            </a:extLst>
          </a:blip>
          <a:srcRect l="36163" r="9129"/>
          <a:stretch/>
        </p:blipFill>
        <p:spPr>
          <a:xfrm>
            <a:off x="96216" y="1079500"/>
            <a:ext cx="2761284" cy="5269619"/>
          </a:xfrm>
          <a:prstGeom prst="rect">
            <a:avLst/>
          </a:prstGeom>
        </p:spPr>
      </p:pic>
    </p:spTree>
    <p:extLst>
      <p:ext uri="{BB962C8B-B14F-4D97-AF65-F5344CB8AC3E}">
        <p14:creationId xmlns:p14="http://schemas.microsoft.com/office/powerpoint/2010/main" val="1881346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5B053-896A-4F4C-A43B-209B291D4B21}"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1434965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45B053-896A-4F4C-A43B-209B291D4B21}"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3170572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C45B053-896A-4F4C-A43B-209B291D4B21}"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513676F9-9FDD-4E87-A8D7-EEC3A97BD99E}" type="slidenum">
              <a:rPr lang="en-US" smtClean="0"/>
              <a:pPr/>
              <a:t>‹#›</a:t>
            </a:fld>
            <a:endParaRPr lang="en-US"/>
          </a:p>
        </p:txBody>
      </p:sp>
      <p:pic>
        <p:nvPicPr>
          <p:cNvPr id="7" name="Picture 6" descr="Presentation_front.jpg"/>
          <p:cNvPicPr>
            <a:picLocks noChangeAspect="1"/>
          </p:cNvPicPr>
          <p:nvPr/>
        </p:nvPicPr>
        <p:blipFill rotWithShape="1">
          <a:blip r:embed="rId2">
            <a:extLst>
              <a:ext uri="{28A0092B-C50C-407E-A947-70E740481C1C}">
                <a14:useLocalDpi xmlns:a14="http://schemas.microsoft.com/office/drawing/2010/main" val="0"/>
              </a:ext>
            </a:extLst>
          </a:blip>
          <a:srcRect l="2348" t="568" r="2353" b="3446"/>
          <a:stretch/>
        </p:blipFill>
        <p:spPr>
          <a:xfrm>
            <a:off x="1" y="85294"/>
            <a:ext cx="9144000" cy="6510894"/>
          </a:xfrm>
          <a:prstGeom prst="rect">
            <a:avLst/>
          </a:prstGeom>
        </p:spPr>
      </p:pic>
      <p:sp>
        <p:nvSpPr>
          <p:cNvPr id="8" name="TextBox 7"/>
          <p:cNvSpPr txBox="1"/>
          <p:nvPr/>
        </p:nvSpPr>
        <p:spPr>
          <a:xfrm>
            <a:off x="2668089" y="2628900"/>
            <a:ext cx="6148112" cy="584775"/>
          </a:xfrm>
          <a:prstGeom prst="rect">
            <a:avLst/>
          </a:prstGeom>
          <a:noFill/>
        </p:spPr>
        <p:txBody>
          <a:bodyPr wrap="square" rtlCol="0">
            <a:spAutoFit/>
          </a:bodyPr>
          <a:lstStyle/>
          <a:p>
            <a:pPr algn="ctr">
              <a:spcBef>
                <a:spcPts val="600"/>
              </a:spcBef>
              <a:spcAft>
                <a:spcPts val="600"/>
              </a:spcAft>
            </a:pPr>
            <a:endParaRPr lang="en-US" sz="3200" dirty="0" smtClean="0">
              <a:latin typeface="Arial Black" pitchFamily="34" charset="0"/>
            </a:endParaRPr>
          </a:p>
        </p:txBody>
      </p:sp>
      <p:pic>
        <p:nvPicPr>
          <p:cNvPr id="9" name="Picture 8" descr="gunungan.png"/>
          <p:cNvPicPr>
            <a:picLocks noChangeAspect="1"/>
          </p:cNvPicPr>
          <p:nvPr/>
        </p:nvPicPr>
        <p:blipFill rotWithShape="1">
          <a:blip r:embed="rId3">
            <a:extLst>
              <a:ext uri="{28A0092B-C50C-407E-A947-70E740481C1C}">
                <a14:useLocalDpi xmlns:a14="http://schemas.microsoft.com/office/drawing/2010/main" val="0"/>
              </a:ext>
            </a:extLst>
          </a:blip>
          <a:srcRect l="36163" r="9129"/>
          <a:stretch/>
        </p:blipFill>
        <p:spPr>
          <a:xfrm>
            <a:off x="96216" y="1079500"/>
            <a:ext cx="2761284" cy="5269619"/>
          </a:xfrm>
          <a:prstGeom prst="rect">
            <a:avLst/>
          </a:prstGeom>
        </p:spPr>
      </p:pic>
      <p:sp>
        <p:nvSpPr>
          <p:cNvPr id="2" name="Title 1"/>
          <p:cNvSpPr>
            <a:spLocks noGrp="1"/>
          </p:cNvSpPr>
          <p:nvPr>
            <p:ph type="title"/>
          </p:nvPr>
        </p:nvSpPr>
        <p:spPr/>
        <p:txBody>
          <a:bodyPr/>
          <a:lstStyle/>
          <a:p>
            <a:r>
              <a:rPr lang="en-US" dirty="0" smtClean="0"/>
              <a:t>Click to edit Master title style</a:t>
            </a:r>
            <a:endParaRPr lang="en-US" dirty="0"/>
          </a:p>
        </p:txBody>
      </p:sp>
    </p:spTree>
    <p:extLst>
      <p:ext uri="{BB962C8B-B14F-4D97-AF65-F5344CB8AC3E}">
        <p14:creationId xmlns:p14="http://schemas.microsoft.com/office/powerpoint/2010/main" val="1881346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7" name="Picture 6" descr="Presentation5.jpg"/>
          <p:cNvPicPr>
            <a:picLocks noChangeAspect="1"/>
          </p:cNvPicPr>
          <p:nvPr/>
        </p:nvPicPr>
        <p:blipFill rotWithShape="1">
          <a:blip r:embed="rId2">
            <a:extLst>
              <a:ext uri="{28A0092B-C50C-407E-A947-70E740481C1C}">
                <a14:useLocalDpi xmlns:a14="http://schemas.microsoft.com/office/drawing/2010/main" val="0"/>
              </a:ext>
            </a:extLst>
          </a:blip>
          <a:srcRect l="1910" t="1472" r="2381"/>
          <a:stretch/>
        </p:blipFill>
        <p:spPr>
          <a:xfrm>
            <a:off x="1" y="113724"/>
            <a:ext cx="9144000" cy="6654901"/>
          </a:xfrm>
          <a:prstGeom prst="rect">
            <a:avLst/>
          </a:prstGeom>
        </p:spPr>
      </p:pic>
      <p:sp>
        <p:nvSpPr>
          <p:cNvPr id="8" name="Slide Number Placeholder 3"/>
          <p:cNvSpPr>
            <a:spLocks noGrp="1"/>
          </p:cNvSpPr>
          <p:nvPr>
            <p:ph type="sldNum" sz="quarter" idx="12"/>
          </p:nvPr>
        </p:nvSpPr>
        <p:spPr>
          <a:xfrm>
            <a:off x="6553200" y="6356350"/>
            <a:ext cx="2133600" cy="365125"/>
          </a:xfrm>
        </p:spPr>
        <p:txBody>
          <a:bodyPr/>
          <a:lstStyle/>
          <a:p>
            <a:fld id="{1B01A45D-7668-4D41-ADC6-1675C83CF520}" type="slidenum">
              <a:rPr lang="en-US" smtClean="0"/>
              <a:pPr/>
              <a:t>‹#›</a:t>
            </a:fld>
            <a:endParaRPr lang="en-US"/>
          </a:p>
        </p:txBody>
      </p:sp>
      <p:sp>
        <p:nvSpPr>
          <p:cNvPr id="10" name="Rectangle 9"/>
          <p:cNvSpPr/>
          <p:nvPr/>
        </p:nvSpPr>
        <p:spPr>
          <a:xfrm>
            <a:off x="165099" y="1192461"/>
            <a:ext cx="7835901" cy="754053"/>
          </a:xfrm>
          <a:prstGeom prst="rect">
            <a:avLst/>
          </a:prstGeom>
        </p:spPr>
        <p:txBody>
          <a:bodyPr wrap="square">
            <a:spAutoFit/>
          </a:bodyPr>
          <a:lstStyle/>
          <a:p>
            <a:endParaRPr lang="id-ID" dirty="0"/>
          </a:p>
          <a:p>
            <a:pPr algn="ctr">
              <a:spcBef>
                <a:spcPts val="600"/>
              </a:spcBef>
              <a:spcAft>
                <a:spcPts val="300"/>
              </a:spcAft>
            </a:pPr>
            <a:endParaRPr lang="en-US" sz="2000" dirty="0" smtClean="0">
              <a:latin typeface="Aharoni" pitchFamily="2" charset="-79"/>
              <a:cs typeface="Aharoni" pitchFamily="2" charset="-79"/>
            </a:endParaRPr>
          </a:p>
        </p:txBody>
      </p:sp>
    </p:spTree>
    <p:extLst>
      <p:ext uri="{BB962C8B-B14F-4D97-AF65-F5344CB8AC3E}">
        <p14:creationId xmlns:p14="http://schemas.microsoft.com/office/powerpoint/2010/main" val="2945997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45B053-896A-4F4C-A43B-209B291D4B21}" type="datetimeFigureOut">
              <a:rPr lang="en-US" smtClean="0"/>
              <a:pPr/>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2543742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45B053-896A-4F4C-A43B-209B291D4B21}" type="datetimeFigureOut">
              <a:rPr lang="en-US" smtClean="0"/>
              <a:pPr/>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932646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45B053-896A-4F4C-A43B-209B291D4B21}" type="datetimeFigureOut">
              <a:rPr lang="en-US" smtClean="0"/>
              <a:pPr/>
              <a:t>7/13/2017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3103868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45B053-896A-4F4C-A43B-209B291D4B21}" type="datetimeFigureOut">
              <a:rPr lang="en-US" smtClean="0"/>
              <a:pPr/>
              <a:t>7/13/2017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52983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5B053-896A-4F4C-A43B-209B291D4B21}" type="datetimeFigureOut">
              <a:rPr lang="en-US" smtClean="0"/>
              <a:pPr/>
              <a:t>7/13/2017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937979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5B053-896A-4F4C-A43B-209B291D4B21}" type="datetimeFigureOut">
              <a:rPr lang="en-US" smtClean="0"/>
              <a:pPr/>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1626592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45B053-896A-4F4C-A43B-209B291D4B21}" type="datetimeFigureOut">
              <a:rPr lang="en-US" smtClean="0"/>
              <a:pPr/>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F5F7A7-E4FC-483B-99BF-34275BB30865}" type="slidenum">
              <a:rPr lang="en-US" smtClean="0"/>
              <a:pPr/>
              <a:t>‹#›</a:t>
            </a:fld>
            <a:endParaRPr lang="en-US"/>
          </a:p>
        </p:txBody>
      </p:sp>
    </p:spTree>
    <p:extLst>
      <p:ext uri="{BB962C8B-B14F-4D97-AF65-F5344CB8AC3E}">
        <p14:creationId xmlns:p14="http://schemas.microsoft.com/office/powerpoint/2010/main" val="317770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5B053-896A-4F4C-A43B-209B291D4B21}" type="datetimeFigureOut">
              <a:rPr lang="en-US" smtClean="0"/>
              <a:pPr/>
              <a:t>7/13/2017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F5F7A7-E4FC-483B-99BF-34275BB30865}" type="slidenum">
              <a:rPr lang="en-US" smtClean="0"/>
              <a:pPr/>
              <a:t>‹#›</a:t>
            </a:fld>
            <a:endParaRPr lang="en-US"/>
          </a:p>
        </p:txBody>
      </p:sp>
      <p:pic>
        <p:nvPicPr>
          <p:cNvPr id="7" name="Picture 6" descr="Presentation5.jpg"/>
          <p:cNvPicPr>
            <a:picLocks noChangeAspect="1"/>
          </p:cNvPicPr>
          <p:nvPr/>
        </p:nvPicPr>
        <p:blipFill rotWithShape="1">
          <a:blip r:embed="rId14">
            <a:extLst>
              <a:ext uri="{28A0092B-C50C-407E-A947-70E740481C1C}">
                <a14:useLocalDpi xmlns:a14="http://schemas.microsoft.com/office/drawing/2010/main" val="0"/>
              </a:ext>
            </a:extLst>
          </a:blip>
          <a:srcRect l="1910" t="1472" r="2381"/>
          <a:stretch/>
        </p:blipFill>
        <p:spPr>
          <a:xfrm>
            <a:off x="1" y="113724"/>
            <a:ext cx="9144000" cy="6654901"/>
          </a:xfrm>
          <a:prstGeom prst="rect">
            <a:avLst/>
          </a:prstGeom>
        </p:spPr>
      </p:pic>
    </p:spTree>
    <p:extLst>
      <p:ext uri="{BB962C8B-B14F-4D97-AF65-F5344CB8AC3E}">
        <p14:creationId xmlns:p14="http://schemas.microsoft.com/office/powerpoint/2010/main" val="3303862028"/>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p:cNvSpPr>
          <p:nvPr/>
        </p:nvSpPr>
        <p:spPr>
          <a:xfrm>
            <a:off x="3131840" y="2708920"/>
            <a:ext cx="4419600" cy="4381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en-US" dirty="0"/>
          </a:p>
        </p:txBody>
      </p:sp>
      <p:sp>
        <p:nvSpPr>
          <p:cNvPr id="4" name="Title 1"/>
          <p:cNvSpPr txBox="1">
            <a:spLocks/>
          </p:cNvSpPr>
          <p:nvPr/>
        </p:nvSpPr>
        <p:spPr>
          <a:xfrm>
            <a:off x="1043608" y="1052736"/>
            <a:ext cx="7848872" cy="1105272"/>
          </a:xfrm>
          <a:prstGeom prst="rect">
            <a:avLst/>
          </a:prstGeom>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id-ID" sz="3700" b="1" dirty="0" smtClean="0">
                <a:solidFill>
                  <a:schemeClr val="accent3"/>
                </a:solidFill>
              </a:rPr>
              <a:t>PENGANTAR : </a:t>
            </a:r>
            <a:r>
              <a:rPr lang="en-US" sz="3700" b="1" dirty="0" smtClean="0">
                <a:solidFill>
                  <a:schemeClr val="accent3"/>
                </a:solidFill>
              </a:rPr>
              <a:t>K</a:t>
            </a:r>
            <a:r>
              <a:rPr lang="id-ID" sz="3700" b="1" dirty="0" smtClean="0">
                <a:solidFill>
                  <a:schemeClr val="accent3"/>
                </a:solidFill>
              </a:rPr>
              <a:t>ONSEP PERLINDUNGAN HUKUM DALAM PBJ</a:t>
            </a:r>
            <a:endParaRPr lang="id-ID" sz="3700" b="1" i="1" dirty="0">
              <a:solidFill>
                <a:schemeClr val="accent3"/>
              </a:solidFill>
            </a:endParaRPr>
          </a:p>
        </p:txBody>
      </p:sp>
      <p:sp>
        <p:nvSpPr>
          <p:cNvPr id="5" name="Subtitle 2"/>
          <p:cNvSpPr txBox="1">
            <a:spLocks/>
          </p:cNvSpPr>
          <p:nvPr/>
        </p:nvSpPr>
        <p:spPr>
          <a:xfrm>
            <a:off x="754147" y="2158008"/>
            <a:ext cx="8136904" cy="105496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r">
              <a:buNone/>
            </a:pPr>
            <a:r>
              <a:rPr lang="en-US" sz="2800" b="1" dirty="0" smtClean="0"/>
              <a:t>Technical Assistance and Mentoring Services for the </a:t>
            </a:r>
            <a:r>
              <a:rPr lang="id-ID" sz="2800" b="1" dirty="0" smtClean="0"/>
              <a:t>Legal Protection</a:t>
            </a:r>
          </a:p>
          <a:p>
            <a:pPr marL="0" indent="0" algn="ctr">
              <a:buNone/>
            </a:pPr>
            <a:endParaRPr lang="id-ID" sz="2400" b="1" dirty="0"/>
          </a:p>
        </p:txBody>
      </p:sp>
      <p:sp>
        <p:nvSpPr>
          <p:cNvPr id="6" name="TextBox 5"/>
          <p:cNvSpPr txBox="1"/>
          <p:nvPr/>
        </p:nvSpPr>
        <p:spPr>
          <a:xfrm>
            <a:off x="5940152" y="5764614"/>
            <a:ext cx="3015952" cy="369332"/>
          </a:xfrm>
          <a:prstGeom prst="rect">
            <a:avLst/>
          </a:prstGeom>
          <a:noFill/>
        </p:spPr>
        <p:txBody>
          <a:bodyPr wrap="square" rtlCol="0">
            <a:spAutoFit/>
          </a:bodyPr>
          <a:lstStyle/>
          <a:p>
            <a:pPr algn="r"/>
            <a:r>
              <a:rPr lang="id-ID" dirty="0" smtClean="0"/>
              <a:t>Pangkal Pinang, 18 Juli 2017</a:t>
            </a:r>
            <a:endParaRPr lang="id-ID" dirty="0"/>
          </a:p>
        </p:txBody>
      </p:sp>
    </p:spTree>
    <p:extLst>
      <p:ext uri="{BB962C8B-B14F-4D97-AF65-F5344CB8AC3E}">
        <p14:creationId xmlns:p14="http://schemas.microsoft.com/office/powerpoint/2010/main" val="760148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58315" y="1556792"/>
            <a:ext cx="7990149" cy="4474948"/>
            <a:chOff x="-374050" y="0"/>
            <a:chExt cx="6961672" cy="3998195"/>
          </a:xfrm>
        </p:grpSpPr>
        <p:sp>
          <p:nvSpPr>
            <p:cNvPr id="3" name="Text Box 2"/>
            <p:cNvSpPr txBox="1">
              <a:spLocks noChangeArrowheads="1"/>
            </p:cNvSpPr>
            <p:nvPr/>
          </p:nvSpPr>
          <p:spPr bwMode="auto">
            <a:xfrm>
              <a:off x="2386899" y="3195828"/>
              <a:ext cx="1892169" cy="659968"/>
            </a:xfrm>
            <a:prstGeom prst="rect">
              <a:avLst/>
            </a:prstGeom>
            <a:solidFill>
              <a:schemeClr val="accent1">
                <a:lumMod val="20000"/>
                <a:lumOff val="80000"/>
              </a:schemeClr>
            </a:solidFill>
            <a:ln w="9525">
              <a:solidFill>
                <a:srgbClr val="000000"/>
              </a:solidFill>
              <a:miter lim="800000"/>
              <a:headEnd/>
              <a:tailEnd/>
            </a:ln>
          </p:spPr>
          <p:txBody>
            <a:bodyPr rot="0" vert="horz" wrap="square" lIns="91440" tIns="45720" rIns="91440" bIns="45720" anchor="t" anchorCtr="0">
              <a:spAutoFit/>
            </a:bodyPr>
            <a:lstStyle/>
            <a:p>
              <a:pPr marL="0" marR="0" algn="ctr">
                <a:spcBef>
                  <a:spcPts val="0"/>
                </a:spcBef>
                <a:spcAft>
                  <a:spcPts val="0"/>
                </a:spcAft>
              </a:pPr>
              <a:r>
                <a:rPr lang="id-ID" sz="1400" dirty="0">
                  <a:effectLst/>
                  <a:latin typeface="Calibri"/>
                  <a:ea typeface="Calibri"/>
                  <a:cs typeface="Times New Roman"/>
                </a:rPr>
                <a:t>Perlu Perlindungan Hukum bagi Penyelenggaraan Pengadaan Barang/Jasa</a:t>
              </a:r>
              <a:endParaRPr lang="en-US" sz="1400" dirty="0">
                <a:effectLst/>
                <a:latin typeface="Calibri"/>
                <a:ea typeface="Calibri"/>
                <a:cs typeface="Times New Roman"/>
              </a:endParaRPr>
            </a:p>
          </p:txBody>
        </p:sp>
        <p:sp>
          <p:nvSpPr>
            <p:cNvPr id="4" name="Down Arrow 3"/>
            <p:cNvSpPr/>
            <p:nvPr/>
          </p:nvSpPr>
          <p:spPr>
            <a:xfrm flipV="1">
              <a:off x="2083076" y="2509119"/>
              <a:ext cx="2499817" cy="5725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400"/>
            </a:p>
          </p:txBody>
        </p:sp>
        <p:grpSp>
          <p:nvGrpSpPr>
            <p:cNvPr id="5" name="Group 4"/>
            <p:cNvGrpSpPr/>
            <p:nvPr/>
          </p:nvGrpSpPr>
          <p:grpSpPr>
            <a:xfrm>
              <a:off x="0" y="0"/>
              <a:ext cx="6336665" cy="2386954"/>
              <a:chOff x="0" y="0"/>
              <a:chExt cx="6337005" cy="2387490"/>
            </a:xfrm>
          </p:grpSpPr>
          <p:grpSp>
            <p:nvGrpSpPr>
              <p:cNvPr id="8" name="Group 7"/>
              <p:cNvGrpSpPr/>
              <p:nvPr/>
            </p:nvGrpSpPr>
            <p:grpSpPr>
              <a:xfrm>
                <a:off x="212651" y="119587"/>
                <a:ext cx="6065451" cy="2149818"/>
                <a:chOff x="0" y="-146227"/>
                <a:chExt cx="6065451" cy="2149818"/>
              </a:xfrm>
            </p:grpSpPr>
            <p:sp>
              <p:nvSpPr>
                <p:cNvPr id="10" name="Rectangle 9"/>
                <p:cNvSpPr/>
                <p:nvPr/>
              </p:nvSpPr>
              <p:spPr>
                <a:xfrm>
                  <a:off x="0" y="791175"/>
                  <a:ext cx="3636335" cy="630074"/>
                </a:xfrm>
                <a:prstGeom prst="rect">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400"/>
                </a:p>
              </p:txBody>
            </p:sp>
            <p:sp>
              <p:nvSpPr>
                <p:cNvPr id="11" name="Text Box 2"/>
                <p:cNvSpPr txBox="1">
                  <a:spLocks noChangeArrowheads="1"/>
                </p:cNvSpPr>
                <p:nvPr/>
              </p:nvSpPr>
              <p:spPr bwMode="auto">
                <a:xfrm>
                  <a:off x="0" y="-146227"/>
                  <a:ext cx="1903094" cy="66011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spcBef>
                      <a:spcPts val="0"/>
                    </a:spcBef>
                    <a:spcAft>
                      <a:spcPts val="0"/>
                    </a:spcAft>
                  </a:pPr>
                  <a:r>
                    <a:rPr lang="id-ID" sz="1400" dirty="0">
                      <a:effectLst/>
                      <a:latin typeface="Calibri"/>
                      <a:ea typeface="Calibri"/>
                      <a:cs typeface="Times New Roman"/>
                    </a:rPr>
                    <a:t>Kewenangan sebagai pelaksana pengadaan barang/jasa</a:t>
                  </a:r>
                  <a:endParaRPr lang="en-US" sz="1400" dirty="0">
                    <a:effectLst/>
                    <a:latin typeface="Calibri"/>
                    <a:ea typeface="Calibri"/>
                    <a:cs typeface="Times New Roman"/>
                  </a:endParaRPr>
                </a:p>
              </p:txBody>
            </p:sp>
            <p:sp>
              <p:nvSpPr>
                <p:cNvPr id="12" name="Text Box 2"/>
                <p:cNvSpPr txBox="1">
                  <a:spLocks noChangeArrowheads="1"/>
                </p:cNvSpPr>
                <p:nvPr/>
              </p:nvSpPr>
              <p:spPr bwMode="auto">
                <a:xfrm>
                  <a:off x="148855" y="917896"/>
                  <a:ext cx="882650" cy="282405"/>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rot="0" vert="horz" wrap="square" lIns="91440" tIns="45720" rIns="91440" bIns="45720" anchor="t" anchorCtr="0">
                  <a:spAutoFit/>
                </a:bodyPr>
                <a:lstStyle/>
                <a:p>
                  <a:pPr marL="0" marR="0" algn="ctr">
                    <a:lnSpc>
                      <a:spcPct val="115000"/>
                    </a:lnSpc>
                    <a:spcBef>
                      <a:spcPts val="0"/>
                    </a:spcBef>
                    <a:spcAft>
                      <a:spcPts val="0"/>
                    </a:spcAft>
                  </a:pPr>
                  <a:r>
                    <a:rPr lang="id-ID" sz="1400" b="1">
                      <a:effectLst/>
                      <a:ea typeface="Calibri"/>
                      <a:cs typeface="Times New Roman"/>
                    </a:rPr>
                    <a:t>ULP</a:t>
                  </a:r>
                  <a:endParaRPr lang="en-US" sz="1400">
                    <a:effectLst/>
                    <a:ea typeface="Calibri"/>
                    <a:cs typeface="Times New Roman"/>
                  </a:endParaRPr>
                </a:p>
              </p:txBody>
            </p:sp>
            <p:sp>
              <p:nvSpPr>
                <p:cNvPr id="13" name="Text Box 2"/>
                <p:cNvSpPr txBox="1">
                  <a:spLocks noChangeArrowheads="1"/>
                </p:cNvSpPr>
                <p:nvPr/>
              </p:nvSpPr>
              <p:spPr bwMode="auto">
                <a:xfrm>
                  <a:off x="1701198" y="875375"/>
                  <a:ext cx="1775460" cy="467582"/>
                </a:xfrm>
                <a:prstGeom prst="rect">
                  <a:avLst/>
                </a:prstGeom>
                <a:solidFill>
                  <a:schemeClr val="accent3">
                    <a:lumMod val="40000"/>
                    <a:lumOff val="60000"/>
                  </a:schemeClr>
                </a:solidFill>
                <a:ln>
                  <a:headEnd/>
                  <a:tailEnd/>
                </a:ln>
              </p:spPr>
              <p:style>
                <a:lnRef idx="2">
                  <a:schemeClr val="accent1"/>
                </a:lnRef>
                <a:fillRef idx="1">
                  <a:schemeClr val="lt1"/>
                </a:fillRef>
                <a:effectRef idx="0">
                  <a:schemeClr val="accent1"/>
                </a:effectRef>
                <a:fontRef idx="minor">
                  <a:schemeClr val="dk1"/>
                </a:fontRef>
              </p:style>
              <p:txBody>
                <a:bodyPr rot="0" vert="horz" wrap="square" lIns="91440" tIns="45720" rIns="91440" bIns="45720" anchor="t" anchorCtr="0">
                  <a:spAutoFit/>
                </a:bodyPr>
                <a:lstStyle/>
                <a:p>
                  <a:pPr marL="0" marR="0" algn="ctr">
                    <a:spcBef>
                      <a:spcPts val="0"/>
                    </a:spcBef>
                    <a:spcAft>
                      <a:spcPts val="0"/>
                    </a:spcAft>
                  </a:pPr>
                  <a:r>
                    <a:rPr lang="id-ID" sz="1400" dirty="0">
                      <a:effectLst/>
                      <a:ea typeface="Calibri"/>
                      <a:cs typeface="Times New Roman"/>
                    </a:rPr>
                    <a:t>Pelaksanaan proses pengadaan barang/jasa</a:t>
                  </a:r>
                  <a:endParaRPr lang="en-US" sz="1400" dirty="0">
                    <a:effectLst/>
                    <a:ea typeface="Calibri"/>
                    <a:cs typeface="Times New Roman"/>
                  </a:endParaRPr>
                </a:p>
              </p:txBody>
            </p:sp>
            <p:sp>
              <p:nvSpPr>
                <p:cNvPr id="14" name="Text Box 2"/>
                <p:cNvSpPr txBox="1">
                  <a:spLocks noChangeArrowheads="1"/>
                </p:cNvSpPr>
                <p:nvPr/>
              </p:nvSpPr>
              <p:spPr bwMode="auto">
                <a:xfrm>
                  <a:off x="477518" y="1536009"/>
                  <a:ext cx="1555933" cy="4675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spcBef>
                      <a:spcPts val="0"/>
                    </a:spcBef>
                    <a:spcAft>
                      <a:spcPts val="0"/>
                    </a:spcAft>
                  </a:pPr>
                  <a:r>
                    <a:rPr lang="id-ID" sz="1400">
                      <a:effectLst/>
                      <a:latin typeface="Calibri"/>
                      <a:ea typeface="Calibri"/>
                      <a:cs typeface="Times New Roman"/>
                    </a:rPr>
                    <a:t>Prosedur pengadaan barang/jasa</a:t>
                  </a:r>
                  <a:endParaRPr lang="en-US" sz="1400">
                    <a:effectLst/>
                    <a:latin typeface="Calibri"/>
                    <a:ea typeface="Calibri"/>
                    <a:cs typeface="Times New Roman"/>
                  </a:endParaRPr>
                </a:p>
              </p:txBody>
            </p:sp>
            <p:sp>
              <p:nvSpPr>
                <p:cNvPr id="15" name="Text Box 2"/>
                <p:cNvSpPr txBox="1">
                  <a:spLocks noChangeArrowheads="1"/>
                </p:cNvSpPr>
                <p:nvPr/>
              </p:nvSpPr>
              <p:spPr bwMode="auto">
                <a:xfrm>
                  <a:off x="3795366" y="850426"/>
                  <a:ext cx="2270085" cy="66011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spcBef>
                      <a:spcPts val="0"/>
                    </a:spcBef>
                    <a:spcAft>
                      <a:spcPts val="0"/>
                    </a:spcAft>
                  </a:pPr>
                  <a:r>
                    <a:rPr lang="id-ID" sz="1400" dirty="0">
                      <a:effectLst/>
                      <a:latin typeface="Calibri"/>
                      <a:ea typeface="Calibri"/>
                      <a:cs typeface="Times New Roman"/>
                    </a:rPr>
                    <a:t>Memenuhi tujuan, norma hukum sebagai substansi kebijakan pengadaan barang/jasa</a:t>
                  </a:r>
                  <a:endParaRPr lang="en-US" sz="1400" dirty="0">
                    <a:effectLst/>
                    <a:latin typeface="Calibri"/>
                    <a:ea typeface="Calibri"/>
                    <a:cs typeface="Times New Roman"/>
                  </a:endParaRPr>
                </a:p>
              </p:txBody>
            </p:sp>
            <p:cxnSp>
              <p:nvCxnSpPr>
                <p:cNvPr id="16" name="Straight Arrow Connector 15"/>
                <p:cNvCxnSpPr/>
                <p:nvPr/>
              </p:nvCxnSpPr>
              <p:spPr>
                <a:xfrm>
                  <a:off x="1031358" y="1066952"/>
                  <a:ext cx="669852"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V="1">
                  <a:off x="1286540" y="1085554"/>
                  <a:ext cx="0" cy="45045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552893" y="506396"/>
                  <a:ext cx="0" cy="28442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3476847" y="1105786"/>
                  <a:ext cx="318519" cy="338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9" name="Rectangle 8"/>
              <p:cNvSpPr/>
              <p:nvPr/>
            </p:nvSpPr>
            <p:spPr>
              <a:xfrm>
                <a:off x="0" y="0"/>
                <a:ext cx="6337005" cy="238749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400"/>
              </a:p>
            </p:txBody>
          </p:sp>
        </p:grpSp>
        <p:sp>
          <p:nvSpPr>
            <p:cNvPr id="6" name="Text Box 2"/>
            <p:cNvSpPr txBox="1">
              <a:spLocks noChangeArrowheads="1"/>
            </p:cNvSpPr>
            <p:nvPr/>
          </p:nvSpPr>
          <p:spPr bwMode="auto">
            <a:xfrm>
              <a:off x="4336043" y="3157022"/>
              <a:ext cx="2251579" cy="831834"/>
            </a:xfrm>
            <a:prstGeom prst="rect">
              <a:avLst/>
            </a:prstGeom>
            <a:noFill/>
            <a:ln w="9525">
              <a:noFill/>
              <a:miter lim="800000"/>
              <a:headEnd/>
              <a:tailEnd/>
            </a:ln>
          </p:spPr>
          <p:txBody>
            <a:bodyPr rot="0" vert="horz" wrap="square" lIns="91440" tIns="45720" rIns="91440" bIns="45720" anchor="t" anchorCtr="0">
              <a:spAutoFit/>
            </a:bodyPr>
            <a:lstStyle/>
            <a:p>
              <a:pPr marL="285750" marR="0" indent="-285750">
                <a:spcBef>
                  <a:spcPts val="0"/>
                </a:spcBef>
                <a:spcAft>
                  <a:spcPts val="300"/>
                </a:spcAft>
                <a:buFont typeface="Arial" panose="020B0604020202020204" pitchFamily="34" charset="0"/>
                <a:buChar char="•"/>
              </a:pPr>
              <a:r>
                <a:rPr lang="id-ID" sz="1300" dirty="0">
                  <a:effectLst/>
                  <a:latin typeface="Calibri"/>
                  <a:ea typeface="Calibri"/>
                  <a:cs typeface="Times New Roman"/>
                </a:rPr>
                <a:t>Jika dan agar ULP </a:t>
              </a:r>
              <a:r>
                <a:rPr lang="id-ID" sz="1300" dirty="0" smtClean="0">
                  <a:effectLst/>
                  <a:latin typeface="Calibri"/>
                  <a:ea typeface="Calibri"/>
                  <a:cs typeface="Times New Roman"/>
                </a:rPr>
                <a:t>bekerja </a:t>
              </a:r>
              <a:r>
                <a:rPr lang="id-ID" sz="1300" dirty="0">
                  <a:effectLst/>
                  <a:latin typeface="Calibri"/>
                  <a:ea typeface="Calibri"/>
                  <a:cs typeface="Times New Roman"/>
                </a:rPr>
                <a:t>sesuai dengan kewenangan</a:t>
              </a:r>
              <a:endParaRPr lang="en-US" sz="1300" dirty="0">
                <a:effectLst/>
                <a:latin typeface="Calibri"/>
                <a:ea typeface="Calibri"/>
                <a:cs typeface="Times New Roman"/>
              </a:endParaRPr>
            </a:p>
            <a:p>
              <a:pPr marL="285750" marR="0" indent="-285750">
                <a:spcBef>
                  <a:spcPts val="0"/>
                </a:spcBef>
                <a:spcAft>
                  <a:spcPts val="300"/>
                </a:spcAft>
                <a:buFont typeface="Arial" panose="020B0604020202020204" pitchFamily="34" charset="0"/>
                <a:buChar char="•"/>
              </a:pPr>
              <a:r>
                <a:rPr lang="id-ID" sz="1300" dirty="0">
                  <a:effectLst/>
                  <a:latin typeface="Calibri"/>
                  <a:ea typeface="Calibri"/>
                  <a:cs typeface="Times New Roman"/>
                </a:rPr>
                <a:t>Jika dan agar </a:t>
              </a:r>
              <a:r>
                <a:rPr lang="id-ID" sz="1300" dirty="0" smtClean="0">
                  <a:effectLst/>
                  <a:latin typeface="Calibri"/>
                  <a:ea typeface="Calibri"/>
                  <a:cs typeface="Times New Roman"/>
                </a:rPr>
                <a:t>ULP bekerja </a:t>
              </a:r>
              <a:r>
                <a:rPr lang="id-ID" sz="1300" dirty="0">
                  <a:effectLst/>
                  <a:latin typeface="Calibri"/>
                  <a:ea typeface="Calibri"/>
                  <a:cs typeface="Times New Roman"/>
                </a:rPr>
                <a:t>berdasarkan prosedur</a:t>
              </a:r>
              <a:endParaRPr lang="en-US" sz="1300" dirty="0">
                <a:effectLst/>
                <a:latin typeface="Calibri"/>
                <a:ea typeface="Calibri"/>
                <a:cs typeface="Times New Roman"/>
              </a:endParaRPr>
            </a:p>
          </p:txBody>
        </p:sp>
        <p:sp>
          <p:nvSpPr>
            <p:cNvPr id="7" name="Text Box 2"/>
            <p:cNvSpPr txBox="1">
              <a:spLocks noChangeArrowheads="1"/>
            </p:cNvSpPr>
            <p:nvPr/>
          </p:nvSpPr>
          <p:spPr bwMode="auto">
            <a:xfrm>
              <a:off x="-374050" y="3200734"/>
              <a:ext cx="2381706" cy="797461"/>
            </a:xfrm>
            <a:prstGeom prst="rect">
              <a:avLst/>
            </a:prstGeom>
            <a:noFill/>
            <a:ln w="9525">
              <a:noFill/>
              <a:miter lim="800000"/>
              <a:headEnd/>
              <a:tailEnd/>
            </a:ln>
          </p:spPr>
          <p:txBody>
            <a:bodyPr rot="0" vert="horz" wrap="square" lIns="91440" tIns="45720" rIns="91440" bIns="45720" anchor="t" anchorCtr="0">
              <a:spAutoFit/>
            </a:bodyPr>
            <a:lstStyle/>
            <a:p>
              <a:pPr marL="285750" marR="0" indent="-285750">
                <a:spcBef>
                  <a:spcPts val="0"/>
                </a:spcBef>
                <a:spcAft>
                  <a:spcPts val="300"/>
                </a:spcAft>
                <a:buFont typeface="Arial" panose="020B0604020202020204" pitchFamily="34" charset="0"/>
                <a:buChar char="•"/>
              </a:pPr>
              <a:r>
                <a:rPr lang="id-ID" sz="1300" dirty="0">
                  <a:effectLst/>
                  <a:latin typeface="Calibri"/>
                  <a:ea typeface="Calibri"/>
                  <a:cs typeface="Times New Roman"/>
                </a:rPr>
                <a:t>Jika dan agar </a:t>
              </a:r>
              <a:r>
                <a:rPr lang="id-ID" sz="1300" dirty="0" smtClean="0">
                  <a:effectLst/>
                  <a:latin typeface="Calibri"/>
                  <a:ea typeface="Calibri"/>
                  <a:cs typeface="Times New Roman"/>
                </a:rPr>
                <a:t>staf </a:t>
              </a:r>
              <a:r>
                <a:rPr lang="id-ID" sz="1300" dirty="0">
                  <a:effectLst/>
                  <a:latin typeface="Calibri"/>
                  <a:ea typeface="Calibri"/>
                  <a:cs typeface="Times New Roman"/>
                </a:rPr>
                <a:t>bekerja dengan memenuhi norma </a:t>
              </a:r>
              <a:r>
                <a:rPr lang="id-ID" sz="1300" dirty="0" smtClean="0">
                  <a:effectLst/>
                  <a:latin typeface="Calibri"/>
                  <a:ea typeface="Calibri"/>
                  <a:cs typeface="Times New Roman"/>
                </a:rPr>
                <a:t>hukum yang berlaku dan </a:t>
              </a:r>
              <a:r>
                <a:rPr lang="id-ID" sz="1300" dirty="0">
                  <a:effectLst/>
                  <a:latin typeface="Calibri"/>
                  <a:ea typeface="Calibri"/>
                  <a:cs typeface="Times New Roman"/>
                </a:rPr>
                <a:t>substansi pengadaan barang/jasa</a:t>
              </a:r>
              <a:endParaRPr lang="en-US" sz="1300" dirty="0">
                <a:effectLst/>
                <a:latin typeface="Calibri"/>
                <a:ea typeface="Calibri"/>
                <a:cs typeface="Times New Roman"/>
              </a:endParaRPr>
            </a:p>
          </p:txBody>
        </p:sp>
      </p:grpSp>
      <p:sp>
        <p:nvSpPr>
          <p:cNvPr id="21" name="TextBox 20"/>
          <p:cNvSpPr txBox="1"/>
          <p:nvPr/>
        </p:nvSpPr>
        <p:spPr>
          <a:xfrm>
            <a:off x="167456" y="260648"/>
            <a:ext cx="7428879" cy="461665"/>
          </a:xfrm>
          <a:prstGeom prst="rect">
            <a:avLst/>
          </a:prstGeom>
          <a:noFill/>
        </p:spPr>
        <p:txBody>
          <a:bodyPr wrap="square" rtlCol="0">
            <a:spAutoFit/>
          </a:bodyPr>
          <a:lstStyle/>
          <a:p>
            <a:r>
              <a:rPr lang="id-ID" sz="2400" b="1" dirty="0" smtClean="0"/>
              <a:t>Prinsip Perlindungan Hukum bagi </a:t>
            </a:r>
            <a:r>
              <a:rPr lang="id-ID" sz="2400" b="1" dirty="0" smtClean="0"/>
              <a:t>Pelaksana PBJ</a:t>
            </a:r>
            <a:endParaRPr lang="en-US" sz="2400" b="1" dirty="0"/>
          </a:p>
        </p:txBody>
      </p:sp>
      <p:sp>
        <p:nvSpPr>
          <p:cNvPr id="24" name="TextBox 23"/>
          <p:cNvSpPr txBox="1"/>
          <p:nvPr/>
        </p:nvSpPr>
        <p:spPr>
          <a:xfrm>
            <a:off x="323528" y="838453"/>
            <a:ext cx="7668566" cy="646331"/>
          </a:xfrm>
          <a:prstGeom prst="rect">
            <a:avLst/>
          </a:prstGeom>
          <a:noFill/>
        </p:spPr>
        <p:txBody>
          <a:bodyPr wrap="square" rtlCol="0">
            <a:spAutoFit/>
          </a:bodyPr>
          <a:lstStyle/>
          <a:p>
            <a:pPr marL="285750" indent="-285750">
              <a:buFont typeface="Arial" panose="020B0604020202020204" pitchFamily="34" charset="0"/>
              <a:buChar char="•"/>
            </a:pPr>
            <a:r>
              <a:rPr lang="id-ID" dirty="0" smtClean="0"/>
              <a:t>Perlindungan diberikan untuk staf yang bekerja </a:t>
            </a:r>
            <a:r>
              <a:rPr lang="id-ID" dirty="0" smtClean="0"/>
              <a:t>berdasarkan kewenangan, prosedur dan norma hukum</a:t>
            </a:r>
            <a:endParaRPr lang="id-ID" dirty="0"/>
          </a:p>
        </p:txBody>
      </p:sp>
    </p:spTree>
    <p:extLst>
      <p:ext uri="{BB962C8B-B14F-4D97-AF65-F5344CB8AC3E}">
        <p14:creationId xmlns:p14="http://schemas.microsoft.com/office/powerpoint/2010/main" val="3155108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1520" y="908719"/>
            <a:ext cx="8557988" cy="5085857"/>
            <a:chOff x="323528" y="908719"/>
            <a:chExt cx="8557988" cy="5085857"/>
          </a:xfrm>
        </p:grpSpPr>
        <p:grpSp>
          <p:nvGrpSpPr>
            <p:cNvPr id="3" name="Group 2"/>
            <p:cNvGrpSpPr/>
            <p:nvPr/>
          </p:nvGrpSpPr>
          <p:grpSpPr>
            <a:xfrm>
              <a:off x="323528" y="908719"/>
              <a:ext cx="8243439" cy="5005978"/>
              <a:chOff x="0" y="0"/>
              <a:chExt cx="5186550" cy="5723565"/>
            </a:xfrm>
          </p:grpSpPr>
          <p:grpSp>
            <p:nvGrpSpPr>
              <p:cNvPr id="8" name="Group 7"/>
              <p:cNvGrpSpPr/>
              <p:nvPr/>
            </p:nvGrpSpPr>
            <p:grpSpPr>
              <a:xfrm>
                <a:off x="0" y="1148316"/>
                <a:ext cx="5186550" cy="4575249"/>
                <a:chOff x="0" y="0"/>
                <a:chExt cx="5186550" cy="4575249"/>
              </a:xfrm>
            </p:grpSpPr>
            <p:sp>
              <p:nvSpPr>
                <p:cNvPr id="11" name="Text Box 69"/>
                <p:cNvSpPr txBox="1">
                  <a:spLocks noChangeArrowheads="1"/>
                </p:cNvSpPr>
                <p:nvPr/>
              </p:nvSpPr>
              <p:spPr bwMode="auto">
                <a:xfrm>
                  <a:off x="457200" y="2474208"/>
                  <a:ext cx="1485900" cy="542925"/>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0"/>
                    </a:spcAft>
                  </a:pPr>
                  <a:r>
                    <a:rPr lang="id-ID" sz="1400">
                      <a:effectLst/>
                      <a:latin typeface="Calibri"/>
                      <a:ea typeface="Calibri"/>
                      <a:cs typeface="Times New Roman"/>
                    </a:rPr>
                    <a:t>Kuasa Pengguna Anggaran</a:t>
                  </a:r>
                  <a:endParaRPr lang="en-US" sz="1400">
                    <a:effectLst/>
                    <a:latin typeface="Calibri"/>
                    <a:ea typeface="Calibri"/>
                    <a:cs typeface="Times New Roman"/>
                  </a:endParaRPr>
                </a:p>
                <a:p>
                  <a:pPr marL="0" marR="0" algn="ctr">
                    <a:lnSpc>
                      <a:spcPct val="115000"/>
                    </a:lnSpc>
                    <a:spcBef>
                      <a:spcPts val="0"/>
                    </a:spcBef>
                    <a:spcAft>
                      <a:spcPts val="0"/>
                    </a:spcAft>
                  </a:pPr>
                  <a:r>
                    <a:rPr lang="id-ID" sz="1400">
                      <a:effectLst/>
                      <a:latin typeface="Calibri"/>
                      <a:ea typeface="Calibri"/>
                      <a:cs typeface="Times New Roman"/>
                    </a:rPr>
                    <a:t> </a:t>
                  </a:r>
                  <a:endParaRPr lang="en-US" sz="1400">
                    <a:effectLst/>
                    <a:latin typeface="Calibri"/>
                    <a:ea typeface="Calibri"/>
                    <a:cs typeface="Times New Roman"/>
                  </a:endParaRPr>
                </a:p>
              </p:txBody>
            </p:sp>
            <p:sp>
              <p:nvSpPr>
                <p:cNvPr id="12" name="Text Box 70"/>
                <p:cNvSpPr txBox="1">
                  <a:spLocks noChangeArrowheads="1"/>
                </p:cNvSpPr>
                <p:nvPr/>
              </p:nvSpPr>
              <p:spPr bwMode="auto">
                <a:xfrm>
                  <a:off x="393406" y="1403917"/>
                  <a:ext cx="1610832" cy="805416"/>
                </a:xfrm>
                <a:prstGeom prst="rect">
                  <a:avLst/>
                </a:prstGeom>
                <a:solidFill>
                  <a:schemeClr val="accent6">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0"/>
                    </a:spcAft>
                  </a:pPr>
                  <a:r>
                    <a:rPr lang="en-US" sz="1200" dirty="0" err="1">
                      <a:effectLst/>
                      <a:latin typeface="Calibri"/>
                      <a:ea typeface="Calibri"/>
                      <a:cs typeface="Times New Roman"/>
                    </a:rPr>
                    <a:t>Kepala</a:t>
                  </a:r>
                  <a:r>
                    <a:rPr lang="en-US" sz="1200" dirty="0">
                      <a:effectLst/>
                      <a:latin typeface="Calibri"/>
                      <a:ea typeface="Calibri"/>
                      <a:cs typeface="Times New Roman"/>
                    </a:rPr>
                    <a:t> </a:t>
                  </a:r>
                  <a:r>
                    <a:rPr lang="id-ID" sz="1200" dirty="0">
                      <a:effectLst/>
                      <a:latin typeface="Calibri"/>
                      <a:ea typeface="Calibri"/>
                      <a:cs typeface="Times New Roman"/>
                    </a:rPr>
                    <a:t>Bagian/SKPD</a:t>
                  </a:r>
                  <a:endParaRPr lang="en-US" sz="1200" dirty="0">
                    <a:effectLst/>
                    <a:latin typeface="Calibri"/>
                    <a:ea typeface="Calibri"/>
                    <a:cs typeface="Times New Roman"/>
                  </a:endParaRPr>
                </a:p>
                <a:p>
                  <a:pPr marL="0" marR="0" algn="ctr">
                    <a:lnSpc>
                      <a:spcPct val="115000"/>
                    </a:lnSpc>
                    <a:spcBef>
                      <a:spcPts val="0"/>
                    </a:spcBef>
                    <a:spcAft>
                      <a:spcPts val="0"/>
                    </a:spcAft>
                  </a:pPr>
                  <a:r>
                    <a:rPr lang="en-US" sz="1200" dirty="0" err="1">
                      <a:effectLst/>
                      <a:latin typeface="Calibri"/>
                      <a:ea typeface="Calibri"/>
                      <a:cs typeface="Times New Roman"/>
                    </a:rPr>
                    <a:t>Pejabat</a:t>
                  </a:r>
                  <a:r>
                    <a:rPr lang="en-US" sz="1200" dirty="0">
                      <a:effectLst/>
                      <a:latin typeface="Calibri"/>
                      <a:ea typeface="Calibri"/>
                      <a:cs typeface="Times New Roman"/>
                    </a:rPr>
                    <a:t> </a:t>
                  </a:r>
                  <a:r>
                    <a:rPr lang="en-US" sz="1200" dirty="0" err="1">
                      <a:effectLst/>
                      <a:latin typeface="Calibri"/>
                      <a:ea typeface="Calibri"/>
                      <a:cs typeface="Times New Roman"/>
                    </a:rPr>
                    <a:t>Pengguna</a:t>
                  </a:r>
                  <a:r>
                    <a:rPr lang="en-US" sz="1200" dirty="0">
                      <a:effectLst/>
                      <a:latin typeface="Calibri"/>
                      <a:ea typeface="Calibri"/>
                      <a:cs typeface="Times New Roman"/>
                    </a:rPr>
                    <a:t> </a:t>
                  </a:r>
                  <a:r>
                    <a:rPr lang="en-US" sz="1200" dirty="0" err="1">
                      <a:effectLst/>
                      <a:latin typeface="Calibri"/>
                      <a:ea typeface="Calibri"/>
                      <a:cs typeface="Times New Roman"/>
                    </a:rPr>
                    <a:t>Anggaran</a:t>
                  </a:r>
                  <a:r>
                    <a:rPr lang="en-US" sz="1200" dirty="0">
                      <a:effectLst/>
                      <a:latin typeface="Calibri"/>
                      <a:ea typeface="Calibri"/>
                      <a:cs typeface="Times New Roman"/>
                    </a:rPr>
                    <a:t>/ </a:t>
                  </a:r>
                  <a:r>
                    <a:rPr lang="en-US" sz="1200" dirty="0" err="1">
                      <a:effectLst/>
                      <a:latin typeface="Calibri"/>
                      <a:ea typeface="Calibri"/>
                      <a:cs typeface="Times New Roman"/>
                    </a:rPr>
                    <a:t>Pengguna</a:t>
                  </a:r>
                  <a:r>
                    <a:rPr lang="en-US" sz="1200" dirty="0">
                      <a:effectLst/>
                      <a:latin typeface="Calibri"/>
                      <a:ea typeface="Calibri"/>
                      <a:cs typeface="Times New Roman"/>
                    </a:rPr>
                    <a:t> </a:t>
                  </a:r>
                  <a:r>
                    <a:rPr lang="en-US" sz="1200" dirty="0" err="1">
                      <a:effectLst/>
                      <a:latin typeface="Calibri"/>
                      <a:ea typeface="Calibri"/>
                      <a:cs typeface="Times New Roman"/>
                    </a:rPr>
                    <a:t>Barang</a:t>
                  </a:r>
                  <a:endParaRPr lang="en-US" sz="1200" dirty="0">
                    <a:effectLst/>
                    <a:latin typeface="Calibri"/>
                    <a:ea typeface="Calibri"/>
                    <a:cs typeface="Times New Roman"/>
                  </a:endParaRPr>
                </a:p>
                <a:p>
                  <a:pPr marL="0" marR="0" algn="ctr">
                    <a:lnSpc>
                      <a:spcPct val="115000"/>
                    </a:lnSpc>
                    <a:spcBef>
                      <a:spcPts val="0"/>
                    </a:spcBef>
                    <a:spcAft>
                      <a:spcPts val="0"/>
                    </a:spcAft>
                  </a:pPr>
                  <a:r>
                    <a:rPr lang="en-US" sz="1200" dirty="0">
                      <a:effectLst/>
                      <a:latin typeface="Calibri"/>
                      <a:ea typeface="Calibri"/>
                      <a:cs typeface="Times New Roman"/>
                    </a:rPr>
                    <a:t> </a:t>
                  </a:r>
                </a:p>
              </p:txBody>
            </p:sp>
            <p:cxnSp>
              <p:nvCxnSpPr>
                <p:cNvPr id="13" name="Line 71"/>
                <p:cNvCxnSpPr/>
                <p:nvPr/>
              </p:nvCxnSpPr>
              <p:spPr bwMode="auto">
                <a:xfrm flipH="1">
                  <a:off x="1201479" y="648587"/>
                  <a:ext cx="0" cy="685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4" name="Rectangle 13"/>
                <p:cNvSpPr>
                  <a:spLocks noChangeArrowheads="1"/>
                </p:cNvSpPr>
                <p:nvPr/>
              </p:nvSpPr>
              <p:spPr bwMode="auto">
                <a:xfrm>
                  <a:off x="361507" y="1339703"/>
                  <a:ext cx="1691640" cy="1714500"/>
                </a:xfrm>
                <a:prstGeom prst="rect">
                  <a:avLst/>
                </a:prstGeom>
                <a:noFill/>
                <a:ln w="9525">
                  <a:solidFill>
                    <a:srgbClr val="000000"/>
                  </a:solidFill>
                  <a:prstDash val="dash"/>
                  <a:miter lim="800000"/>
                  <a:headEnd/>
                  <a:tailEn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sz="1100"/>
                </a:p>
              </p:txBody>
            </p:sp>
            <p:sp>
              <p:nvSpPr>
                <p:cNvPr id="15" name="Text Box 74"/>
                <p:cNvSpPr txBox="1">
                  <a:spLocks noChangeArrowheads="1"/>
                </p:cNvSpPr>
                <p:nvPr/>
              </p:nvSpPr>
              <p:spPr bwMode="auto">
                <a:xfrm>
                  <a:off x="457200" y="0"/>
                  <a:ext cx="2342914" cy="656591"/>
                </a:xfrm>
                <a:prstGeom prst="rect">
                  <a:avLst/>
                </a:prstGeom>
                <a:solidFill>
                  <a:schemeClr val="accent5">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0"/>
                    </a:spcAft>
                  </a:pPr>
                  <a:r>
                    <a:rPr lang="id-ID" sz="1400" dirty="0">
                      <a:effectLst/>
                      <a:latin typeface="Calibri"/>
                      <a:ea typeface="Calibri"/>
                      <a:cs typeface="Times New Roman"/>
                    </a:rPr>
                    <a:t>Menteri/Kepala/</a:t>
                  </a:r>
                  <a:r>
                    <a:rPr lang="en-US" sz="1400" dirty="0" err="1">
                      <a:effectLst/>
                      <a:latin typeface="Calibri"/>
                      <a:ea typeface="Calibri"/>
                      <a:cs typeface="Times New Roman"/>
                    </a:rPr>
                    <a:t>Gubernur</a:t>
                  </a:r>
                  <a:r>
                    <a:rPr lang="en-US" sz="1400" dirty="0">
                      <a:effectLst/>
                      <a:latin typeface="Calibri"/>
                      <a:ea typeface="Calibri"/>
                      <a:cs typeface="Times New Roman"/>
                    </a:rPr>
                    <a:t>/</a:t>
                  </a:r>
                  <a:r>
                    <a:rPr lang="en-US" sz="1400" dirty="0" err="1">
                      <a:effectLst/>
                      <a:latin typeface="Calibri"/>
                      <a:ea typeface="Calibri"/>
                      <a:cs typeface="Times New Roman"/>
                    </a:rPr>
                    <a:t>Bupati</a:t>
                  </a:r>
                  <a:r>
                    <a:rPr lang="en-US" sz="1400" dirty="0">
                      <a:effectLst/>
                      <a:latin typeface="Calibri"/>
                      <a:ea typeface="Calibri"/>
                      <a:cs typeface="Times New Roman"/>
                    </a:rPr>
                    <a:t>/</a:t>
                  </a:r>
                  <a:r>
                    <a:rPr lang="id-ID" sz="1400" dirty="0">
                      <a:effectLst/>
                      <a:latin typeface="Calibri"/>
                      <a:ea typeface="Calibri"/>
                      <a:cs typeface="Times New Roman"/>
                    </a:rPr>
                    <a:t> W</a:t>
                  </a:r>
                  <a:r>
                    <a:rPr lang="en-US" sz="1400" dirty="0" err="1">
                      <a:effectLst/>
                      <a:latin typeface="Calibri"/>
                      <a:ea typeface="Calibri"/>
                      <a:cs typeface="Times New Roman"/>
                    </a:rPr>
                    <a:t>alikota</a:t>
                  </a:r>
                  <a:r>
                    <a:rPr lang="en-US" sz="1400" dirty="0">
                      <a:effectLst/>
                      <a:latin typeface="Calibri"/>
                      <a:ea typeface="Calibri"/>
                      <a:cs typeface="Times New Roman"/>
                    </a:rPr>
                    <a:t> </a:t>
                  </a:r>
                  <a:r>
                    <a:rPr lang="en-US" sz="1400" dirty="0" err="1">
                      <a:effectLst/>
                      <a:latin typeface="Calibri"/>
                      <a:ea typeface="Calibri"/>
                      <a:cs typeface="Times New Roman"/>
                    </a:rPr>
                    <a:t>Pemegang</a:t>
                  </a:r>
                  <a:r>
                    <a:rPr lang="en-US" sz="1400" dirty="0">
                      <a:effectLst/>
                      <a:latin typeface="Calibri"/>
                      <a:ea typeface="Calibri"/>
                      <a:cs typeface="Times New Roman"/>
                    </a:rPr>
                    <a:t> </a:t>
                  </a:r>
                  <a:r>
                    <a:rPr lang="en-US" sz="1400" dirty="0" err="1">
                      <a:effectLst/>
                      <a:latin typeface="Calibri"/>
                      <a:ea typeface="Calibri"/>
                      <a:cs typeface="Times New Roman"/>
                    </a:rPr>
                    <a:t>Kekuasaan</a:t>
                  </a:r>
                  <a:r>
                    <a:rPr lang="en-US" sz="1400" dirty="0">
                      <a:effectLst/>
                      <a:latin typeface="Calibri"/>
                      <a:ea typeface="Calibri"/>
                      <a:cs typeface="Times New Roman"/>
                    </a:rPr>
                    <a:t> </a:t>
                  </a:r>
                  <a:r>
                    <a:rPr lang="en-US" sz="1400" dirty="0" err="1">
                      <a:effectLst/>
                      <a:latin typeface="Calibri"/>
                      <a:ea typeface="Calibri"/>
                      <a:cs typeface="Times New Roman"/>
                    </a:rPr>
                    <a:t>Pengelolaan</a:t>
                  </a:r>
                  <a:r>
                    <a:rPr lang="en-US" sz="1400" dirty="0">
                      <a:effectLst/>
                      <a:latin typeface="Calibri"/>
                      <a:ea typeface="Calibri"/>
                      <a:cs typeface="Times New Roman"/>
                    </a:rPr>
                    <a:t> </a:t>
                  </a:r>
                  <a:r>
                    <a:rPr lang="en-US" sz="1400" dirty="0" err="1">
                      <a:effectLst/>
                      <a:latin typeface="Calibri"/>
                      <a:ea typeface="Calibri"/>
                      <a:cs typeface="Times New Roman"/>
                    </a:rPr>
                    <a:t>Keuangan</a:t>
                  </a:r>
                  <a:r>
                    <a:rPr lang="en-US" sz="1400" dirty="0">
                      <a:effectLst/>
                      <a:latin typeface="Calibri"/>
                      <a:ea typeface="Calibri"/>
                      <a:cs typeface="Times New Roman"/>
                    </a:rPr>
                    <a:t> </a:t>
                  </a:r>
                </a:p>
                <a:p>
                  <a:pPr marL="0" marR="0" algn="ctr">
                    <a:lnSpc>
                      <a:spcPct val="115000"/>
                    </a:lnSpc>
                    <a:spcBef>
                      <a:spcPts val="0"/>
                    </a:spcBef>
                    <a:spcAft>
                      <a:spcPts val="0"/>
                    </a:spcAft>
                  </a:pPr>
                  <a:r>
                    <a:rPr lang="en-US" sz="1400" dirty="0">
                      <a:effectLst/>
                      <a:latin typeface="Calibri"/>
                      <a:ea typeface="Calibri"/>
                      <a:cs typeface="Times New Roman"/>
                    </a:rPr>
                    <a:t> </a:t>
                  </a:r>
                </a:p>
              </p:txBody>
            </p:sp>
            <p:sp>
              <p:nvSpPr>
                <p:cNvPr id="16" name="Text Box 75"/>
                <p:cNvSpPr txBox="1">
                  <a:spLocks noChangeArrowheads="1"/>
                </p:cNvSpPr>
                <p:nvPr/>
              </p:nvSpPr>
              <p:spPr bwMode="auto">
                <a:xfrm>
                  <a:off x="2401192" y="3956148"/>
                  <a:ext cx="1676303" cy="576312"/>
                </a:xfrm>
                <a:prstGeom prst="rect">
                  <a:avLst/>
                </a:prstGeom>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ot="0" vert="horz" wrap="square" lIns="91440" tIns="45720" rIns="91440" bIns="45720" anchor="t" anchorCtr="0" upright="1">
                  <a:noAutofit/>
                </a:bodyPr>
                <a:lstStyle/>
                <a:p>
                  <a:pPr marL="0" marR="0" algn="ctr">
                    <a:lnSpc>
                      <a:spcPct val="115000"/>
                    </a:lnSpc>
                    <a:spcBef>
                      <a:spcPts val="0"/>
                    </a:spcBef>
                    <a:spcAft>
                      <a:spcPts val="0"/>
                    </a:spcAft>
                  </a:pPr>
                  <a:r>
                    <a:rPr lang="id-ID" sz="1200" b="1" dirty="0">
                      <a:effectLst/>
                      <a:ea typeface="Calibri"/>
                      <a:cs typeface="Times New Roman"/>
                    </a:rPr>
                    <a:t>ULP</a:t>
                  </a:r>
                  <a:endParaRPr lang="en-US" sz="1200" dirty="0">
                    <a:effectLst/>
                    <a:ea typeface="Calibri"/>
                    <a:cs typeface="Times New Roman"/>
                  </a:endParaRPr>
                </a:p>
                <a:p>
                  <a:pPr marL="0" marR="0" algn="ctr">
                    <a:lnSpc>
                      <a:spcPct val="115000"/>
                    </a:lnSpc>
                    <a:spcBef>
                      <a:spcPts val="0"/>
                    </a:spcBef>
                    <a:spcAft>
                      <a:spcPts val="0"/>
                    </a:spcAft>
                  </a:pPr>
                  <a:r>
                    <a:rPr lang="id-ID" sz="1200" dirty="0">
                      <a:effectLst/>
                      <a:ea typeface="Calibri"/>
                      <a:cs typeface="Times New Roman"/>
                    </a:rPr>
                    <a:t>Sebagai Pelaksana Pengadaan </a:t>
                  </a:r>
                  <a:r>
                    <a:rPr lang="en-US" sz="1200" dirty="0">
                      <a:effectLst/>
                      <a:latin typeface="Arial Narrow"/>
                      <a:ea typeface="Calibri"/>
                      <a:cs typeface="Times New Roman"/>
                    </a:rPr>
                    <a:t> </a:t>
                  </a:r>
                  <a:r>
                    <a:rPr lang="id-ID" sz="1200" dirty="0" smtClean="0">
                      <a:effectLst/>
                      <a:latin typeface="Arial Narrow"/>
                      <a:ea typeface="Calibri"/>
                      <a:cs typeface="Times New Roman"/>
                    </a:rPr>
                    <a:t>B/J</a:t>
                  </a:r>
                  <a:endParaRPr lang="en-US" sz="1200" dirty="0">
                    <a:effectLst/>
                    <a:ea typeface="Calibri"/>
                    <a:cs typeface="Times New Roman"/>
                  </a:endParaRPr>
                </a:p>
                <a:p>
                  <a:pPr marL="0" marR="0" algn="ctr">
                    <a:lnSpc>
                      <a:spcPct val="115000"/>
                    </a:lnSpc>
                    <a:spcBef>
                      <a:spcPts val="0"/>
                    </a:spcBef>
                    <a:spcAft>
                      <a:spcPts val="1000"/>
                    </a:spcAft>
                  </a:pPr>
                  <a:r>
                    <a:rPr lang="en-US" sz="1200" dirty="0">
                      <a:effectLst/>
                      <a:ea typeface="Calibri"/>
                      <a:cs typeface="Times New Roman"/>
                    </a:rPr>
                    <a:t> </a:t>
                  </a:r>
                </a:p>
              </p:txBody>
            </p:sp>
            <p:sp>
              <p:nvSpPr>
                <p:cNvPr id="17" name="Text Box 76"/>
                <p:cNvSpPr txBox="1">
                  <a:spLocks noChangeArrowheads="1"/>
                </p:cNvSpPr>
                <p:nvPr/>
              </p:nvSpPr>
              <p:spPr bwMode="auto">
                <a:xfrm>
                  <a:off x="404038" y="3391787"/>
                  <a:ext cx="1600200" cy="393405"/>
                </a:xfrm>
                <a:prstGeom prst="rect">
                  <a:avLst/>
                </a:prstGeom>
                <a:solidFill>
                  <a:schemeClr val="accent3">
                    <a:lumMod val="40000"/>
                    <a:lumOff val="60000"/>
                  </a:schemeClr>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1000"/>
                    </a:spcAft>
                  </a:pPr>
                  <a:r>
                    <a:rPr lang="id-ID" sz="1400" dirty="0">
                      <a:effectLst/>
                      <a:ea typeface="Calibri"/>
                      <a:cs typeface="Times New Roman"/>
                    </a:rPr>
                    <a:t>Pejabat Pembuat Komitmen</a:t>
                  </a:r>
                  <a:endParaRPr lang="en-US" sz="1400" dirty="0">
                    <a:effectLst/>
                    <a:ea typeface="Calibri"/>
                    <a:cs typeface="Times New Roman"/>
                  </a:endParaRPr>
                </a:p>
                <a:p>
                  <a:pPr marL="0" marR="0" algn="ctr">
                    <a:lnSpc>
                      <a:spcPct val="115000"/>
                    </a:lnSpc>
                    <a:spcBef>
                      <a:spcPts val="0"/>
                    </a:spcBef>
                    <a:spcAft>
                      <a:spcPts val="1000"/>
                    </a:spcAft>
                  </a:pPr>
                  <a:r>
                    <a:rPr lang="id-ID" sz="1400" dirty="0">
                      <a:effectLst/>
                      <a:ea typeface="Calibri"/>
                      <a:cs typeface="Times New Roman"/>
                    </a:rPr>
                    <a:t> </a:t>
                  </a:r>
                  <a:endParaRPr lang="en-US" sz="1400" dirty="0">
                    <a:effectLst/>
                    <a:ea typeface="Calibri"/>
                    <a:cs typeface="Times New Roman"/>
                  </a:endParaRPr>
                </a:p>
              </p:txBody>
            </p:sp>
            <p:cxnSp>
              <p:nvCxnSpPr>
                <p:cNvPr id="18" name="Line 77"/>
                <p:cNvCxnSpPr/>
                <p:nvPr/>
              </p:nvCxnSpPr>
              <p:spPr bwMode="auto">
                <a:xfrm>
                  <a:off x="1084521" y="3051545"/>
                  <a:ext cx="0" cy="342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9" name="Freeform 18"/>
                <p:cNvSpPr>
                  <a:spLocks/>
                </p:cNvSpPr>
                <p:nvPr/>
              </p:nvSpPr>
              <p:spPr bwMode="auto">
                <a:xfrm>
                  <a:off x="2020186" y="3561907"/>
                  <a:ext cx="967563" cy="361780"/>
                </a:xfrm>
                <a:custGeom>
                  <a:avLst/>
                  <a:gdLst>
                    <a:gd name="T0" fmla="*/ 0 w 547"/>
                    <a:gd name="T1" fmla="*/ 0 h 3112"/>
                    <a:gd name="T2" fmla="*/ 547 w 547"/>
                    <a:gd name="T3" fmla="*/ 0 h 3112"/>
                    <a:gd name="T4" fmla="*/ 547 w 547"/>
                    <a:gd name="T5" fmla="*/ 3112 h 3112"/>
                  </a:gdLst>
                  <a:ahLst/>
                  <a:cxnLst>
                    <a:cxn ang="0">
                      <a:pos x="T0" y="T1"/>
                    </a:cxn>
                    <a:cxn ang="0">
                      <a:pos x="T2" y="T3"/>
                    </a:cxn>
                    <a:cxn ang="0">
                      <a:pos x="T4" y="T5"/>
                    </a:cxn>
                  </a:cxnLst>
                  <a:rect l="0" t="0" r="r" b="b"/>
                  <a:pathLst>
                    <a:path w="547" h="3112">
                      <a:moveTo>
                        <a:pt x="0" y="0"/>
                      </a:moveTo>
                      <a:lnTo>
                        <a:pt x="547" y="0"/>
                      </a:lnTo>
                      <a:lnTo>
                        <a:pt x="547" y="3112"/>
                      </a:ln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sz="1100"/>
                </a:p>
              </p:txBody>
            </p:sp>
            <p:cxnSp>
              <p:nvCxnSpPr>
                <p:cNvPr id="20" name="Line 79"/>
                <p:cNvCxnSpPr/>
                <p:nvPr/>
              </p:nvCxnSpPr>
              <p:spPr bwMode="auto">
                <a:xfrm>
                  <a:off x="1190847" y="2245608"/>
                  <a:ext cx="0" cy="22859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21" name="Freeform 20"/>
                <p:cNvSpPr>
                  <a:spLocks/>
                </p:cNvSpPr>
                <p:nvPr/>
              </p:nvSpPr>
              <p:spPr bwMode="auto">
                <a:xfrm>
                  <a:off x="1945758" y="648587"/>
                  <a:ext cx="190500" cy="1988820"/>
                </a:xfrm>
                <a:custGeom>
                  <a:avLst/>
                  <a:gdLst>
                    <a:gd name="T0" fmla="*/ 540 w 540"/>
                    <a:gd name="T1" fmla="*/ 0 h 3060"/>
                    <a:gd name="T2" fmla="*/ 540 w 540"/>
                    <a:gd name="T3" fmla="*/ 3060 h 3060"/>
                    <a:gd name="T4" fmla="*/ 0 w 540"/>
                    <a:gd name="T5" fmla="*/ 3060 h 3060"/>
                  </a:gdLst>
                  <a:ahLst/>
                  <a:cxnLst>
                    <a:cxn ang="0">
                      <a:pos x="T0" y="T1"/>
                    </a:cxn>
                    <a:cxn ang="0">
                      <a:pos x="T2" y="T3"/>
                    </a:cxn>
                    <a:cxn ang="0">
                      <a:pos x="T4" y="T5"/>
                    </a:cxn>
                  </a:cxnLst>
                  <a:rect l="0" t="0" r="r" b="b"/>
                  <a:pathLst>
                    <a:path w="540" h="3060">
                      <a:moveTo>
                        <a:pt x="540" y="0"/>
                      </a:moveTo>
                      <a:lnTo>
                        <a:pt x="540" y="3060"/>
                      </a:lnTo>
                      <a:lnTo>
                        <a:pt x="0" y="3060"/>
                      </a:lnTo>
                    </a:path>
                  </a:pathLst>
                </a:custGeom>
                <a:noFill/>
                <a:ln w="9525">
                  <a:solidFill>
                    <a:srgbClr val="000000"/>
                  </a:solidFill>
                  <a:round/>
                  <a:headEnd/>
                  <a:tailEnd type="triangle" w="med" len="med"/>
                </a:ln>
                <a:extLst>
                  <a:ext uri="{909E8E84-426E-40DD-AFC4-6F175D3DCCD1}">
                    <a14:hiddenFill xmlns:a14="http://schemas.microsoft.com/office/drawing/2010/main">
                      <a:solidFill>
                        <a:srgbClr val="FFFFFF"/>
                      </a:solidFill>
                    </a14:hiddenFill>
                  </a:ext>
                </a:extLst>
              </p:spPr>
              <p:txBody>
                <a:bodyPr rot="0" vert="horz" wrap="square" lIns="91440" tIns="45720" rIns="91440" bIns="45720" anchor="t" anchorCtr="0" upright="1">
                  <a:noAutofit/>
                </a:bodyPr>
                <a:lstStyle/>
                <a:p>
                  <a:endParaRPr lang="en-US" sz="1100"/>
                </a:p>
              </p:txBody>
            </p:sp>
            <p:sp>
              <p:nvSpPr>
                <p:cNvPr id="22" name="Text Box 81"/>
                <p:cNvSpPr txBox="1">
                  <a:spLocks noChangeArrowheads="1"/>
                </p:cNvSpPr>
                <p:nvPr/>
              </p:nvSpPr>
              <p:spPr bwMode="auto">
                <a:xfrm>
                  <a:off x="135916" y="765546"/>
                  <a:ext cx="1182521" cy="459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spcBef>
                      <a:spcPts val="0"/>
                    </a:spcBef>
                    <a:spcAft>
                      <a:spcPts val="1000"/>
                    </a:spcAft>
                  </a:pPr>
                  <a:r>
                    <a:rPr lang="id-ID" sz="1200" dirty="0">
                      <a:effectLst/>
                      <a:latin typeface="Calibri"/>
                      <a:ea typeface="Calibri"/>
                      <a:cs typeface="Times New Roman"/>
                    </a:rPr>
                    <a:t>Pendelegasian kewenangan</a:t>
                  </a:r>
                  <a:endParaRPr lang="en-US" sz="1200" dirty="0">
                    <a:effectLst/>
                    <a:latin typeface="Calibri"/>
                    <a:ea typeface="Calibri"/>
                    <a:cs typeface="Times New Roman"/>
                  </a:endParaRPr>
                </a:p>
                <a:p>
                  <a:pPr marL="0" marR="0" algn="ctr">
                    <a:spcBef>
                      <a:spcPts val="0"/>
                    </a:spcBef>
                    <a:spcAft>
                      <a:spcPts val="1000"/>
                    </a:spcAft>
                  </a:pPr>
                  <a:r>
                    <a:rPr lang="id-ID" sz="1200" dirty="0">
                      <a:effectLst/>
                      <a:latin typeface="Calibri"/>
                      <a:ea typeface="Calibri"/>
                      <a:cs typeface="Times New Roman"/>
                    </a:rPr>
                    <a:t> </a:t>
                  </a:r>
                  <a:endParaRPr lang="en-US" sz="1200" dirty="0">
                    <a:effectLst/>
                    <a:latin typeface="Calibri"/>
                    <a:ea typeface="Calibri"/>
                    <a:cs typeface="Times New Roman"/>
                  </a:endParaRPr>
                </a:p>
              </p:txBody>
            </p:sp>
            <p:sp>
              <p:nvSpPr>
                <p:cNvPr id="23" name="Text Box 82"/>
                <p:cNvSpPr txBox="1">
                  <a:spLocks noChangeArrowheads="1"/>
                </p:cNvSpPr>
                <p:nvPr/>
              </p:nvSpPr>
              <p:spPr bwMode="auto">
                <a:xfrm>
                  <a:off x="899821" y="768203"/>
                  <a:ext cx="1229537"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r">
                    <a:spcBef>
                      <a:spcPts val="0"/>
                    </a:spcBef>
                    <a:spcAft>
                      <a:spcPts val="1000"/>
                    </a:spcAft>
                  </a:pPr>
                  <a:r>
                    <a:rPr lang="id-ID" sz="1200" dirty="0">
                      <a:effectLst/>
                      <a:latin typeface="Calibri"/>
                      <a:ea typeface="Calibri"/>
                      <a:cs typeface="Times New Roman"/>
                    </a:rPr>
                    <a:t>diangkat atas usulan Pengguna Anggaran</a:t>
                  </a:r>
                  <a:endParaRPr lang="en-US" sz="1200" dirty="0">
                    <a:effectLst/>
                    <a:latin typeface="Calibri"/>
                    <a:ea typeface="Calibri"/>
                    <a:cs typeface="Times New Roman"/>
                  </a:endParaRPr>
                </a:p>
                <a:p>
                  <a:pPr marL="0" marR="0" algn="r">
                    <a:spcBef>
                      <a:spcPts val="0"/>
                    </a:spcBef>
                    <a:spcAft>
                      <a:spcPts val="1000"/>
                    </a:spcAft>
                  </a:pPr>
                  <a:r>
                    <a:rPr lang="id-ID" sz="1200" dirty="0">
                      <a:effectLst/>
                      <a:latin typeface="Calibri"/>
                      <a:ea typeface="Calibri"/>
                      <a:cs typeface="Times New Roman"/>
                    </a:rPr>
                    <a:t> </a:t>
                  </a:r>
                  <a:endParaRPr lang="en-US" sz="1200" dirty="0">
                    <a:effectLst/>
                    <a:latin typeface="Calibri"/>
                    <a:ea typeface="Calibri"/>
                    <a:cs typeface="Times New Roman"/>
                  </a:endParaRPr>
                </a:p>
              </p:txBody>
            </p:sp>
            <p:sp>
              <p:nvSpPr>
                <p:cNvPr id="24" name="Text Box 92"/>
                <p:cNvSpPr txBox="1">
                  <a:spLocks noChangeArrowheads="1"/>
                </p:cNvSpPr>
                <p:nvPr/>
              </p:nvSpPr>
              <p:spPr bwMode="auto">
                <a:xfrm>
                  <a:off x="1052617" y="3080754"/>
                  <a:ext cx="1651000" cy="284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gn="ctr">
                    <a:lnSpc>
                      <a:spcPct val="115000"/>
                    </a:lnSpc>
                    <a:spcBef>
                      <a:spcPts val="0"/>
                    </a:spcBef>
                    <a:spcAft>
                      <a:spcPts val="0"/>
                    </a:spcAft>
                  </a:pPr>
                  <a:r>
                    <a:rPr lang="id-ID" sz="1200" dirty="0">
                      <a:effectLst/>
                      <a:latin typeface="Calibri"/>
                      <a:ea typeface="Calibri"/>
                      <a:cs typeface="Times New Roman"/>
                    </a:rPr>
                    <a:t>Pendelegasian </a:t>
                  </a:r>
                  <a:r>
                    <a:rPr lang="id-ID" sz="1200" dirty="0" smtClean="0">
                      <a:effectLst/>
                      <a:latin typeface="Calibri"/>
                      <a:ea typeface="Calibri"/>
                      <a:cs typeface="Times New Roman"/>
                    </a:rPr>
                    <a:t>kewenangan</a:t>
                  </a:r>
                  <a:endParaRPr lang="en-US" sz="1200" dirty="0" smtClean="0">
                    <a:effectLst/>
                    <a:latin typeface="Calibri"/>
                    <a:ea typeface="Calibri"/>
                    <a:cs typeface="Times New Roman"/>
                  </a:endParaRPr>
                </a:p>
                <a:p>
                  <a:pPr marL="0" marR="0" algn="ctr">
                    <a:lnSpc>
                      <a:spcPct val="115000"/>
                    </a:lnSpc>
                    <a:spcBef>
                      <a:spcPts val="0"/>
                    </a:spcBef>
                    <a:spcAft>
                      <a:spcPts val="0"/>
                    </a:spcAft>
                  </a:pPr>
                  <a:r>
                    <a:rPr lang="id-ID" sz="1200" dirty="0" smtClean="0">
                      <a:effectLst/>
                      <a:latin typeface="Calibri"/>
                      <a:ea typeface="Calibri"/>
                      <a:cs typeface="Times New Roman"/>
                    </a:rPr>
                    <a:t> </a:t>
                  </a:r>
                  <a:endParaRPr lang="en-US" sz="1200" dirty="0">
                    <a:effectLst/>
                    <a:latin typeface="Calibri"/>
                    <a:ea typeface="Calibri"/>
                    <a:cs typeface="Times New Roman"/>
                  </a:endParaRPr>
                </a:p>
              </p:txBody>
            </p:sp>
            <p:cxnSp>
              <p:nvCxnSpPr>
                <p:cNvPr id="25" name="Straight Connector 24"/>
                <p:cNvCxnSpPr/>
                <p:nvPr/>
              </p:nvCxnSpPr>
              <p:spPr>
                <a:xfrm>
                  <a:off x="2806996" y="297712"/>
                  <a:ext cx="7118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519376" y="297712"/>
                  <a:ext cx="0" cy="3625973"/>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 Box 92"/>
                <p:cNvSpPr txBox="1">
                  <a:spLocks noChangeArrowheads="1"/>
                </p:cNvSpPr>
                <p:nvPr/>
              </p:nvSpPr>
              <p:spPr bwMode="auto">
                <a:xfrm>
                  <a:off x="3535550" y="491622"/>
                  <a:ext cx="1651000" cy="21457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171450" marR="0" indent="-171450">
                    <a:lnSpc>
                      <a:spcPct val="115000"/>
                    </a:lnSpc>
                    <a:spcBef>
                      <a:spcPts val="0"/>
                    </a:spcBef>
                    <a:spcAft>
                      <a:spcPts val="0"/>
                    </a:spcAft>
                    <a:buFont typeface="Arial" panose="020B0604020202020204" pitchFamily="34" charset="0"/>
                    <a:buChar char="•"/>
                  </a:pPr>
                  <a:r>
                    <a:rPr lang="id-ID" sz="1200" dirty="0">
                      <a:effectLst/>
                      <a:latin typeface="Calibri"/>
                      <a:ea typeface="Calibri"/>
                      <a:cs typeface="Times New Roman"/>
                    </a:rPr>
                    <a:t>ULP dibentuk berdasarkan Perda</a:t>
                  </a:r>
                  <a:r>
                    <a:rPr lang="id-ID" sz="1200" dirty="0" smtClean="0">
                      <a:effectLst/>
                      <a:latin typeface="Calibri"/>
                      <a:ea typeface="Calibri"/>
                      <a:cs typeface="Times New Roman"/>
                    </a:rPr>
                    <a:t>/ Kepmen</a:t>
                  </a:r>
                </a:p>
                <a:p>
                  <a:pPr marL="171450" marR="0" indent="-171450">
                    <a:lnSpc>
                      <a:spcPct val="115000"/>
                    </a:lnSpc>
                    <a:spcBef>
                      <a:spcPts val="0"/>
                    </a:spcBef>
                    <a:spcAft>
                      <a:spcPts val="0"/>
                    </a:spcAft>
                    <a:buFont typeface="Arial" panose="020B0604020202020204" pitchFamily="34" charset="0"/>
                    <a:buChar char="•"/>
                  </a:pPr>
                  <a:r>
                    <a:rPr lang="id-ID" sz="1200" dirty="0" smtClean="0">
                      <a:effectLst/>
                      <a:latin typeface="Calibri"/>
                      <a:ea typeface="Calibri"/>
                      <a:cs typeface="Times New Roman"/>
                    </a:rPr>
                    <a:t>Staf </a:t>
                  </a:r>
                  <a:r>
                    <a:rPr lang="id-ID" sz="1200" dirty="0" smtClean="0">
                      <a:effectLst/>
                      <a:latin typeface="Calibri"/>
                      <a:ea typeface="Calibri"/>
                      <a:cs typeface="Times New Roman"/>
                    </a:rPr>
                    <a:t>diangkat </a:t>
                  </a:r>
                  <a:r>
                    <a:rPr lang="id-ID" sz="1200" dirty="0">
                      <a:effectLst/>
                      <a:latin typeface="Calibri"/>
                      <a:ea typeface="Calibri"/>
                      <a:cs typeface="Times New Roman"/>
                    </a:rPr>
                    <a:t>berdasarkan SK Menteri/Kepgub/Kepbup/ </a:t>
                  </a:r>
                  <a:r>
                    <a:rPr lang="id-ID" sz="1200" dirty="0" smtClean="0">
                      <a:effectLst/>
                      <a:latin typeface="Calibri"/>
                      <a:ea typeface="Calibri"/>
                      <a:cs typeface="Times New Roman"/>
                    </a:rPr>
                    <a:t>Kepwal</a:t>
                  </a:r>
                </a:p>
                <a:p>
                  <a:pPr marL="171450" marR="0" indent="-171450">
                    <a:lnSpc>
                      <a:spcPct val="115000"/>
                    </a:lnSpc>
                    <a:spcBef>
                      <a:spcPts val="0"/>
                    </a:spcBef>
                    <a:spcAft>
                      <a:spcPts val="0"/>
                    </a:spcAft>
                    <a:buFont typeface="Arial" panose="020B0604020202020204" pitchFamily="34" charset="0"/>
                    <a:buChar char="•"/>
                  </a:pPr>
                  <a:r>
                    <a:rPr lang="id-ID" sz="1200" dirty="0" smtClean="0">
                      <a:effectLst/>
                      <a:latin typeface="Calibri"/>
                      <a:ea typeface="Calibri"/>
                      <a:cs typeface="Times New Roman"/>
                    </a:rPr>
                    <a:t>Pendelegasian </a:t>
                  </a:r>
                  <a:r>
                    <a:rPr lang="id-ID" sz="1200" dirty="0">
                      <a:effectLst/>
                      <a:latin typeface="Calibri"/>
                      <a:ea typeface="Calibri"/>
                      <a:cs typeface="Times New Roman"/>
                    </a:rPr>
                    <a:t>kewenangan berdasarkan Kepmen/Perda</a:t>
                  </a:r>
                  <a:endParaRPr lang="en-US" sz="1200" dirty="0">
                    <a:effectLst/>
                    <a:latin typeface="Calibri"/>
                    <a:ea typeface="Calibri"/>
                    <a:cs typeface="Times New Roman"/>
                  </a:endParaRPr>
                </a:p>
              </p:txBody>
            </p:sp>
            <p:sp>
              <p:nvSpPr>
                <p:cNvPr id="28" name="Text Box 92"/>
                <p:cNvSpPr txBox="1">
                  <a:spLocks noChangeArrowheads="1"/>
                </p:cNvSpPr>
                <p:nvPr/>
              </p:nvSpPr>
              <p:spPr bwMode="auto">
                <a:xfrm>
                  <a:off x="2800114" y="2513718"/>
                  <a:ext cx="688410" cy="12714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spcBef>
                      <a:spcPts val="0"/>
                    </a:spcBef>
                    <a:spcAft>
                      <a:spcPts val="0"/>
                    </a:spcAft>
                  </a:pPr>
                  <a:r>
                    <a:rPr lang="id-ID" sz="1200" dirty="0">
                      <a:effectLst/>
                      <a:latin typeface="Calibri"/>
                      <a:ea typeface="Calibri"/>
                      <a:cs typeface="Times New Roman"/>
                    </a:rPr>
                    <a:t>Pemberian mandat sesuai </a:t>
                  </a:r>
                  <a:r>
                    <a:rPr lang="id-ID" sz="1200" dirty="0" smtClean="0">
                      <a:effectLst/>
                      <a:latin typeface="Calibri"/>
                      <a:ea typeface="Calibri"/>
                      <a:cs typeface="Times New Roman"/>
                    </a:rPr>
                    <a:t>dengan </a:t>
                  </a:r>
                  <a:r>
                    <a:rPr lang="id-ID" sz="1200" dirty="0">
                      <a:effectLst/>
                      <a:latin typeface="Calibri"/>
                      <a:ea typeface="Calibri"/>
                      <a:cs typeface="Times New Roman"/>
                    </a:rPr>
                    <a:t>kebutuhan</a:t>
                  </a:r>
                  <a:endParaRPr lang="en-US" sz="1200" dirty="0">
                    <a:effectLst/>
                    <a:latin typeface="Calibri"/>
                    <a:ea typeface="Calibri"/>
                    <a:cs typeface="Times New Roman"/>
                  </a:endParaRPr>
                </a:p>
                <a:p>
                  <a:pPr marL="0" marR="0" algn="ctr">
                    <a:spcBef>
                      <a:spcPts val="0"/>
                    </a:spcBef>
                    <a:spcAft>
                      <a:spcPts val="0"/>
                    </a:spcAft>
                  </a:pPr>
                  <a:r>
                    <a:rPr lang="id-ID" sz="1200" dirty="0">
                      <a:effectLst/>
                      <a:latin typeface="Calibri"/>
                      <a:ea typeface="Calibri"/>
                      <a:cs typeface="Times New Roman"/>
                    </a:rPr>
                    <a:t> </a:t>
                  </a:r>
                  <a:endParaRPr lang="en-US" sz="1200" dirty="0">
                    <a:effectLst/>
                    <a:latin typeface="Calibri"/>
                    <a:ea typeface="Calibri"/>
                    <a:cs typeface="Times New Roman"/>
                  </a:endParaRPr>
                </a:p>
              </p:txBody>
            </p:sp>
            <p:cxnSp>
              <p:nvCxnSpPr>
                <p:cNvPr id="29" name="Straight Connector 28"/>
                <p:cNvCxnSpPr/>
                <p:nvPr/>
              </p:nvCxnSpPr>
              <p:spPr>
                <a:xfrm flipH="1">
                  <a:off x="0" y="2647507"/>
                  <a:ext cx="4572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0" y="2647507"/>
                  <a:ext cx="0" cy="159679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endCxn id="16" idx="1"/>
                </p:cNvCxnSpPr>
                <p:nvPr/>
              </p:nvCxnSpPr>
              <p:spPr>
                <a:xfrm>
                  <a:off x="0" y="4244304"/>
                  <a:ext cx="2401192"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2" name="Text Box 92"/>
                <p:cNvSpPr txBox="1">
                  <a:spLocks noChangeArrowheads="1"/>
                </p:cNvSpPr>
                <p:nvPr/>
              </p:nvSpPr>
              <p:spPr bwMode="auto">
                <a:xfrm>
                  <a:off x="126201" y="4203139"/>
                  <a:ext cx="2129360" cy="372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marL="0" marR="0">
                    <a:lnSpc>
                      <a:spcPct val="115000"/>
                    </a:lnSpc>
                    <a:spcBef>
                      <a:spcPts val="0"/>
                    </a:spcBef>
                    <a:spcAft>
                      <a:spcPts val="0"/>
                    </a:spcAft>
                  </a:pPr>
                  <a:r>
                    <a:rPr lang="id-ID" sz="1200" dirty="0">
                      <a:effectLst/>
                      <a:latin typeface="Calibri"/>
                      <a:ea typeface="Calibri"/>
                      <a:cs typeface="Times New Roman"/>
                    </a:rPr>
                    <a:t>Pemberian mandat sesuai </a:t>
                  </a:r>
                  <a:r>
                    <a:rPr lang="id-ID" sz="1200" dirty="0" smtClean="0">
                      <a:effectLst/>
                      <a:latin typeface="Calibri"/>
                      <a:ea typeface="Calibri"/>
                      <a:cs typeface="Times New Roman"/>
                    </a:rPr>
                    <a:t>dengan </a:t>
                  </a:r>
                  <a:r>
                    <a:rPr lang="id-ID" sz="1200" dirty="0">
                      <a:effectLst/>
                      <a:latin typeface="Calibri"/>
                      <a:ea typeface="Calibri"/>
                      <a:cs typeface="Times New Roman"/>
                    </a:rPr>
                    <a:t>kebutuhan</a:t>
                  </a:r>
                  <a:endParaRPr lang="en-US" sz="1200" dirty="0">
                    <a:effectLst/>
                    <a:latin typeface="Calibri"/>
                    <a:ea typeface="Calibri"/>
                    <a:cs typeface="Times New Roman"/>
                  </a:endParaRPr>
                </a:p>
                <a:p>
                  <a:pPr marL="0" marR="0" algn="ctr">
                    <a:lnSpc>
                      <a:spcPct val="115000"/>
                    </a:lnSpc>
                    <a:spcBef>
                      <a:spcPts val="0"/>
                    </a:spcBef>
                    <a:spcAft>
                      <a:spcPts val="0"/>
                    </a:spcAft>
                  </a:pPr>
                  <a:r>
                    <a:rPr lang="id-ID" sz="1200" dirty="0">
                      <a:effectLst/>
                      <a:latin typeface="Calibri"/>
                      <a:ea typeface="Calibri"/>
                      <a:cs typeface="Times New Roman"/>
                    </a:rPr>
                    <a:t> </a:t>
                  </a:r>
                  <a:endParaRPr lang="en-US" sz="1200" dirty="0">
                    <a:effectLst/>
                    <a:latin typeface="Calibri"/>
                    <a:ea typeface="Calibri"/>
                    <a:cs typeface="Times New Roman"/>
                  </a:endParaRPr>
                </a:p>
              </p:txBody>
            </p:sp>
          </p:grpSp>
          <p:sp>
            <p:nvSpPr>
              <p:cNvPr id="9" name="Text Box 74"/>
              <p:cNvSpPr txBox="1">
                <a:spLocks noChangeArrowheads="1"/>
              </p:cNvSpPr>
              <p:nvPr/>
            </p:nvSpPr>
            <p:spPr bwMode="auto">
              <a:xfrm>
                <a:off x="588970" y="0"/>
                <a:ext cx="2398779" cy="65659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marL="0" marR="0" algn="ctr">
                  <a:lnSpc>
                    <a:spcPct val="115000"/>
                  </a:lnSpc>
                  <a:spcBef>
                    <a:spcPts val="0"/>
                  </a:spcBef>
                  <a:spcAft>
                    <a:spcPts val="0"/>
                  </a:spcAft>
                </a:pPr>
                <a:r>
                  <a:rPr lang="id-ID" sz="1400" dirty="0">
                    <a:effectLst/>
                    <a:latin typeface="Calibri"/>
                    <a:ea typeface="Calibri"/>
                    <a:cs typeface="Times New Roman"/>
                  </a:rPr>
                  <a:t>Kewenangan atributif dari UU 17/2003 dan UU 1/2004 sebagai pengelola keuangan negara</a:t>
                </a:r>
                <a:endParaRPr lang="en-US" sz="1400" dirty="0">
                  <a:effectLst/>
                  <a:latin typeface="Calibri"/>
                  <a:ea typeface="Calibri"/>
                  <a:cs typeface="Times New Roman"/>
                </a:endParaRPr>
              </a:p>
              <a:p>
                <a:pPr marL="0" marR="0" algn="ctr">
                  <a:lnSpc>
                    <a:spcPct val="115000"/>
                  </a:lnSpc>
                  <a:spcBef>
                    <a:spcPts val="0"/>
                  </a:spcBef>
                  <a:spcAft>
                    <a:spcPts val="0"/>
                  </a:spcAft>
                </a:pPr>
                <a:r>
                  <a:rPr lang="en-US" sz="1400" dirty="0">
                    <a:effectLst/>
                    <a:latin typeface="Calibri"/>
                    <a:ea typeface="Calibri"/>
                    <a:cs typeface="Times New Roman"/>
                  </a:rPr>
                  <a:t> </a:t>
                </a:r>
              </a:p>
            </p:txBody>
          </p:sp>
          <p:cxnSp>
            <p:nvCxnSpPr>
              <p:cNvPr id="10" name="Straight Arrow Connector 9"/>
              <p:cNvCxnSpPr/>
              <p:nvPr/>
            </p:nvCxnSpPr>
            <p:spPr>
              <a:xfrm>
                <a:off x="1754372" y="659218"/>
                <a:ext cx="1" cy="49149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4" name="TextBox 3"/>
            <p:cNvSpPr txBox="1"/>
            <p:nvPr/>
          </p:nvSpPr>
          <p:spPr>
            <a:xfrm>
              <a:off x="6248894" y="4269410"/>
              <a:ext cx="1656184" cy="738664"/>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id-ID" sz="1400" dirty="0" smtClean="0"/>
                <a:t>Perpres Pengadaan B/J sebagai acuan prosedur</a:t>
              </a:r>
              <a:endParaRPr lang="id-ID" sz="1400" dirty="0"/>
            </a:p>
          </p:txBody>
        </p:sp>
        <p:sp>
          <p:nvSpPr>
            <p:cNvPr id="5" name="TextBox 4"/>
            <p:cNvSpPr txBox="1"/>
            <p:nvPr/>
          </p:nvSpPr>
          <p:spPr>
            <a:xfrm>
              <a:off x="7225332" y="5255912"/>
              <a:ext cx="1656184" cy="738664"/>
            </a:xfrm>
            <a:prstGeom prst="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id-ID" sz="1400" dirty="0" smtClean="0"/>
                <a:t>Norma Acuan : anti KKN, lingkungan hidup, HAM, dll</a:t>
              </a:r>
              <a:endParaRPr lang="id-ID" sz="1400" dirty="0"/>
            </a:p>
          </p:txBody>
        </p:sp>
        <p:sp>
          <p:nvSpPr>
            <p:cNvPr id="6" name="Down Arrow 5"/>
            <p:cNvSpPr/>
            <p:nvPr/>
          </p:nvSpPr>
          <p:spPr>
            <a:xfrm>
              <a:off x="6372200" y="5096948"/>
              <a:ext cx="288032" cy="20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Down Arrow 6"/>
            <p:cNvSpPr/>
            <p:nvPr/>
          </p:nvSpPr>
          <p:spPr>
            <a:xfrm rot="5400000" flipH="1">
              <a:off x="6834370" y="5487110"/>
              <a:ext cx="288032" cy="2042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
        <p:nvSpPr>
          <p:cNvPr id="33" name="TextBox 32"/>
          <p:cNvSpPr txBox="1"/>
          <p:nvPr/>
        </p:nvSpPr>
        <p:spPr>
          <a:xfrm>
            <a:off x="5364088" y="839614"/>
            <a:ext cx="3337408" cy="1323439"/>
          </a:xfrm>
          <a:prstGeom prst="rect">
            <a:avLst/>
          </a:prstGeom>
          <a:noFill/>
        </p:spPr>
        <p:txBody>
          <a:bodyPr wrap="square" rtlCol="0">
            <a:spAutoFit/>
          </a:bodyPr>
          <a:lstStyle/>
          <a:p>
            <a:r>
              <a:rPr lang="id-ID" sz="1600" dirty="0" smtClean="0"/>
              <a:t>Perlindung hukum diberikan bagi </a:t>
            </a:r>
            <a:r>
              <a:rPr lang="id-ID" sz="1600" dirty="0" smtClean="0"/>
              <a:t>pelaksana PBJ yang </a:t>
            </a:r>
            <a:r>
              <a:rPr lang="id-ID" sz="1600" dirty="0" smtClean="0"/>
              <a:t>bekerja berdasarkan kewenangan, prosedur dan mematuhi norma hukum yang berlaku</a:t>
            </a:r>
            <a:endParaRPr lang="id-ID" sz="1600" dirty="0"/>
          </a:p>
        </p:txBody>
      </p:sp>
    </p:spTree>
    <p:extLst>
      <p:ext uri="{BB962C8B-B14F-4D97-AF65-F5344CB8AC3E}">
        <p14:creationId xmlns:p14="http://schemas.microsoft.com/office/powerpoint/2010/main" val="579304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755576" y="1412776"/>
            <a:ext cx="7488832" cy="4536503"/>
            <a:chOff x="0" y="0"/>
            <a:chExt cx="5486400" cy="5114893"/>
          </a:xfrm>
        </p:grpSpPr>
        <p:graphicFrame>
          <p:nvGraphicFramePr>
            <p:cNvPr id="3" name="Diagram 2"/>
            <p:cNvGraphicFramePr/>
            <p:nvPr>
              <p:extLst>
                <p:ext uri="{D42A27DB-BD31-4B8C-83A1-F6EECF244321}">
                  <p14:modId xmlns:p14="http://schemas.microsoft.com/office/powerpoint/2010/main" val="947230904"/>
                </p:ext>
              </p:extLst>
            </p:nvPr>
          </p:nvGraphicFramePr>
          <p:xfrm>
            <a:off x="0" y="0"/>
            <a:ext cx="54864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 Box 2"/>
            <p:cNvSpPr txBox="1">
              <a:spLocks noChangeArrowheads="1"/>
            </p:cNvSpPr>
            <p:nvPr/>
          </p:nvSpPr>
          <p:spPr bwMode="auto">
            <a:xfrm>
              <a:off x="50334" y="1867342"/>
              <a:ext cx="3211078" cy="438061"/>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rot="0" vert="horz" wrap="square" lIns="91440" tIns="45720" rIns="91440" bIns="45720" anchor="t" anchorCtr="0">
              <a:noAutofit/>
            </a:bodyPr>
            <a:lstStyle/>
            <a:p>
              <a:pPr marL="0" marR="0" algn="ctr">
                <a:spcBef>
                  <a:spcPts val="0"/>
                </a:spcBef>
                <a:spcAft>
                  <a:spcPts val="0"/>
                </a:spcAft>
              </a:pPr>
              <a:r>
                <a:rPr lang="id-ID" sz="1400" b="1" dirty="0">
                  <a:effectLst/>
                  <a:ea typeface="Calibri"/>
                  <a:cs typeface="Times New Roman"/>
                </a:rPr>
                <a:t>Perlindungan Hukum Preventif bagi </a:t>
              </a:r>
              <a:r>
                <a:rPr lang="id-ID" sz="1400" b="1" dirty="0" smtClean="0">
                  <a:effectLst/>
                  <a:ea typeface="Calibri"/>
                  <a:cs typeface="Times New Roman"/>
                </a:rPr>
                <a:t>Staf ULP</a:t>
              </a:r>
              <a:endParaRPr lang="en-US" sz="1400" dirty="0">
                <a:effectLst/>
                <a:ea typeface="Calibri"/>
                <a:cs typeface="Times New Roman"/>
              </a:endParaRPr>
            </a:p>
          </p:txBody>
        </p:sp>
        <p:cxnSp>
          <p:nvCxnSpPr>
            <p:cNvPr id="5" name="Straight Arrow Connector 4"/>
            <p:cNvCxnSpPr/>
            <p:nvPr/>
          </p:nvCxnSpPr>
          <p:spPr>
            <a:xfrm flipV="1">
              <a:off x="1740877" y="1623776"/>
              <a:ext cx="0" cy="23348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Text Box 2"/>
            <p:cNvSpPr txBox="1">
              <a:spLocks noChangeArrowheads="1"/>
            </p:cNvSpPr>
            <p:nvPr/>
          </p:nvSpPr>
          <p:spPr bwMode="auto">
            <a:xfrm>
              <a:off x="2275366" y="2451266"/>
              <a:ext cx="3125973" cy="471530"/>
            </a:xfrm>
            <a:prstGeom prst="rect">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rot="0" vert="horz" wrap="square" lIns="91440" tIns="45720" rIns="91440" bIns="45720" anchor="t" anchorCtr="0">
              <a:noAutofit/>
            </a:bodyPr>
            <a:lstStyle/>
            <a:p>
              <a:pPr marL="0" marR="0" algn="ctr">
                <a:lnSpc>
                  <a:spcPct val="115000"/>
                </a:lnSpc>
                <a:spcBef>
                  <a:spcPts val="0"/>
                </a:spcBef>
                <a:spcAft>
                  <a:spcPts val="0"/>
                </a:spcAft>
              </a:pPr>
              <a:r>
                <a:rPr lang="id-ID" sz="1400" b="1" dirty="0">
                  <a:effectLst/>
                  <a:ea typeface="Calibri"/>
                  <a:cs typeface="Times New Roman"/>
                </a:rPr>
                <a:t>Perlindungan Hukum Represif bagi </a:t>
              </a:r>
              <a:r>
                <a:rPr lang="id-ID" sz="1400" b="1" dirty="0" smtClean="0">
                  <a:effectLst/>
                  <a:ea typeface="Calibri"/>
                  <a:cs typeface="Times New Roman"/>
                </a:rPr>
                <a:t>Staf ULP</a:t>
              </a:r>
              <a:endParaRPr lang="en-US" sz="1400" dirty="0">
                <a:effectLst/>
                <a:ea typeface="Calibri"/>
                <a:cs typeface="Times New Roman"/>
              </a:endParaRPr>
            </a:p>
          </p:txBody>
        </p:sp>
        <p:cxnSp>
          <p:nvCxnSpPr>
            <p:cNvPr id="7" name="Straight Arrow Connector 6"/>
            <p:cNvCxnSpPr/>
            <p:nvPr/>
          </p:nvCxnSpPr>
          <p:spPr>
            <a:xfrm flipV="1">
              <a:off x="3487479" y="1623776"/>
              <a:ext cx="0" cy="808074"/>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 name="Text Box 2"/>
            <p:cNvSpPr txBox="1">
              <a:spLocks noChangeArrowheads="1"/>
            </p:cNvSpPr>
            <p:nvPr/>
          </p:nvSpPr>
          <p:spPr bwMode="auto">
            <a:xfrm>
              <a:off x="50334" y="3103296"/>
              <a:ext cx="2522744" cy="201159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342900" marR="0" lvl="0" indent="-342900">
                <a:spcBef>
                  <a:spcPts val="0"/>
                </a:spcBef>
                <a:spcAft>
                  <a:spcPts val="300"/>
                </a:spcAft>
                <a:buFont typeface="Symbol"/>
                <a:buChar char=""/>
              </a:pPr>
              <a:r>
                <a:rPr lang="id-ID" sz="1400" dirty="0">
                  <a:effectLst/>
                  <a:latin typeface="Calibri"/>
                  <a:ea typeface="Calibri"/>
                  <a:cs typeface="Times New Roman"/>
                </a:rPr>
                <a:t>Keputusan belum definitif</a:t>
              </a:r>
              <a:endParaRPr lang="en-US" sz="1400" dirty="0">
                <a:effectLst/>
                <a:latin typeface="Calibri"/>
                <a:ea typeface="Calibri"/>
                <a:cs typeface="Times New Roman"/>
              </a:endParaRPr>
            </a:p>
            <a:p>
              <a:pPr marL="342900" marR="0" lvl="0" indent="-342900">
                <a:spcBef>
                  <a:spcPts val="0"/>
                </a:spcBef>
                <a:spcAft>
                  <a:spcPts val="300"/>
                </a:spcAft>
                <a:buFont typeface="Symbol"/>
                <a:buChar char=""/>
              </a:pPr>
              <a:r>
                <a:rPr lang="id-ID" sz="1400" dirty="0">
                  <a:effectLst/>
                  <a:latin typeface="Calibri"/>
                  <a:ea typeface="Calibri"/>
                  <a:cs typeface="Times New Roman"/>
                </a:rPr>
                <a:t>Keputusan sudah definitif tapi belum terjadi sengketa</a:t>
              </a:r>
              <a:endParaRPr lang="en-US" sz="1400" dirty="0">
                <a:effectLst/>
                <a:latin typeface="Calibri"/>
                <a:ea typeface="Calibri"/>
                <a:cs typeface="Times New Roman"/>
              </a:endParaRPr>
            </a:p>
            <a:p>
              <a:pPr marL="342900" marR="0" lvl="0" indent="-342900">
                <a:spcBef>
                  <a:spcPts val="0"/>
                </a:spcBef>
                <a:spcAft>
                  <a:spcPts val="300"/>
                </a:spcAft>
                <a:buFont typeface="Symbol"/>
                <a:buChar char=""/>
              </a:pPr>
              <a:r>
                <a:rPr lang="id-ID" sz="1400" dirty="0">
                  <a:effectLst/>
                  <a:latin typeface="Calibri"/>
                  <a:ea typeface="Calibri"/>
                  <a:cs typeface="Times New Roman"/>
                </a:rPr>
                <a:t>Bertujuan mencegah terjadinya sengketa</a:t>
              </a:r>
              <a:endParaRPr lang="en-US" sz="1400" dirty="0">
                <a:effectLst/>
                <a:latin typeface="Calibri"/>
                <a:ea typeface="Calibri"/>
                <a:cs typeface="Times New Roman"/>
              </a:endParaRPr>
            </a:p>
            <a:p>
              <a:pPr marL="342900" marR="0" lvl="0" indent="-342900">
                <a:spcBef>
                  <a:spcPts val="0"/>
                </a:spcBef>
                <a:spcAft>
                  <a:spcPts val="300"/>
                </a:spcAft>
                <a:buFont typeface="Symbol"/>
                <a:buChar char=""/>
              </a:pPr>
              <a:r>
                <a:rPr lang="id-ID" sz="1400" dirty="0">
                  <a:effectLst/>
                  <a:latin typeface="Calibri"/>
                  <a:ea typeface="Calibri"/>
                  <a:cs typeface="Times New Roman"/>
                </a:rPr>
                <a:t>Seluruh potensi sengketa yang ada akan ditangani </a:t>
              </a:r>
              <a:r>
                <a:rPr lang="id-ID" sz="1400" dirty="0" smtClean="0">
                  <a:effectLst/>
                  <a:latin typeface="Calibri"/>
                  <a:ea typeface="Calibri"/>
                  <a:cs typeface="Times New Roman"/>
                </a:rPr>
                <a:t>di luar pengadilan</a:t>
              </a:r>
              <a:endParaRPr lang="en-US" sz="1400" dirty="0">
                <a:effectLst/>
                <a:latin typeface="Calibri"/>
                <a:ea typeface="Calibri"/>
                <a:cs typeface="Times New Roman"/>
              </a:endParaRPr>
            </a:p>
          </p:txBody>
        </p:sp>
        <p:sp>
          <p:nvSpPr>
            <p:cNvPr id="9" name="Text Box 2"/>
            <p:cNvSpPr txBox="1">
              <a:spLocks noChangeArrowheads="1"/>
            </p:cNvSpPr>
            <p:nvPr/>
          </p:nvSpPr>
          <p:spPr bwMode="auto">
            <a:xfrm>
              <a:off x="2870790" y="3293577"/>
              <a:ext cx="2615610" cy="167551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342900" marR="0" lvl="0" indent="-342900">
                <a:spcBef>
                  <a:spcPts val="0"/>
                </a:spcBef>
                <a:spcAft>
                  <a:spcPts val="300"/>
                </a:spcAft>
                <a:buFont typeface="Symbol"/>
                <a:buChar char=""/>
              </a:pPr>
              <a:r>
                <a:rPr lang="id-ID" sz="1400">
                  <a:effectLst/>
                  <a:latin typeface="Calibri"/>
                  <a:ea typeface="Calibri"/>
                  <a:cs typeface="Times New Roman"/>
                </a:rPr>
                <a:t>Keputusan sudah definitif</a:t>
              </a:r>
              <a:endParaRPr lang="en-US" sz="1400">
                <a:effectLst/>
                <a:latin typeface="Calibri"/>
                <a:ea typeface="Calibri"/>
                <a:cs typeface="Times New Roman"/>
              </a:endParaRPr>
            </a:p>
            <a:p>
              <a:pPr marL="342900" marR="0" lvl="0" indent="-342900">
                <a:spcBef>
                  <a:spcPts val="0"/>
                </a:spcBef>
                <a:spcAft>
                  <a:spcPts val="300"/>
                </a:spcAft>
                <a:buFont typeface="Symbol"/>
                <a:buChar char=""/>
              </a:pPr>
              <a:r>
                <a:rPr lang="id-ID" sz="1400">
                  <a:effectLst/>
                  <a:latin typeface="Calibri"/>
                  <a:ea typeface="Calibri"/>
                  <a:cs typeface="Times New Roman"/>
                </a:rPr>
                <a:t>Keputusan sudah definitif dan terjadi sengketa</a:t>
              </a:r>
              <a:endParaRPr lang="en-US" sz="1400">
                <a:effectLst/>
                <a:latin typeface="Calibri"/>
                <a:ea typeface="Calibri"/>
                <a:cs typeface="Times New Roman"/>
              </a:endParaRPr>
            </a:p>
            <a:p>
              <a:pPr marL="342900" marR="0" lvl="0" indent="-342900">
                <a:spcBef>
                  <a:spcPts val="0"/>
                </a:spcBef>
                <a:spcAft>
                  <a:spcPts val="300"/>
                </a:spcAft>
                <a:buFont typeface="Symbol"/>
                <a:buChar char=""/>
              </a:pPr>
              <a:r>
                <a:rPr lang="id-ID" sz="1400">
                  <a:effectLst/>
                  <a:latin typeface="Calibri"/>
                  <a:ea typeface="Calibri"/>
                  <a:cs typeface="Times New Roman"/>
                </a:rPr>
                <a:t>Bertujuan memberikan perlindungan hukum dalam proses penyelesaian sengketa, khususnya di pengadilan</a:t>
              </a:r>
              <a:endParaRPr lang="en-US" sz="1400">
                <a:effectLst/>
                <a:latin typeface="Calibri"/>
                <a:ea typeface="Calibri"/>
                <a:cs typeface="Times New Roman"/>
              </a:endParaRPr>
            </a:p>
          </p:txBody>
        </p:sp>
        <p:cxnSp>
          <p:nvCxnSpPr>
            <p:cNvPr id="10" name="Straight Arrow Connector 9"/>
            <p:cNvCxnSpPr/>
            <p:nvPr/>
          </p:nvCxnSpPr>
          <p:spPr>
            <a:xfrm>
              <a:off x="637953" y="2320881"/>
              <a:ext cx="0" cy="76429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784651" y="2922796"/>
              <a:ext cx="0" cy="37078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3" name="TextBox 12"/>
          <p:cNvSpPr txBox="1"/>
          <p:nvPr/>
        </p:nvSpPr>
        <p:spPr>
          <a:xfrm>
            <a:off x="323528" y="908720"/>
            <a:ext cx="7668566" cy="369332"/>
          </a:xfrm>
          <a:prstGeom prst="rect">
            <a:avLst/>
          </a:prstGeom>
          <a:noFill/>
        </p:spPr>
        <p:txBody>
          <a:bodyPr wrap="square" rtlCol="0">
            <a:spAutoFit/>
          </a:bodyPr>
          <a:lstStyle/>
          <a:p>
            <a:pPr marL="285750" indent="-285750">
              <a:buFont typeface="Arial" panose="020B0604020202020204" pitchFamily="34" charset="0"/>
              <a:buChar char="•"/>
            </a:pPr>
            <a:r>
              <a:rPr lang="id-ID" dirty="0" smtClean="0"/>
              <a:t>Perlindungan hukum diberikan secara preventif dan represif</a:t>
            </a:r>
            <a:endParaRPr lang="id-ID" dirty="0"/>
          </a:p>
        </p:txBody>
      </p:sp>
    </p:spTree>
    <p:extLst>
      <p:ext uri="{BB962C8B-B14F-4D97-AF65-F5344CB8AC3E}">
        <p14:creationId xmlns:p14="http://schemas.microsoft.com/office/powerpoint/2010/main" val="37608007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67950" y="1052736"/>
            <a:ext cx="8229600" cy="4464496"/>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600"/>
              </a:spcAft>
            </a:pPr>
            <a:r>
              <a:rPr lang="id-ID" sz="2000" dirty="0" smtClean="0"/>
              <a:t>Pelanggaran yang terjadi dapat berupa : (1) kesalahan administrasi, (2) kesalahan prosedur, (3) pelanggaran etika (kode etik), (4) keperdataan dan dan terakhir (5) tindak pidana </a:t>
            </a:r>
            <a:r>
              <a:rPr lang="id-ID" sz="2000" dirty="0" smtClean="0">
                <a:sym typeface="Wingdings" panose="05000000000000000000" pitchFamily="2" charset="2"/>
              </a:rPr>
              <a:t> harus diperiksa secara berjenjang</a:t>
            </a:r>
          </a:p>
          <a:p>
            <a:pPr>
              <a:spcBef>
                <a:spcPts val="0"/>
              </a:spcBef>
              <a:spcAft>
                <a:spcPts val="600"/>
              </a:spcAft>
            </a:pPr>
            <a:r>
              <a:rPr lang="id-ID" sz="2000" dirty="0" smtClean="0">
                <a:sym typeface="Wingdings" panose="05000000000000000000" pitchFamily="2" charset="2"/>
              </a:rPr>
              <a:t>Penegakan hukum/aturan dilakukan secara berjenjang dan melibatkan : (1) atasan langsung (kepala ULP), (2) tim pemeriksa internal yang dibentuk ULP, (3) Aparat Pengawas Internal Pemerintah (APIP), (4) PPNS, dan juga (5) aparat kepolisian dan atau </a:t>
            </a:r>
            <a:r>
              <a:rPr lang="id-ID" sz="2000" dirty="0" smtClean="0">
                <a:sym typeface="Wingdings" panose="05000000000000000000" pitchFamily="2" charset="2"/>
              </a:rPr>
              <a:t>kejaksaan</a:t>
            </a:r>
          </a:p>
          <a:p>
            <a:pPr>
              <a:spcBef>
                <a:spcPts val="0"/>
              </a:spcBef>
              <a:spcAft>
                <a:spcPts val="600"/>
              </a:spcAft>
            </a:pPr>
            <a:r>
              <a:rPr lang="id-ID" sz="2000" dirty="0" smtClean="0"/>
              <a:t>Perlindungan hukum merupakan hak bagi ASN </a:t>
            </a:r>
            <a:r>
              <a:rPr lang="id-ID" sz="2000" dirty="0" smtClean="0">
                <a:sym typeface="Wingdings" panose="05000000000000000000" pitchFamily="2" charset="2"/>
              </a:rPr>
              <a:t> UU 30/2014, </a:t>
            </a:r>
            <a:r>
              <a:rPr lang="id-ID" sz="2000" dirty="0"/>
              <a:t>Bab IV, Pasal 6, ayat (2), huruf i dan j, disebutkan bahwa pejabat pemerintahan dalam hal menggunakan Kewenangan dalam mengambil Keputusan dan/atau Tindakan, memiliki hak, antara lain : </a:t>
            </a:r>
            <a:r>
              <a:rPr lang="id-ID" sz="2000" u="sng" dirty="0"/>
              <a:t>memperoleh perlindungan hukum dan jaminan keamanan dalam menjalankan tugasnya</a:t>
            </a:r>
            <a:r>
              <a:rPr lang="id-ID" sz="2000" dirty="0"/>
              <a:t>; dan </a:t>
            </a:r>
            <a:r>
              <a:rPr lang="id-ID" sz="2000" u="sng" dirty="0"/>
              <a:t>memperoleh bantuan hukum dalam pelaksanaan tugasnya</a:t>
            </a:r>
          </a:p>
          <a:p>
            <a:pPr>
              <a:spcBef>
                <a:spcPts val="0"/>
              </a:spcBef>
              <a:spcAft>
                <a:spcPts val="600"/>
              </a:spcAft>
            </a:pPr>
            <a:endParaRPr lang="id-ID" sz="2000" dirty="0" smtClean="0"/>
          </a:p>
          <a:p>
            <a:pPr>
              <a:spcBef>
                <a:spcPts val="0"/>
              </a:spcBef>
              <a:spcAft>
                <a:spcPts val="600"/>
              </a:spcAft>
            </a:pPr>
            <a:endParaRPr lang="id-ID" sz="2000" dirty="0"/>
          </a:p>
        </p:txBody>
      </p:sp>
    </p:spTree>
    <p:extLst>
      <p:ext uri="{BB962C8B-B14F-4D97-AF65-F5344CB8AC3E}">
        <p14:creationId xmlns:p14="http://schemas.microsoft.com/office/powerpoint/2010/main" val="3147055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211129" y="292586"/>
            <a:ext cx="7590529" cy="400110"/>
          </a:xfrm>
          <a:prstGeom prst="rect">
            <a:avLst/>
          </a:prstGeom>
          <a:noFill/>
        </p:spPr>
        <p:txBody>
          <a:bodyPr wrap="square" rtlCol="0">
            <a:spAutoFit/>
          </a:bodyPr>
          <a:lstStyle/>
          <a:p>
            <a:r>
              <a:rPr lang="en-US" sz="2000" b="1" dirty="0" smtClean="0"/>
              <a:t>STRATEGI </a:t>
            </a:r>
            <a:r>
              <a:rPr lang="id-ID" sz="2000" b="1" dirty="0" smtClean="0"/>
              <a:t>PENGEMBANGAN </a:t>
            </a:r>
            <a:r>
              <a:rPr lang="en-US" sz="2000" b="1" dirty="0" smtClean="0"/>
              <a:t>PERLINDUNGAN HUKUM</a:t>
            </a:r>
            <a:endParaRPr lang="en-US" sz="2000" b="1" dirty="0"/>
          </a:p>
        </p:txBody>
      </p:sp>
      <p:grpSp>
        <p:nvGrpSpPr>
          <p:cNvPr id="51" name="Group 50"/>
          <p:cNvGrpSpPr/>
          <p:nvPr/>
        </p:nvGrpSpPr>
        <p:grpSpPr>
          <a:xfrm>
            <a:off x="274478" y="764704"/>
            <a:ext cx="8113946" cy="5442600"/>
            <a:chOff x="211130" y="908720"/>
            <a:chExt cx="8113946" cy="5442600"/>
          </a:xfrm>
        </p:grpSpPr>
        <p:grpSp>
          <p:nvGrpSpPr>
            <p:cNvPr id="2" name="Group 1"/>
            <p:cNvGrpSpPr/>
            <p:nvPr/>
          </p:nvGrpSpPr>
          <p:grpSpPr>
            <a:xfrm>
              <a:off x="269666" y="908720"/>
              <a:ext cx="8055410" cy="5389243"/>
              <a:chOff x="0" y="-168091"/>
              <a:chExt cx="6295515" cy="7672406"/>
            </a:xfrm>
          </p:grpSpPr>
          <p:grpSp>
            <p:nvGrpSpPr>
              <p:cNvPr id="3" name="Group 2"/>
              <p:cNvGrpSpPr/>
              <p:nvPr/>
            </p:nvGrpSpPr>
            <p:grpSpPr>
              <a:xfrm>
                <a:off x="0" y="16511"/>
                <a:ext cx="5600062" cy="7487804"/>
                <a:chOff x="0" y="0"/>
                <a:chExt cx="5600062" cy="7487804"/>
              </a:xfrm>
            </p:grpSpPr>
            <p:grpSp>
              <p:nvGrpSpPr>
                <p:cNvPr id="8" name="Group 7"/>
                <p:cNvGrpSpPr/>
                <p:nvPr/>
              </p:nvGrpSpPr>
              <p:grpSpPr>
                <a:xfrm>
                  <a:off x="0" y="0"/>
                  <a:ext cx="5600062" cy="4816267"/>
                  <a:chOff x="0" y="0"/>
                  <a:chExt cx="5600062" cy="4816267"/>
                </a:xfrm>
              </p:grpSpPr>
              <p:sp>
                <p:nvSpPr>
                  <p:cNvPr id="35" name="Text Box 2"/>
                  <p:cNvSpPr txBox="1">
                    <a:spLocks noChangeArrowheads="1"/>
                  </p:cNvSpPr>
                  <p:nvPr/>
                </p:nvSpPr>
                <p:spPr bwMode="auto">
                  <a:xfrm>
                    <a:off x="0" y="1495424"/>
                    <a:ext cx="1153159" cy="149968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15000"/>
                      </a:lnSpc>
                      <a:spcBef>
                        <a:spcPts val="0"/>
                      </a:spcBef>
                      <a:spcAft>
                        <a:spcPts val="0"/>
                      </a:spcAft>
                    </a:pPr>
                    <a:r>
                      <a:rPr lang="id-ID" sz="1050" dirty="0">
                        <a:effectLst/>
                        <a:latin typeface="Calibri"/>
                        <a:ea typeface="Calibri"/>
                        <a:cs typeface="Times New Roman"/>
                      </a:rPr>
                      <a:t>Mengembangkan Sistem Regulasi Perlindungan Hukum bagi </a:t>
                    </a:r>
                    <a:r>
                      <a:rPr lang="id-ID" sz="1050" dirty="0" smtClean="0">
                        <a:effectLst/>
                        <a:latin typeface="Calibri"/>
                        <a:ea typeface="Calibri"/>
                        <a:cs typeface="Times New Roman"/>
                      </a:rPr>
                      <a:t>Pelaksana </a:t>
                    </a:r>
                    <a:r>
                      <a:rPr lang="id-ID" sz="1050" dirty="0">
                        <a:effectLst/>
                        <a:latin typeface="Calibri"/>
                        <a:ea typeface="Calibri"/>
                        <a:cs typeface="Times New Roman"/>
                      </a:rPr>
                      <a:t>Pengadaan</a:t>
                    </a:r>
                    <a:endParaRPr lang="en-US" sz="1050" dirty="0">
                      <a:effectLst/>
                      <a:latin typeface="Calibri"/>
                      <a:ea typeface="Calibri"/>
                      <a:cs typeface="Times New Roman"/>
                    </a:endParaRPr>
                  </a:p>
                </p:txBody>
              </p:sp>
              <p:grpSp>
                <p:nvGrpSpPr>
                  <p:cNvPr id="36" name="Group 35"/>
                  <p:cNvGrpSpPr/>
                  <p:nvPr/>
                </p:nvGrpSpPr>
                <p:grpSpPr>
                  <a:xfrm>
                    <a:off x="1600199" y="0"/>
                    <a:ext cx="3999863" cy="4816267"/>
                    <a:chOff x="-1" y="0"/>
                    <a:chExt cx="3999863" cy="4816267"/>
                  </a:xfrm>
                </p:grpSpPr>
                <p:grpSp>
                  <p:nvGrpSpPr>
                    <p:cNvPr id="37" name="Group 36"/>
                    <p:cNvGrpSpPr/>
                    <p:nvPr/>
                  </p:nvGrpSpPr>
                  <p:grpSpPr>
                    <a:xfrm>
                      <a:off x="0" y="0"/>
                      <a:ext cx="3921373" cy="1081087"/>
                      <a:chOff x="0" y="0"/>
                      <a:chExt cx="3921373" cy="1081087"/>
                    </a:xfrm>
                  </p:grpSpPr>
                  <p:sp>
                    <p:nvSpPr>
                      <p:cNvPr id="47" name="Text Box 2"/>
                      <p:cNvSpPr txBox="1">
                        <a:spLocks noChangeArrowheads="1"/>
                      </p:cNvSpPr>
                      <p:nvPr/>
                    </p:nvSpPr>
                    <p:spPr bwMode="auto">
                      <a:xfrm>
                        <a:off x="0" y="0"/>
                        <a:ext cx="2476500" cy="108108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R="0" algn="ctr">
                          <a:lnSpc>
                            <a:spcPct val="115000"/>
                          </a:lnSpc>
                          <a:spcBef>
                            <a:spcPts val="0"/>
                          </a:spcBef>
                          <a:spcAft>
                            <a:spcPts val="300"/>
                          </a:spcAft>
                        </a:pPr>
                        <a:r>
                          <a:rPr lang="id-ID" sz="1050" dirty="0">
                            <a:effectLst/>
                            <a:latin typeface="Calibri"/>
                            <a:ea typeface="Calibri"/>
                            <a:cs typeface="Times New Roman"/>
                          </a:rPr>
                          <a:t>Diperlukan payung hukum yang berdaya jangkau luas, mengikat seluruh stakeholder, memiliki kekuatan hukum </a:t>
                        </a:r>
                        <a:r>
                          <a:rPr lang="id-ID" sz="1050" dirty="0" smtClean="0">
                            <a:effectLst/>
                            <a:latin typeface="Calibri"/>
                            <a:ea typeface="Calibri"/>
                            <a:cs typeface="Times New Roman"/>
                          </a:rPr>
                          <a:t>tertinggi</a:t>
                        </a:r>
                        <a:r>
                          <a:rPr lang="en-US" sz="1050" dirty="0" smtClean="0">
                            <a:latin typeface="Calibri"/>
                            <a:ea typeface="Calibri"/>
                            <a:cs typeface="Times New Roman"/>
                          </a:rPr>
                          <a:t>. </a:t>
                        </a:r>
                        <a:r>
                          <a:rPr lang="id-ID" sz="1050" dirty="0" smtClean="0">
                            <a:effectLst/>
                            <a:latin typeface="Calibri"/>
                            <a:ea typeface="Calibri"/>
                            <a:cs typeface="Times New Roman"/>
                          </a:rPr>
                          <a:t>Namun </a:t>
                        </a:r>
                        <a:r>
                          <a:rPr lang="id-ID" sz="1050" dirty="0">
                            <a:effectLst/>
                            <a:latin typeface="Calibri"/>
                            <a:ea typeface="Calibri"/>
                            <a:cs typeface="Times New Roman"/>
                          </a:rPr>
                          <a:t>prosesnya memerlukan waktu yang lama</a:t>
                        </a:r>
                        <a:endParaRPr lang="en-US" sz="1050" dirty="0">
                          <a:effectLst/>
                          <a:latin typeface="Calibri"/>
                          <a:ea typeface="Calibri"/>
                          <a:cs typeface="Times New Roman"/>
                        </a:endParaRPr>
                      </a:p>
                    </p:txBody>
                  </p:sp>
                  <p:sp>
                    <p:nvSpPr>
                      <p:cNvPr id="48" name="Text Box 2"/>
                      <p:cNvSpPr txBox="1">
                        <a:spLocks noChangeArrowheads="1"/>
                      </p:cNvSpPr>
                      <p:nvPr/>
                    </p:nvSpPr>
                    <p:spPr bwMode="auto">
                      <a:xfrm>
                        <a:off x="2768848" y="364962"/>
                        <a:ext cx="1152525" cy="39599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id-ID" sz="1050">
                            <a:effectLst/>
                            <a:latin typeface="Calibri"/>
                            <a:ea typeface="Calibri"/>
                            <a:cs typeface="Times New Roman"/>
                          </a:rPr>
                          <a:t>Undang-undang</a:t>
                        </a:r>
                        <a:endParaRPr lang="en-US" sz="1050">
                          <a:effectLst/>
                          <a:latin typeface="Calibri"/>
                          <a:ea typeface="Calibri"/>
                          <a:cs typeface="Times New Roman"/>
                        </a:endParaRPr>
                      </a:p>
                    </p:txBody>
                  </p:sp>
                </p:grpSp>
                <p:grpSp>
                  <p:nvGrpSpPr>
                    <p:cNvPr id="38" name="Group 37"/>
                    <p:cNvGrpSpPr/>
                    <p:nvPr/>
                  </p:nvGrpSpPr>
                  <p:grpSpPr>
                    <a:xfrm>
                      <a:off x="-1" y="1276350"/>
                      <a:ext cx="3906588" cy="925079"/>
                      <a:chOff x="-1" y="0"/>
                      <a:chExt cx="3906588" cy="925079"/>
                    </a:xfrm>
                  </p:grpSpPr>
                  <p:sp>
                    <p:nvSpPr>
                      <p:cNvPr id="45" name="Text Box 2"/>
                      <p:cNvSpPr txBox="1">
                        <a:spLocks noChangeArrowheads="1"/>
                      </p:cNvSpPr>
                      <p:nvPr/>
                    </p:nvSpPr>
                    <p:spPr bwMode="auto">
                      <a:xfrm>
                        <a:off x="-1" y="0"/>
                        <a:ext cx="2476500" cy="92507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300"/>
                          </a:spcAft>
                        </a:pPr>
                        <a:r>
                          <a:rPr lang="id-ID" sz="1050" dirty="0">
                            <a:effectLst/>
                            <a:latin typeface="Calibri"/>
                            <a:ea typeface="Calibri"/>
                            <a:cs typeface="Times New Roman"/>
                          </a:rPr>
                          <a:t>Mendorong Pemda untuk membuat payung hukum di daerah agar perlindungan hukum bagi ULP sesuai dengan karakteristik masing-masing daerah</a:t>
                        </a:r>
                        <a:endParaRPr lang="en-US" sz="1050" dirty="0">
                          <a:effectLst/>
                          <a:latin typeface="Calibri"/>
                          <a:ea typeface="Calibri"/>
                          <a:cs typeface="Times New Roman"/>
                        </a:endParaRPr>
                      </a:p>
                    </p:txBody>
                  </p:sp>
                  <p:sp>
                    <p:nvSpPr>
                      <p:cNvPr id="46" name="Text Box 2"/>
                      <p:cNvSpPr txBox="1">
                        <a:spLocks noChangeArrowheads="1"/>
                      </p:cNvSpPr>
                      <p:nvPr/>
                    </p:nvSpPr>
                    <p:spPr bwMode="auto">
                      <a:xfrm>
                        <a:off x="2754062" y="206519"/>
                        <a:ext cx="1152525" cy="39599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id-ID" sz="1050">
                            <a:effectLst/>
                            <a:latin typeface="Calibri"/>
                            <a:ea typeface="Calibri"/>
                            <a:cs typeface="Times New Roman"/>
                          </a:rPr>
                          <a:t>Peraturan Daerah</a:t>
                        </a:r>
                        <a:endParaRPr lang="en-US" sz="1050">
                          <a:effectLst/>
                          <a:latin typeface="Calibri"/>
                          <a:ea typeface="Calibri"/>
                          <a:cs typeface="Times New Roman"/>
                        </a:endParaRPr>
                      </a:p>
                    </p:txBody>
                  </p:sp>
                </p:grpSp>
                <p:grpSp>
                  <p:nvGrpSpPr>
                    <p:cNvPr id="39" name="Group 38"/>
                    <p:cNvGrpSpPr/>
                    <p:nvPr/>
                  </p:nvGrpSpPr>
                  <p:grpSpPr>
                    <a:xfrm>
                      <a:off x="0" y="2314575"/>
                      <a:ext cx="3921374" cy="1193137"/>
                      <a:chOff x="0" y="0"/>
                      <a:chExt cx="3921374" cy="1193137"/>
                    </a:xfrm>
                  </p:grpSpPr>
                  <p:sp>
                    <p:nvSpPr>
                      <p:cNvPr id="43" name="Text Box 2"/>
                      <p:cNvSpPr txBox="1">
                        <a:spLocks noChangeArrowheads="1"/>
                      </p:cNvSpPr>
                      <p:nvPr/>
                    </p:nvSpPr>
                    <p:spPr bwMode="auto">
                      <a:xfrm>
                        <a:off x="0" y="0"/>
                        <a:ext cx="2476499" cy="979850"/>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180340" marR="0" indent="-180340">
                          <a:lnSpc>
                            <a:spcPct val="115000"/>
                          </a:lnSpc>
                          <a:spcBef>
                            <a:spcPts val="0"/>
                          </a:spcBef>
                          <a:spcAft>
                            <a:spcPts val="300"/>
                          </a:spcAft>
                          <a:buFont typeface="Arial" panose="020B0604020202020204" pitchFamily="34" charset="0"/>
                          <a:buChar char="•"/>
                        </a:pPr>
                        <a:r>
                          <a:rPr lang="id-ID" sz="1050" dirty="0">
                            <a:effectLst/>
                            <a:latin typeface="Calibri"/>
                            <a:ea typeface="Calibri"/>
                            <a:cs typeface="Times New Roman"/>
                          </a:rPr>
                          <a:t>Kesepakatan antara beberapa K/L terkait mengenai perlindungan hukum dalam pengadaan </a:t>
                        </a:r>
                        <a:r>
                          <a:rPr lang="id-ID" sz="1050" dirty="0" smtClean="0">
                            <a:effectLst/>
                            <a:latin typeface="Calibri"/>
                            <a:ea typeface="Calibri"/>
                            <a:cs typeface="Times New Roman"/>
                          </a:rPr>
                          <a:t> B/J</a:t>
                        </a:r>
                        <a:endParaRPr lang="en-US" sz="1050" dirty="0">
                          <a:effectLst/>
                          <a:latin typeface="Calibri"/>
                          <a:ea typeface="Calibri"/>
                          <a:cs typeface="Times New Roman"/>
                        </a:endParaRPr>
                      </a:p>
                      <a:p>
                        <a:pPr marL="180340" marR="0" indent="-180340">
                          <a:lnSpc>
                            <a:spcPct val="115000"/>
                          </a:lnSpc>
                          <a:spcBef>
                            <a:spcPts val="0"/>
                          </a:spcBef>
                          <a:spcAft>
                            <a:spcPts val="300"/>
                          </a:spcAft>
                          <a:buFont typeface="Arial" panose="020B0604020202020204" pitchFamily="34" charset="0"/>
                          <a:buChar char="•"/>
                        </a:pPr>
                        <a:r>
                          <a:rPr lang="id-ID" sz="1050" dirty="0">
                            <a:effectLst/>
                            <a:latin typeface="Calibri"/>
                            <a:ea typeface="Calibri"/>
                            <a:cs typeface="Times New Roman"/>
                          </a:rPr>
                          <a:t>Sebagai dasar pembinaan sesuai tupoksi</a:t>
                        </a:r>
                        <a:endParaRPr lang="en-US" sz="1050" dirty="0">
                          <a:effectLst/>
                          <a:latin typeface="Calibri"/>
                          <a:ea typeface="Calibri"/>
                          <a:cs typeface="Times New Roman"/>
                        </a:endParaRPr>
                      </a:p>
                    </p:txBody>
                  </p:sp>
                  <p:sp>
                    <p:nvSpPr>
                      <p:cNvPr id="44" name="Text Box 2"/>
                      <p:cNvSpPr txBox="1">
                        <a:spLocks noChangeArrowheads="1"/>
                      </p:cNvSpPr>
                      <p:nvPr/>
                    </p:nvSpPr>
                    <p:spPr bwMode="auto">
                      <a:xfrm>
                        <a:off x="2768849" y="3515"/>
                        <a:ext cx="1152525" cy="118962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id-ID" sz="1050">
                            <a:effectLst/>
                            <a:latin typeface="Calibri"/>
                            <a:ea typeface="Calibri"/>
                            <a:cs typeface="Times New Roman"/>
                          </a:rPr>
                          <a:t>SKB </a:t>
                        </a:r>
                        <a:endParaRPr lang="en-US" sz="1050">
                          <a:effectLst/>
                          <a:latin typeface="Calibri"/>
                          <a:ea typeface="Calibri"/>
                          <a:cs typeface="Times New Roman"/>
                        </a:endParaRPr>
                      </a:p>
                      <a:p>
                        <a:pPr marL="0" marR="0" algn="ctr">
                          <a:lnSpc>
                            <a:spcPct val="115000"/>
                          </a:lnSpc>
                          <a:spcBef>
                            <a:spcPts val="0"/>
                          </a:spcBef>
                          <a:spcAft>
                            <a:spcPts val="0"/>
                          </a:spcAft>
                        </a:pPr>
                        <a:r>
                          <a:rPr lang="id-ID" sz="1050">
                            <a:effectLst/>
                            <a:latin typeface="Calibri"/>
                            <a:ea typeface="Calibri"/>
                            <a:cs typeface="Times New Roman"/>
                          </a:rPr>
                          <a:t>Kepala LKPP – Mendagri – MenPAN dan RB</a:t>
                        </a:r>
                        <a:endParaRPr lang="en-US" sz="1050">
                          <a:effectLst/>
                          <a:latin typeface="Calibri"/>
                          <a:ea typeface="Calibri"/>
                          <a:cs typeface="Times New Roman"/>
                        </a:endParaRPr>
                      </a:p>
                    </p:txBody>
                  </p:sp>
                </p:grpSp>
                <p:grpSp>
                  <p:nvGrpSpPr>
                    <p:cNvPr id="40" name="Group 39"/>
                    <p:cNvGrpSpPr/>
                    <p:nvPr/>
                  </p:nvGrpSpPr>
                  <p:grpSpPr>
                    <a:xfrm>
                      <a:off x="-1" y="3571875"/>
                      <a:ext cx="3999863" cy="1244392"/>
                      <a:chOff x="-1" y="0"/>
                      <a:chExt cx="3999863" cy="1244392"/>
                    </a:xfrm>
                  </p:grpSpPr>
                  <p:sp>
                    <p:nvSpPr>
                      <p:cNvPr id="41" name="Text Box 2"/>
                      <p:cNvSpPr txBox="1">
                        <a:spLocks noChangeArrowheads="1"/>
                      </p:cNvSpPr>
                      <p:nvPr/>
                    </p:nvSpPr>
                    <p:spPr bwMode="auto">
                      <a:xfrm>
                        <a:off x="-1" y="0"/>
                        <a:ext cx="2476500" cy="124439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180340" marR="0" indent="-180340">
                          <a:lnSpc>
                            <a:spcPct val="115000"/>
                          </a:lnSpc>
                          <a:spcBef>
                            <a:spcPts val="0"/>
                          </a:spcBef>
                          <a:spcAft>
                            <a:spcPts val="300"/>
                          </a:spcAft>
                          <a:buFont typeface="Arial" panose="020B0604020202020204" pitchFamily="34" charset="0"/>
                          <a:buChar char="•"/>
                        </a:pPr>
                        <a:r>
                          <a:rPr lang="id-ID" sz="1050" dirty="0">
                            <a:effectLst/>
                            <a:latin typeface="Calibri"/>
                            <a:ea typeface="Calibri"/>
                            <a:cs typeface="Times New Roman"/>
                          </a:rPr>
                          <a:t>Membangun kesepahaman tentang tata cara perlindungan hukum bagi </a:t>
                        </a:r>
                        <a:r>
                          <a:rPr lang="id-ID" sz="1050" dirty="0" smtClean="0">
                            <a:effectLst/>
                            <a:latin typeface="Calibri"/>
                            <a:ea typeface="Calibri"/>
                            <a:cs typeface="Times New Roman"/>
                          </a:rPr>
                          <a:t>stafl </a:t>
                        </a:r>
                        <a:r>
                          <a:rPr lang="id-ID" sz="1050" dirty="0" smtClean="0">
                            <a:effectLst/>
                            <a:latin typeface="Calibri"/>
                            <a:ea typeface="Calibri"/>
                            <a:cs typeface="Times New Roman"/>
                          </a:rPr>
                          <a:t>ULP</a:t>
                        </a:r>
                        <a:endParaRPr lang="en-US" sz="1050" dirty="0">
                          <a:effectLst/>
                          <a:latin typeface="Calibri"/>
                          <a:ea typeface="Calibri"/>
                          <a:cs typeface="Times New Roman"/>
                        </a:endParaRPr>
                      </a:p>
                      <a:p>
                        <a:pPr marL="180340" marR="0" indent="-180340">
                          <a:lnSpc>
                            <a:spcPct val="115000"/>
                          </a:lnSpc>
                          <a:spcBef>
                            <a:spcPts val="0"/>
                          </a:spcBef>
                          <a:spcAft>
                            <a:spcPts val="300"/>
                          </a:spcAft>
                          <a:buFont typeface="Arial" panose="020B0604020202020204" pitchFamily="34" charset="0"/>
                          <a:buChar char="•"/>
                        </a:pPr>
                        <a:r>
                          <a:rPr lang="id-ID" sz="1050" dirty="0">
                            <a:effectLst/>
                            <a:latin typeface="Calibri"/>
                            <a:ea typeface="Calibri"/>
                            <a:cs typeface="Times New Roman"/>
                          </a:rPr>
                          <a:t>Dasar praktis hubungan antara ULP – Kepolisian – Kejaksaan </a:t>
                        </a:r>
                        <a:r>
                          <a:rPr lang="id-ID" sz="1050" dirty="0" smtClean="0">
                            <a:effectLst/>
                            <a:latin typeface="Calibri"/>
                            <a:ea typeface="Calibri"/>
                            <a:cs typeface="Times New Roman"/>
                          </a:rPr>
                          <a:t>– Kehakiman </a:t>
                        </a:r>
                        <a:endParaRPr lang="en-US" sz="1050" dirty="0">
                          <a:effectLst/>
                          <a:latin typeface="Calibri"/>
                          <a:ea typeface="Calibri"/>
                          <a:cs typeface="Times New Roman"/>
                        </a:endParaRPr>
                      </a:p>
                    </p:txBody>
                  </p:sp>
                  <p:sp>
                    <p:nvSpPr>
                      <p:cNvPr id="42" name="Text Box 2"/>
                      <p:cNvSpPr txBox="1">
                        <a:spLocks noChangeArrowheads="1"/>
                      </p:cNvSpPr>
                      <p:nvPr/>
                    </p:nvSpPr>
                    <p:spPr bwMode="auto">
                      <a:xfrm>
                        <a:off x="2846703" y="251964"/>
                        <a:ext cx="1153159" cy="92507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id-ID" sz="1050">
                            <a:solidFill>
                              <a:srgbClr val="002060"/>
                            </a:solidFill>
                            <a:effectLst/>
                            <a:latin typeface="Calibri"/>
                            <a:ea typeface="Calibri"/>
                            <a:cs typeface="Times New Roman"/>
                          </a:rPr>
                          <a:t>MoU </a:t>
                        </a:r>
                        <a:endParaRPr lang="en-US" sz="1050">
                          <a:effectLst/>
                          <a:latin typeface="Calibri"/>
                          <a:ea typeface="Calibri"/>
                          <a:cs typeface="Times New Roman"/>
                        </a:endParaRPr>
                      </a:p>
                      <a:p>
                        <a:pPr marL="0" marR="0" algn="ctr">
                          <a:lnSpc>
                            <a:spcPct val="115000"/>
                          </a:lnSpc>
                          <a:spcBef>
                            <a:spcPts val="0"/>
                          </a:spcBef>
                          <a:spcAft>
                            <a:spcPts val="0"/>
                          </a:spcAft>
                        </a:pPr>
                        <a:r>
                          <a:rPr lang="id-ID" sz="1050">
                            <a:solidFill>
                              <a:srgbClr val="002060"/>
                            </a:solidFill>
                            <a:effectLst/>
                            <a:latin typeface="Calibri"/>
                            <a:ea typeface="Calibri"/>
                            <a:cs typeface="Times New Roman"/>
                          </a:rPr>
                          <a:t>Kepala LKPP – Kapolri – Kajagung – MA </a:t>
                        </a:r>
                        <a:endParaRPr lang="en-US" sz="1050">
                          <a:effectLst/>
                          <a:latin typeface="Calibri"/>
                          <a:ea typeface="Calibri"/>
                          <a:cs typeface="Times New Roman"/>
                        </a:endParaRPr>
                      </a:p>
                    </p:txBody>
                  </p:sp>
                </p:grpSp>
              </p:grpSp>
            </p:grpSp>
            <p:grpSp>
              <p:nvGrpSpPr>
                <p:cNvPr id="9" name="Group 8"/>
                <p:cNvGrpSpPr/>
                <p:nvPr/>
              </p:nvGrpSpPr>
              <p:grpSpPr>
                <a:xfrm>
                  <a:off x="66675" y="5086350"/>
                  <a:ext cx="4258309" cy="2401454"/>
                  <a:chOff x="0" y="0"/>
                  <a:chExt cx="4258309" cy="2401454"/>
                </a:xfrm>
              </p:grpSpPr>
              <p:sp>
                <p:nvSpPr>
                  <p:cNvPr id="30" name="Text Box 2"/>
                  <p:cNvSpPr txBox="1">
                    <a:spLocks noChangeArrowheads="1"/>
                  </p:cNvSpPr>
                  <p:nvPr/>
                </p:nvSpPr>
                <p:spPr bwMode="auto">
                  <a:xfrm>
                    <a:off x="0" y="647700"/>
                    <a:ext cx="1200150" cy="92507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gn="ctr">
                      <a:lnSpc>
                        <a:spcPct val="115000"/>
                      </a:lnSpc>
                      <a:spcBef>
                        <a:spcPts val="0"/>
                      </a:spcBef>
                      <a:spcAft>
                        <a:spcPts val="0"/>
                      </a:spcAft>
                    </a:pPr>
                    <a:r>
                      <a:rPr lang="id-ID" sz="1050">
                        <a:effectLst/>
                        <a:latin typeface="Calibri"/>
                        <a:ea typeface="Calibri"/>
                        <a:cs typeface="Times New Roman"/>
                      </a:rPr>
                      <a:t>Konsep Perlindungan yang Segera Dapat Diimplementasikan</a:t>
                    </a:r>
                    <a:endParaRPr lang="en-US" sz="1050">
                      <a:effectLst/>
                      <a:latin typeface="Calibri"/>
                      <a:ea typeface="Calibri"/>
                      <a:cs typeface="Times New Roman"/>
                    </a:endParaRPr>
                  </a:p>
                </p:txBody>
              </p:sp>
              <p:grpSp>
                <p:nvGrpSpPr>
                  <p:cNvPr id="31" name="Group 30"/>
                  <p:cNvGrpSpPr/>
                  <p:nvPr/>
                </p:nvGrpSpPr>
                <p:grpSpPr>
                  <a:xfrm>
                    <a:off x="1533524" y="0"/>
                    <a:ext cx="2724785" cy="2401454"/>
                    <a:chOff x="-1" y="0"/>
                    <a:chExt cx="2724785" cy="2401454"/>
                  </a:xfrm>
                </p:grpSpPr>
                <p:sp>
                  <p:nvSpPr>
                    <p:cNvPr id="32" name="Text Box 2"/>
                    <p:cNvSpPr txBox="1">
                      <a:spLocks noChangeArrowheads="1"/>
                    </p:cNvSpPr>
                    <p:nvPr/>
                  </p:nvSpPr>
                  <p:spPr bwMode="auto">
                    <a:xfrm>
                      <a:off x="0" y="0"/>
                      <a:ext cx="2181859" cy="660536"/>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nSpc>
                          <a:spcPct val="115000"/>
                        </a:lnSpc>
                        <a:spcBef>
                          <a:spcPts val="0"/>
                        </a:spcBef>
                        <a:spcAft>
                          <a:spcPts val="300"/>
                        </a:spcAft>
                      </a:pPr>
                      <a:r>
                        <a:rPr lang="id-ID" sz="1050" dirty="0">
                          <a:effectLst/>
                          <a:latin typeface="Calibri"/>
                          <a:ea typeface="Calibri"/>
                          <a:cs typeface="Times New Roman"/>
                        </a:rPr>
                        <a:t>Perkuatan kelembagaan ULP sehingga mampu memberikan perlindungan bagi personilnya </a:t>
                      </a:r>
                      <a:endParaRPr lang="en-US" sz="1050" dirty="0">
                        <a:effectLst/>
                        <a:latin typeface="Calibri"/>
                        <a:ea typeface="Calibri"/>
                        <a:cs typeface="Times New Roman"/>
                      </a:endParaRPr>
                    </a:p>
                  </p:txBody>
                </p:sp>
                <p:sp>
                  <p:nvSpPr>
                    <p:cNvPr id="33" name="Text Box 2"/>
                    <p:cNvSpPr txBox="1">
                      <a:spLocks noChangeArrowheads="1"/>
                    </p:cNvSpPr>
                    <p:nvPr/>
                  </p:nvSpPr>
                  <p:spPr bwMode="auto">
                    <a:xfrm>
                      <a:off x="-1" y="809625"/>
                      <a:ext cx="2615949" cy="39599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nSpc>
                          <a:spcPct val="115000"/>
                        </a:lnSpc>
                        <a:spcBef>
                          <a:spcPts val="0"/>
                        </a:spcBef>
                        <a:spcAft>
                          <a:spcPts val="300"/>
                        </a:spcAft>
                      </a:pPr>
                      <a:r>
                        <a:rPr lang="id-ID" sz="1050" dirty="0">
                          <a:effectLst/>
                          <a:latin typeface="Calibri"/>
                          <a:ea typeface="Calibri"/>
                          <a:cs typeface="Times New Roman"/>
                        </a:rPr>
                        <a:t>Penyusunan SOP Perlindungan Hukum bagi </a:t>
                      </a:r>
                      <a:r>
                        <a:rPr lang="id-ID" sz="1050" dirty="0" smtClean="0">
                          <a:effectLst/>
                          <a:latin typeface="Calibri"/>
                          <a:ea typeface="Calibri"/>
                          <a:cs typeface="Times New Roman"/>
                        </a:rPr>
                        <a:t>Staf ULP</a:t>
                      </a:r>
                      <a:endParaRPr lang="en-US" sz="1050" dirty="0">
                        <a:effectLst/>
                        <a:latin typeface="Calibri"/>
                        <a:ea typeface="Calibri"/>
                        <a:cs typeface="Times New Roman"/>
                      </a:endParaRPr>
                    </a:p>
                  </p:txBody>
                </p:sp>
                <p:sp>
                  <p:nvSpPr>
                    <p:cNvPr id="34" name="Text Box 2"/>
                    <p:cNvSpPr txBox="1">
                      <a:spLocks noChangeArrowheads="1"/>
                    </p:cNvSpPr>
                    <p:nvPr/>
                  </p:nvSpPr>
                  <p:spPr bwMode="auto">
                    <a:xfrm>
                      <a:off x="542925" y="1476375"/>
                      <a:ext cx="2181859" cy="92507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marL="0" marR="0">
                        <a:lnSpc>
                          <a:spcPct val="115000"/>
                        </a:lnSpc>
                        <a:spcBef>
                          <a:spcPts val="0"/>
                        </a:spcBef>
                        <a:spcAft>
                          <a:spcPts val="300"/>
                        </a:spcAft>
                      </a:pPr>
                      <a:r>
                        <a:rPr lang="id-ID" sz="1050">
                          <a:effectLst/>
                          <a:latin typeface="Calibri"/>
                          <a:ea typeface="Calibri"/>
                          <a:cs typeface="Times New Roman"/>
                        </a:rPr>
                        <a:t>Sosialisasi Gagasan Perlindungan Hukum bagi Pejabat Pengadaan ke lembaga kepolisian dan kejaksaaan setempat</a:t>
                      </a:r>
                      <a:endParaRPr lang="en-US" sz="1050">
                        <a:effectLst/>
                        <a:latin typeface="Calibri"/>
                        <a:ea typeface="Calibri"/>
                        <a:cs typeface="Times New Roman"/>
                      </a:endParaRPr>
                    </a:p>
                  </p:txBody>
                </p:sp>
              </p:grpSp>
            </p:grpSp>
            <p:grpSp>
              <p:nvGrpSpPr>
                <p:cNvPr id="10" name="Group 9"/>
                <p:cNvGrpSpPr/>
                <p:nvPr/>
              </p:nvGrpSpPr>
              <p:grpSpPr>
                <a:xfrm>
                  <a:off x="561976" y="457200"/>
                  <a:ext cx="3873747" cy="6410325"/>
                  <a:chOff x="1" y="0"/>
                  <a:chExt cx="3873747" cy="6410325"/>
                </a:xfrm>
              </p:grpSpPr>
              <p:cxnSp>
                <p:nvCxnSpPr>
                  <p:cNvPr id="11" name="Straight Connector 10"/>
                  <p:cNvCxnSpPr/>
                  <p:nvPr/>
                </p:nvCxnSpPr>
                <p:spPr>
                  <a:xfrm>
                    <a:off x="590550" y="1857375"/>
                    <a:ext cx="1143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704850" y="0"/>
                    <a:ext cx="0" cy="362902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704850" y="0"/>
                    <a:ext cx="333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704850" y="1162050"/>
                    <a:ext cx="333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704850" y="2286000"/>
                    <a:ext cx="333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704850" y="3629025"/>
                    <a:ext cx="333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704850" y="5648325"/>
                    <a:ext cx="1143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828675" y="4886325"/>
                    <a:ext cx="0" cy="1524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828675" y="4886325"/>
                    <a:ext cx="2095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828675" y="5648325"/>
                    <a:ext cx="2095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828675" y="6410325"/>
                    <a:ext cx="7524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428875" y="5857875"/>
                    <a:ext cx="0" cy="24765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219450" y="4886325"/>
                    <a:ext cx="49237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700831" y="4886325"/>
                    <a:ext cx="0" cy="1219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35" idx="2"/>
                  </p:cNvCxnSpPr>
                  <p:nvPr/>
                </p:nvCxnSpPr>
                <p:spPr>
                  <a:xfrm flipH="1">
                    <a:off x="1" y="2537910"/>
                    <a:ext cx="14604" cy="273893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543300" y="47625"/>
                    <a:ext cx="23812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3532002" y="1228976"/>
                    <a:ext cx="2571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3516062" y="2314535"/>
                    <a:ext cx="27622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3549898" y="3629026"/>
                    <a:ext cx="32385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grpSp>
          <p:sp>
            <p:nvSpPr>
              <p:cNvPr id="4" name="Text Box 2"/>
              <p:cNvSpPr txBox="1">
                <a:spLocks noChangeArrowheads="1"/>
              </p:cNvSpPr>
              <p:nvPr/>
            </p:nvSpPr>
            <p:spPr bwMode="auto">
              <a:xfrm>
                <a:off x="5800215" y="-168091"/>
                <a:ext cx="495300" cy="2330266"/>
              </a:xfrm>
              <a:prstGeom prst="rect">
                <a:avLst/>
              </a:prstGeom>
              <a:noFill/>
              <a:ln w="9525">
                <a:noFill/>
                <a:miter lim="800000"/>
                <a:headEnd/>
                <a:tailEnd/>
              </a:ln>
            </p:spPr>
            <p:txBody>
              <a:bodyPr rot="0" vert="vert" wrap="square" lIns="91440" tIns="45720" rIns="91440" bIns="45720" anchor="t" anchorCtr="0">
                <a:noAutofit/>
              </a:bodyPr>
              <a:lstStyle/>
              <a:p>
                <a:pPr marL="0" marR="0" algn="ctr">
                  <a:lnSpc>
                    <a:spcPct val="115000"/>
                  </a:lnSpc>
                  <a:spcBef>
                    <a:spcPts val="0"/>
                  </a:spcBef>
                  <a:spcAft>
                    <a:spcPts val="0"/>
                  </a:spcAft>
                </a:pPr>
                <a:r>
                  <a:rPr lang="id-ID" sz="1200" b="1" dirty="0">
                    <a:effectLst/>
                    <a:latin typeface="Calibri"/>
                    <a:ea typeface="Calibri"/>
                    <a:cs typeface="Times New Roman"/>
                  </a:rPr>
                  <a:t>Penyiapan Sistem </a:t>
                </a:r>
                <a:r>
                  <a:rPr lang="id-ID" sz="1200" b="1" dirty="0" smtClean="0">
                    <a:effectLst/>
                    <a:latin typeface="Calibri"/>
                    <a:ea typeface="Calibri"/>
                    <a:cs typeface="Times New Roman"/>
                  </a:rPr>
                  <a:t>dalam </a:t>
                </a:r>
                <a:r>
                  <a:rPr lang="id-ID" sz="1200" b="1" dirty="0">
                    <a:effectLst/>
                    <a:latin typeface="Calibri"/>
                    <a:ea typeface="Calibri"/>
                    <a:cs typeface="Times New Roman"/>
                  </a:rPr>
                  <a:t>Jangka Menengah</a:t>
                </a:r>
                <a:endParaRPr lang="en-US" sz="1200" dirty="0">
                  <a:effectLst/>
                  <a:latin typeface="Calibri"/>
                  <a:ea typeface="Calibri"/>
                  <a:cs typeface="Times New Roman"/>
                </a:endParaRPr>
              </a:p>
            </p:txBody>
          </p:sp>
          <p:sp>
            <p:nvSpPr>
              <p:cNvPr id="5" name="Text Box 2"/>
              <p:cNvSpPr txBox="1">
                <a:spLocks noChangeArrowheads="1"/>
              </p:cNvSpPr>
              <p:nvPr/>
            </p:nvSpPr>
            <p:spPr bwMode="auto">
              <a:xfrm>
                <a:off x="5638800" y="2407286"/>
                <a:ext cx="495300" cy="4724400"/>
              </a:xfrm>
              <a:prstGeom prst="rect">
                <a:avLst/>
              </a:prstGeom>
              <a:noFill/>
              <a:ln w="9525">
                <a:noFill/>
                <a:miter lim="800000"/>
                <a:headEnd/>
                <a:tailEnd/>
              </a:ln>
            </p:spPr>
            <p:txBody>
              <a:bodyPr rot="0" vert="vert" wrap="square" lIns="91440" tIns="45720" rIns="91440" bIns="45720" anchor="t" anchorCtr="0">
                <a:noAutofit/>
              </a:bodyPr>
              <a:lstStyle/>
              <a:p>
                <a:pPr marL="0" marR="0" algn="ctr">
                  <a:lnSpc>
                    <a:spcPct val="115000"/>
                  </a:lnSpc>
                  <a:spcBef>
                    <a:spcPts val="0"/>
                  </a:spcBef>
                  <a:spcAft>
                    <a:spcPts val="0"/>
                  </a:spcAft>
                </a:pPr>
                <a:r>
                  <a:rPr lang="id-ID" sz="1400" b="1" dirty="0">
                    <a:effectLst/>
                    <a:latin typeface="Calibri"/>
                    <a:ea typeface="Calibri"/>
                    <a:cs typeface="Times New Roman"/>
                  </a:rPr>
                  <a:t>Penyiapan Sistem </a:t>
                </a:r>
                <a:r>
                  <a:rPr lang="id-ID" sz="1400" b="1" dirty="0" smtClean="0">
                    <a:effectLst/>
                    <a:latin typeface="Calibri"/>
                    <a:ea typeface="Calibri"/>
                    <a:cs typeface="Times New Roman"/>
                  </a:rPr>
                  <a:t>dalam </a:t>
                </a:r>
                <a:r>
                  <a:rPr lang="id-ID" sz="1400" b="1" dirty="0">
                    <a:effectLst/>
                    <a:latin typeface="Calibri"/>
                    <a:ea typeface="Calibri"/>
                    <a:cs typeface="Times New Roman"/>
                  </a:rPr>
                  <a:t>Jangka Pendek</a:t>
                </a:r>
                <a:endParaRPr lang="en-US" sz="1400" dirty="0">
                  <a:effectLst/>
                  <a:latin typeface="Calibri"/>
                  <a:ea typeface="Calibri"/>
                  <a:cs typeface="Times New Roman"/>
                </a:endParaRPr>
              </a:p>
            </p:txBody>
          </p:sp>
          <p:sp>
            <p:nvSpPr>
              <p:cNvPr id="6" name="Left-Right Arrow 5"/>
              <p:cNvSpPr/>
              <p:nvPr/>
            </p:nvSpPr>
            <p:spPr>
              <a:xfrm rot="5400000">
                <a:off x="4652451" y="959487"/>
                <a:ext cx="2107250" cy="18827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050"/>
              </a:p>
            </p:txBody>
          </p:sp>
          <p:sp>
            <p:nvSpPr>
              <p:cNvPr id="7" name="Left-Right Arrow 6"/>
              <p:cNvSpPr/>
              <p:nvPr/>
            </p:nvSpPr>
            <p:spPr>
              <a:xfrm rot="5400000">
                <a:off x="3204652" y="4536124"/>
                <a:ext cx="4998084" cy="193040"/>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050"/>
              </a:p>
            </p:txBody>
          </p:sp>
        </p:grpSp>
        <p:sp>
          <p:nvSpPr>
            <p:cNvPr id="50" name="Rectangle 49"/>
            <p:cNvSpPr/>
            <p:nvPr/>
          </p:nvSpPr>
          <p:spPr>
            <a:xfrm>
              <a:off x="211130" y="4581128"/>
              <a:ext cx="5748560" cy="1770192"/>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Tree>
    <p:extLst>
      <p:ext uri="{BB962C8B-B14F-4D97-AF65-F5344CB8AC3E}">
        <p14:creationId xmlns:p14="http://schemas.microsoft.com/office/powerpoint/2010/main" val="40096998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456" y="260648"/>
            <a:ext cx="7428879" cy="461665"/>
          </a:xfrm>
          <a:prstGeom prst="rect">
            <a:avLst/>
          </a:prstGeom>
          <a:noFill/>
        </p:spPr>
        <p:txBody>
          <a:bodyPr wrap="square" rtlCol="0">
            <a:spAutoFit/>
          </a:bodyPr>
          <a:lstStyle/>
          <a:p>
            <a:r>
              <a:rPr lang="id-ID" sz="2400" b="1" dirty="0" smtClean="0"/>
              <a:t>Piloting Implementasi Konsep Perlindungan Hukum</a:t>
            </a:r>
            <a:endParaRPr lang="en-US" sz="2400" b="1" dirty="0"/>
          </a:p>
        </p:txBody>
      </p:sp>
      <p:grpSp>
        <p:nvGrpSpPr>
          <p:cNvPr id="55" name="Group 54"/>
          <p:cNvGrpSpPr/>
          <p:nvPr/>
        </p:nvGrpSpPr>
        <p:grpSpPr>
          <a:xfrm>
            <a:off x="2073842" y="789185"/>
            <a:ext cx="6530606" cy="5390970"/>
            <a:chOff x="2073842" y="789185"/>
            <a:chExt cx="6530606" cy="5390970"/>
          </a:xfrm>
        </p:grpSpPr>
        <p:sp>
          <p:nvSpPr>
            <p:cNvPr id="53" name="Rectangle 52"/>
            <p:cNvSpPr/>
            <p:nvPr/>
          </p:nvSpPr>
          <p:spPr>
            <a:xfrm>
              <a:off x="2843808" y="2996091"/>
              <a:ext cx="5760640" cy="249734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28" name="Group 27"/>
            <p:cNvGrpSpPr/>
            <p:nvPr/>
          </p:nvGrpSpPr>
          <p:grpSpPr>
            <a:xfrm>
              <a:off x="2073842" y="789185"/>
              <a:ext cx="6442710" cy="5390970"/>
              <a:chOff x="0" y="0"/>
              <a:chExt cx="6442873" cy="5390970"/>
            </a:xfrm>
          </p:grpSpPr>
          <p:cxnSp>
            <p:nvCxnSpPr>
              <p:cNvPr id="29" name="Straight Connector 28"/>
              <p:cNvCxnSpPr/>
              <p:nvPr/>
            </p:nvCxnSpPr>
            <p:spPr>
              <a:xfrm>
                <a:off x="0" y="2094614"/>
                <a:ext cx="6442873" cy="0"/>
              </a:xfrm>
              <a:prstGeom prst="line">
                <a:avLst/>
              </a:prstGeom>
              <a:ln w="28575">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a:xfrm>
                <a:off x="946298" y="0"/>
                <a:ext cx="5433291" cy="4535465"/>
                <a:chOff x="425292" y="0"/>
                <a:chExt cx="5433291" cy="4535465"/>
              </a:xfrm>
            </p:grpSpPr>
            <p:sp>
              <p:nvSpPr>
                <p:cNvPr id="37" name="Text Box 2"/>
                <p:cNvSpPr txBox="1">
                  <a:spLocks noChangeArrowheads="1"/>
                </p:cNvSpPr>
                <p:nvPr/>
              </p:nvSpPr>
              <p:spPr bwMode="auto">
                <a:xfrm>
                  <a:off x="425292" y="2306515"/>
                  <a:ext cx="1222374" cy="1012824"/>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dirty="0">
                      <a:effectLst/>
                      <a:ea typeface="Calibri"/>
                      <a:cs typeface="Times New Roman"/>
                    </a:rPr>
                    <a:t>Peningkatan n Kapasitas Personil :</a:t>
                  </a:r>
                  <a:endParaRPr lang="id-ID" sz="1100" dirty="0">
                    <a:effectLst/>
                    <a:ea typeface="Calibri"/>
                    <a:cs typeface="Times New Roman"/>
                  </a:endParaRPr>
                </a:p>
                <a:p>
                  <a:pPr marL="171450" lvl="0" indent="-171450">
                    <a:lnSpc>
                      <a:spcPct val="115000"/>
                    </a:lnSpc>
                    <a:spcAft>
                      <a:spcPts val="0"/>
                    </a:spcAft>
                    <a:buFont typeface="Arial" panose="020B0604020202020204" pitchFamily="34" charset="0"/>
                    <a:buChar char="•"/>
                  </a:pPr>
                  <a:r>
                    <a:rPr lang="id-ID" sz="1000" dirty="0">
                      <a:effectLst/>
                      <a:ea typeface="Calibri"/>
                      <a:cs typeface="Times New Roman"/>
                    </a:rPr>
                    <a:t>SOP</a:t>
                  </a:r>
                  <a:endParaRPr lang="id-ID" sz="1100" dirty="0">
                    <a:effectLst/>
                    <a:ea typeface="Calibri"/>
                    <a:cs typeface="Times New Roman"/>
                  </a:endParaRPr>
                </a:p>
                <a:p>
                  <a:pPr marL="171450" lvl="0" indent="-171450">
                    <a:lnSpc>
                      <a:spcPct val="115000"/>
                    </a:lnSpc>
                    <a:spcAft>
                      <a:spcPts val="0"/>
                    </a:spcAft>
                    <a:buFont typeface="Arial" panose="020B0604020202020204" pitchFamily="34" charset="0"/>
                    <a:buChar char="•"/>
                  </a:pPr>
                  <a:r>
                    <a:rPr lang="id-ID" sz="1000" dirty="0">
                      <a:effectLst/>
                      <a:ea typeface="Calibri"/>
                      <a:cs typeface="Times New Roman"/>
                    </a:rPr>
                    <a:t>Kode etik</a:t>
                  </a:r>
                  <a:endParaRPr lang="id-ID" sz="1100" dirty="0">
                    <a:effectLst/>
                    <a:ea typeface="Calibri"/>
                    <a:cs typeface="Times New Roman"/>
                  </a:endParaRPr>
                </a:p>
                <a:p>
                  <a:pPr marL="171450" lvl="0" indent="-171450">
                    <a:lnSpc>
                      <a:spcPct val="115000"/>
                    </a:lnSpc>
                    <a:spcAft>
                      <a:spcPts val="0"/>
                    </a:spcAft>
                    <a:buFont typeface="Arial" panose="020B0604020202020204" pitchFamily="34" charset="0"/>
                    <a:buChar char="•"/>
                  </a:pPr>
                  <a:r>
                    <a:rPr lang="id-ID" sz="1000" dirty="0">
                      <a:effectLst/>
                      <a:ea typeface="Calibri"/>
                      <a:cs typeface="Times New Roman"/>
                    </a:rPr>
                    <a:t>Sosialisasi</a:t>
                  </a:r>
                  <a:endParaRPr lang="id-ID" sz="1100" dirty="0">
                    <a:effectLst/>
                    <a:ea typeface="Calibri"/>
                    <a:cs typeface="Times New Roman"/>
                  </a:endParaRPr>
                </a:p>
              </p:txBody>
            </p:sp>
            <p:sp>
              <p:nvSpPr>
                <p:cNvPr id="38" name="Text Box 2"/>
                <p:cNvSpPr txBox="1">
                  <a:spLocks noChangeArrowheads="1"/>
                </p:cNvSpPr>
                <p:nvPr/>
              </p:nvSpPr>
              <p:spPr bwMode="auto">
                <a:xfrm>
                  <a:off x="4359349" y="2498652"/>
                  <a:ext cx="1499234" cy="137032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dirty="0">
                      <a:effectLst/>
                      <a:ea typeface="Calibri"/>
                      <a:cs typeface="Times New Roman"/>
                    </a:rPr>
                    <a:t>Peningkatan Kapasitas Kelembagaan ULP :</a:t>
                  </a:r>
                  <a:endParaRPr lang="id-ID" sz="1100" dirty="0">
                    <a:effectLst/>
                    <a:ea typeface="Calibri"/>
                    <a:cs typeface="Times New Roman"/>
                  </a:endParaRPr>
                </a:p>
                <a:p>
                  <a:pPr marL="228600" indent="-228600">
                    <a:lnSpc>
                      <a:spcPct val="115000"/>
                    </a:lnSpc>
                    <a:spcAft>
                      <a:spcPts val="0"/>
                    </a:spcAft>
                    <a:buFont typeface="Arial" panose="020B0604020202020204" pitchFamily="34" charset="0"/>
                    <a:buChar char="•"/>
                  </a:pPr>
                  <a:r>
                    <a:rPr lang="id-ID" sz="1000" dirty="0">
                      <a:effectLst/>
                      <a:ea typeface="Calibri"/>
                      <a:cs typeface="Times New Roman"/>
                    </a:rPr>
                    <a:t>SOP</a:t>
                  </a:r>
                  <a:endParaRPr lang="id-ID" sz="1100" dirty="0">
                    <a:effectLst/>
                    <a:ea typeface="Calibri"/>
                    <a:cs typeface="Times New Roman"/>
                  </a:endParaRPr>
                </a:p>
                <a:p>
                  <a:pPr marL="228600" indent="-228600">
                    <a:lnSpc>
                      <a:spcPct val="115000"/>
                    </a:lnSpc>
                    <a:spcAft>
                      <a:spcPts val="0"/>
                    </a:spcAft>
                    <a:buFont typeface="Arial" panose="020B0604020202020204" pitchFamily="34" charset="0"/>
                    <a:buChar char="•"/>
                  </a:pPr>
                  <a:r>
                    <a:rPr lang="id-ID" sz="1000" dirty="0">
                      <a:effectLst/>
                      <a:ea typeface="Calibri"/>
                      <a:cs typeface="Times New Roman"/>
                    </a:rPr>
                    <a:t>Pengembangan fungsi terkait perlindungan hukum</a:t>
                  </a:r>
                  <a:endParaRPr lang="id-ID" sz="1100" dirty="0">
                    <a:effectLst/>
                    <a:ea typeface="Calibri"/>
                    <a:cs typeface="Times New Roman"/>
                  </a:endParaRPr>
                </a:p>
                <a:p>
                  <a:pPr marL="228600" indent="-228600">
                    <a:lnSpc>
                      <a:spcPct val="115000"/>
                    </a:lnSpc>
                    <a:spcAft>
                      <a:spcPts val="0"/>
                    </a:spcAft>
                    <a:buFont typeface="Arial" panose="020B0604020202020204" pitchFamily="34" charset="0"/>
                    <a:buChar char="•"/>
                  </a:pPr>
                  <a:r>
                    <a:rPr lang="id-ID" sz="1000" dirty="0">
                      <a:effectLst/>
                      <a:ea typeface="Calibri"/>
                      <a:cs typeface="Times New Roman"/>
                    </a:rPr>
                    <a:t>Penyiapan SDM</a:t>
                  </a:r>
                  <a:endParaRPr lang="id-ID" sz="1100" dirty="0">
                    <a:effectLst/>
                    <a:ea typeface="Calibri"/>
                    <a:cs typeface="Times New Roman"/>
                  </a:endParaRPr>
                </a:p>
              </p:txBody>
            </p:sp>
            <p:sp>
              <p:nvSpPr>
                <p:cNvPr id="39" name="Text Box 2"/>
                <p:cNvSpPr txBox="1">
                  <a:spLocks noChangeArrowheads="1"/>
                </p:cNvSpPr>
                <p:nvPr/>
              </p:nvSpPr>
              <p:spPr bwMode="auto">
                <a:xfrm>
                  <a:off x="1998921" y="3721396"/>
                  <a:ext cx="2030729" cy="814069"/>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Pengembangan dukungan dari stakeholder lain :</a:t>
                  </a:r>
                  <a:endParaRPr lang="id-ID" sz="1100">
                    <a:effectLst/>
                    <a:ea typeface="Calibri"/>
                    <a:cs typeface="Times New Roman"/>
                  </a:endParaRPr>
                </a:p>
                <a:p>
                  <a:pPr algn="ctr">
                    <a:lnSpc>
                      <a:spcPct val="115000"/>
                    </a:lnSpc>
                    <a:spcAft>
                      <a:spcPts val="0"/>
                    </a:spcAft>
                  </a:pPr>
                  <a:r>
                    <a:rPr lang="id-ID" sz="1000">
                      <a:effectLst/>
                      <a:ea typeface="Calibri"/>
                      <a:cs typeface="Times New Roman"/>
                    </a:rPr>
                    <a:t>Kepolisian, Kejaksaan, Kehakiman, Media, LSM, Masyarakat</a:t>
                  </a:r>
                  <a:endParaRPr lang="id-ID" sz="1100">
                    <a:effectLst/>
                    <a:ea typeface="Calibri"/>
                    <a:cs typeface="Times New Roman"/>
                  </a:endParaRPr>
                </a:p>
              </p:txBody>
            </p:sp>
            <p:sp>
              <p:nvSpPr>
                <p:cNvPr id="40" name="Text Box 2"/>
                <p:cNvSpPr txBox="1">
                  <a:spLocks noChangeArrowheads="1"/>
                </p:cNvSpPr>
                <p:nvPr/>
              </p:nvSpPr>
              <p:spPr bwMode="auto">
                <a:xfrm>
                  <a:off x="1998921" y="2360428"/>
                  <a:ext cx="1903095" cy="913130"/>
                </a:xfrm>
                <a:prstGeom prst="ellipse">
                  <a:avLst/>
                </a:prstGeom>
                <a:solidFill>
                  <a:schemeClr val="accent3">
                    <a:lumMod val="40000"/>
                    <a:lumOff val="60000"/>
                  </a:schemeClr>
                </a:solidFill>
                <a:ln w="9525">
                  <a:noFill/>
                  <a:miter lim="800000"/>
                  <a:headEnd/>
                  <a:tailEn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ot="0" vert="horz" wrap="square" lIns="91440" tIns="45720" rIns="91440" bIns="45720" anchor="t" anchorCtr="0">
                  <a:noAutofit/>
                </a:bodyPr>
                <a:lstStyle/>
                <a:p>
                  <a:pPr algn="ctr">
                    <a:lnSpc>
                      <a:spcPct val="115000"/>
                    </a:lnSpc>
                    <a:spcAft>
                      <a:spcPts val="0"/>
                    </a:spcAft>
                  </a:pPr>
                  <a:r>
                    <a:rPr lang="id-ID" sz="1000" dirty="0">
                      <a:effectLst/>
                      <a:latin typeface="Calibri"/>
                      <a:ea typeface="Calibri"/>
                      <a:cs typeface="Times New Roman"/>
                    </a:rPr>
                    <a:t>Pengembangan Sistem Perlindungan Bagi </a:t>
                  </a:r>
                  <a:r>
                    <a:rPr lang="id-ID" sz="1000" dirty="0" smtClean="0">
                      <a:effectLst/>
                      <a:latin typeface="Calibri"/>
                      <a:ea typeface="Calibri"/>
                      <a:cs typeface="Times New Roman"/>
                    </a:rPr>
                    <a:t>Pelaksana PBJ</a:t>
                  </a:r>
                  <a:endParaRPr lang="id-ID" sz="1100" dirty="0">
                    <a:effectLst/>
                    <a:latin typeface="Calibri"/>
                    <a:ea typeface="Calibri"/>
                    <a:cs typeface="Times New Roman"/>
                  </a:endParaRPr>
                </a:p>
              </p:txBody>
            </p:sp>
            <p:sp>
              <p:nvSpPr>
                <p:cNvPr id="41" name="Right Arrow 40"/>
                <p:cNvSpPr/>
                <p:nvPr/>
              </p:nvSpPr>
              <p:spPr>
                <a:xfrm>
                  <a:off x="1711842" y="2604977"/>
                  <a:ext cx="201930" cy="361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42" name="Right Arrow 41"/>
                <p:cNvSpPr/>
                <p:nvPr/>
              </p:nvSpPr>
              <p:spPr>
                <a:xfrm flipH="1">
                  <a:off x="4029739" y="2604977"/>
                  <a:ext cx="201930" cy="361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43" name="Right Arrow 42"/>
                <p:cNvSpPr/>
                <p:nvPr/>
              </p:nvSpPr>
              <p:spPr>
                <a:xfrm rot="16200000" flipH="1">
                  <a:off x="2620925" y="1430079"/>
                  <a:ext cx="1003935" cy="5497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44" name="Right Arrow 43"/>
                <p:cNvSpPr/>
                <p:nvPr/>
              </p:nvSpPr>
              <p:spPr>
                <a:xfrm rot="5400000" flipH="1" flipV="1">
                  <a:off x="2865474" y="3322675"/>
                  <a:ext cx="201929" cy="3613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nvGrpSpPr>
                <p:cNvPr id="45" name="Group 44"/>
                <p:cNvGrpSpPr/>
                <p:nvPr/>
              </p:nvGrpSpPr>
              <p:grpSpPr>
                <a:xfrm>
                  <a:off x="1137683" y="0"/>
                  <a:ext cx="3540125" cy="1062355"/>
                  <a:chOff x="0" y="0"/>
                  <a:chExt cx="3540480" cy="1062725"/>
                </a:xfrm>
              </p:grpSpPr>
              <p:sp>
                <p:nvSpPr>
                  <p:cNvPr id="49" name="Rectangle 48"/>
                  <p:cNvSpPr/>
                  <p:nvPr/>
                </p:nvSpPr>
                <p:spPr>
                  <a:xfrm>
                    <a:off x="0" y="0"/>
                    <a:ext cx="3540480" cy="106272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50" name="Text Box 2"/>
                  <p:cNvSpPr txBox="1">
                    <a:spLocks noChangeArrowheads="1"/>
                  </p:cNvSpPr>
                  <p:nvPr/>
                </p:nvSpPr>
                <p:spPr bwMode="auto">
                  <a:xfrm>
                    <a:off x="861152" y="95685"/>
                    <a:ext cx="1774824" cy="457834"/>
                  </a:xfrm>
                  <a:prstGeom prst="rect">
                    <a:avLst/>
                  </a:prstGeom>
                  <a:noFill/>
                  <a:ln>
                    <a:noFill/>
                    <a:headEnd/>
                    <a:tailEnd/>
                  </a:ln>
                </p:spPr>
                <p:style>
                  <a:lnRef idx="1">
                    <a:schemeClr val="accent1"/>
                  </a:lnRef>
                  <a:fillRef idx="2">
                    <a:schemeClr val="accent1"/>
                  </a:fillRef>
                  <a:effectRef idx="1">
                    <a:schemeClr val="accent1"/>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Kesepakatan dan komitmen di tingkat pusat</a:t>
                    </a:r>
                    <a:endParaRPr lang="id-ID" sz="1100">
                      <a:effectLst/>
                      <a:ea typeface="Calibri"/>
                      <a:cs typeface="Times New Roman"/>
                    </a:endParaRPr>
                  </a:p>
                </p:txBody>
              </p:sp>
              <p:sp>
                <p:nvSpPr>
                  <p:cNvPr id="51" name="Text Box 2"/>
                  <p:cNvSpPr txBox="1">
                    <a:spLocks noChangeArrowheads="1"/>
                  </p:cNvSpPr>
                  <p:nvPr/>
                </p:nvSpPr>
                <p:spPr bwMode="auto">
                  <a:xfrm>
                    <a:off x="116947" y="616638"/>
                    <a:ext cx="1774824" cy="27939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UU, PP, Perpres dan Permen</a:t>
                    </a:r>
                    <a:endParaRPr lang="id-ID" sz="1100">
                      <a:effectLst/>
                      <a:ea typeface="Calibri"/>
                      <a:cs typeface="Times New Roman"/>
                    </a:endParaRPr>
                  </a:p>
                </p:txBody>
              </p:sp>
              <p:sp>
                <p:nvSpPr>
                  <p:cNvPr id="52" name="Text Box 2"/>
                  <p:cNvSpPr txBox="1">
                    <a:spLocks noChangeArrowheads="1"/>
                  </p:cNvSpPr>
                  <p:nvPr/>
                </p:nvSpPr>
                <p:spPr bwMode="auto">
                  <a:xfrm>
                    <a:off x="2009353" y="616638"/>
                    <a:ext cx="1424304" cy="27939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SKB dan MoU antarK/L</a:t>
                    </a:r>
                    <a:endParaRPr lang="id-ID" sz="1100">
                      <a:effectLst/>
                      <a:ea typeface="Calibri"/>
                      <a:cs typeface="Times New Roman"/>
                    </a:endParaRPr>
                  </a:p>
                </p:txBody>
              </p:sp>
            </p:grpSp>
            <p:sp>
              <p:nvSpPr>
                <p:cNvPr id="46" name="Text Box 2"/>
                <p:cNvSpPr txBox="1">
                  <a:spLocks noChangeArrowheads="1"/>
                </p:cNvSpPr>
                <p:nvPr/>
              </p:nvSpPr>
              <p:spPr bwMode="auto">
                <a:xfrm>
                  <a:off x="425297" y="1350247"/>
                  <a:ext cx="1722754" cy="457834"/>
                </a:xfrm>
                <a:prstGeom prst="rect">
                  <a:avLst/>
                </a:prstGeom>
                <a:solidFill>
                  <a:srgbClr val="92D050"/>
                </a:solidFill>
                <a:ln>
                  <a:headEnd/>
                  <a:tailEnd/>
                </a:ln>
              </p:spPr>
              <p:style>
                <a:lnRef idx="1">
                  <a:schemeClr val="accent2"/>
                </a:lnRef>
                <a:fillRef idx="2">
                  <a:schemeClr val="accent2"/>
                </a:fillRef>
                <a:effectRef idx="1">
                  <a:schemeClr val="accent2"/>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Peraturan daerah, peraturan pimpinan daerah</a:t>
                  </a:r>
                  <a:endParaRPr lang="id-ID" sz="1100">
                    <a:effectLst/>
                    <a:ea typeface="Calibri"/>
                    <a:cs typeface="Times New Roman"/>
                  </a:endParaRPr>
                </a:p>
              </p:txBody>
            </p:sp>
            <p:cxnSp>
              <p:nvCxnSpPr>
                <p:cNvPr id="47" name="Straight Arrow Connector 46"/>
                <p:cNvCxnSpPr/>
                <p:nvPr/>
              </p:nvCxnSpPr>
              <p:spPr>
                <a:xfrm>
                  <a:off x="1711842" y="893135"/>
                  <a:ext cx="0" cy="45461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Right Arrow 47"/>
                <p:cNvSpPr/>
                <p:nvPr/>
              </p:nvSpPr>
              <p:spPr>
                <a:xfrm rot="13905727" flipH="1">
                  <a:off x="2083982" y="1956391"/>
                  <a:ext cx="393316" cy="3606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sp>
            <p:nvSpPr>
              <p:cNvPr id="31" name="Text Box 2"/>
              <p:cNvSpPr txBox="1">
                <a:spLocks noChangeArrowheads="1"/>
              </p:cNvSpPr>
              <p:nvPr/>
            </p:nvSpPr>
            <p:spPr bwMode="auto">
              <a:xfrm rot="16200000">
                <a:off x="-733646" y="744279"/>
                <a:ext cx="1935007" cy="457200"/>
              </a:xfrm>
              <a:prstGeom prst="rect">
                <a:avLst/>
              </a:prstGeom>
              <a:solidFill>
                <a:srgbClr val="00B0F0"/>
              </a:solidFill>
              <a:ln>
                <a:headEnd/>
                <a:tailEnd/>
              </a:ln>
            </p:spPr>
            <p:style>
              <a:lnRef idx="1">
                <a:schemeClr val="accent2"/>
              </a:lnRef>
              <a:fillRef idx="2">
                <a:schemeClr val="accent2"/>
              </a:fillRef>
              <a:effectRef idx="1">
                <a:schemeClr val="accent2"/>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Jangka panjang, bersifat strategis dan regulatif</a:t>
                </a:r>
                <a:endParaRPr lang="id-ID" sz="1100">
                  <a:effectLst/>
                  <a:ea typeface="Calibri"/>
                  <a:cs typeface="Times New Roman"/>
                </a:endParaRPr>
              </a:p>
            </p:txBody>
          </p:sp>
          <p:sp>
            <p:nvSpPr>
              <p:cNvPr id="32" name="Text Box 2"/>
              <p:cNvSpPr txBox="1">
                <a:spLocks noChangeArrowheads="1"/>
              </p:cNvSpPr>
              <p:nvPr/>
            </p:nvSpPr>
            <p:spPr bwMode="auto">
              <a:xfrm rot="16200000">
                <a:off x="-834656" y="3152554"/>
                <a:ext cx="2160560" cy="457200"/>
              </a:xfrm>
              <a:prstGeom prst="rect">
                <a:avLst/>
              </a:prstGeom>
              <a:solidFill>
                <a:srgbClr val="00B0F0"/>
              </a:solidFill>
              <a:ln>
                <a:headEnd/>
                <a:tailEnd/>
              </a:ln>
            </p:spPr>
            <p:style>
              <a:lnRef idx="1">
                <a:schemeClr val="accent2"/>
              </a:lnRef>
              <a:fillRef idx="2">
                <a:schemeClr val="accent2"/>
              </a:fillRef>
              <a:effectRef idx="1">
                <a:schemeClr val="accent2"/>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Jangka pendek, praktis dan langsung implementasi</a:t>
                </a:r>
                <a:endParaRPr lang="id-ID" sz="1100">
                  <a:effectLst/>
                  <a:ea typeface="Calibri"/>
                  <a:cs typeface="Times New Roman"/>
                </a:endParaRPr>
              </a:p>
            </p:txBody>
          </p:sp>
          <p:cxnSp>
            <p:nvCxnSpPr>
              <p:cNvPr id="33" name="Straight Connector 32"/>
              <p:cNvCxnSpPr/>
              <p:nvPr/>
            </p:nvCxnSpPr>
            <p:spPr>
              <a:xfrm flipV="1">
                <a:off x="637954" y="10633"/>
                <a:ext cx="0" cy="2088774"/>
              </a:xfrm>
              <a:prstGeom prst="line">
                <a:avLst/>
              </a:prstGeom>
              <a:ln w="28575">
                <a:solidFill>
                  <a:srgbClr val="00206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637954" y="2105247"/>
                <a:ext cx="0" cy="2429922"/>
              </a:xfrm>
              <a:prstGeom prst="line">
                <a:avLst/>
              </a:prstGeom>
              <a:ln w="28575">
                <a:solidFill>
                  <a:srgbClr val="00206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35" name="Text Box 2"/>
              <p:cNvSpPr txBox="1">
                <a:spLocks noChangeArrowheads="1"/>
              </p:cNvSpPr>
              <p:nvPr/>
            </p:nvSpPr>
            <p:spPr bwMode="auto">
              <a:xfrm>
                <a:off x="2562382" y="5111571"/>
                <a:ext cx="2030094" cy="279399"/>
              </a:xfrm>
              <a:prstGeom prst="rect">
                <a:avLst/>
              </a:prstGeom>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gn="ctr">
                  <a:lnSpc>
                    <a:spcPct val="115000"/>
                  </a:lnSpc>
                  <a:spcAft>
                    <a:spcPts val="0"/>
                  </a:spcAft>
                </a:pPr>
                <a:r>
                  <a:rPr lang="id-ID" sz="1000">
                    <a:effectLst/>
                    <a:ea typeface="Calibri"/>
                    <a:cs typeface="Times New Roman"/>
                  </a:rPr>
                  <a:t>Lingkup Piloting</a:t>
                </a:r>
                <a:endParaRPr lang="id-ID" sz="1100">
                  <a:effectLst/>
                  <a:ea typeface="Calibri"/>
                  <a:cs typeface="Times New Roman"/>
                </a:endParaRPr>
              </a:p>
            </p:txBody>
          </p:sp>
          <p:sp>
            <p:nvSpPr>
              <p:cNvPr id="36" name="Pentagon 35"/>
              <p:cNvSpPr/>
              <p:nvPr/>
            </p:nvSpPr>
            <p:spPr>
              <a:xfrm rot="5400000">
                <a:off x="3508745" y="2254102"/>
                <a:ext cx="260985" cy="516128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sp>
          <p:nvSpPr>
            <p:cNvPr id="54" name="TextBox 53"/>
            <p:cNvSpPr txBox="1"/>
            <p:nvPr/>
          </p:nvSpPr>
          <p:spPr>
            <a:xfrm>
              <a:off x="6012160" y="2060848"/>
              <a:ext cx="1822322" cy="646331"/>
            </a:xfrm>
            <a:prstGeom prst="rect">
              <a:avLst/>
            </a:prstGeom>
            <a:noFill/>
          </p:spPr>
          <p:txBody>
            <a:bodyPr wrap="square" rtlCol="0">
              <a:spAutoFit/>
            </a:bodyPr>
            <a:lstStyle/>
            <a:p>
              <a:r>
                <a:rPr lang="id-ID" sz="1200" dirty="0" smtClean="0"/>
                <a:t>Perlu pemodelan/ exercise di beberapa ULP pilot </a:t>
              </a:r>
              <a:endParaRPr lang="id-ID" sz="1200" dirty="0"/>
            </a:p>
          </p:txBody>
        </p:sp>
      </p:grpSp>
      <p:sp>
        <p:nvSpPr>
          <p:cNvPr id="56" name="TextBox 55"/>
          <p:cNvSpPr txBox="1"/>
          <p:nvPr/>
        </p:nvSpPr>
        <p:spPr>
          <a:xfrm>
            <a:off x="193135" y="1019346"/>
            <a:ext cx="1368152" cy="646331"/>
          </a:xfrm>
          <a:prstGeom prst="rect">
            <a:avLst/>
          </a:prstGeom>
          <a:noFill/>
        </p:spPr>
        <p:txBody>
          <a:bodyPr wrap="square" rtlCol="0">
            <a:spAutoFit/>
          </a:bodyPr>
          <a:lstStyle/>
          <a:p>
            <a:r>
              <a:rPr lang="id-ID" b="1" dirty="0" smtClean="0"/>
              <a:t>Lingkup Piloting</a:t>
            </a:r>
            <a:endParaRPr lang="id-ID" b="1" dirty="0"/>
          </a:p>
        </p:txBody>
      </p:sp>
      <p:sp>
        <p:nvSpPr>
          <p:cNvPr id="57" name="Text Box 2"/>
          <p:cNvSpPr txBox="1">
            <a:spLocks noChangeArrowheads="1"/>
          </p:cNvSpPr>
          <p:nvPr/>
        </p:nvSpPr>
        <p:spPr bwMode="auto">
          <a:xfrm>
            <a:off x="6826999" y="5110919"/>
            <a:ext cx="1689554" cy="258917"/>
          </a:xfrm>
          <a:prstGeom prst="rect">
            <a:avLst/>
          </a:prstGeom>
          <a:solidFill>
            <a:srgbClr val="FF0000"/>
          </a:solidFill>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gn="ctr">
              <a:lnSpc>
                <a:spcPct val="115000"/>
              </a:lnSpc>
              <a:spcAft>
                <a:spcPts val="0"/>
              </a:spcAft>
            </a:pPr>
            <a:r>
              <a:rPr lang="id-ID" sz="1000" dirty="0" smtClean="0">
                <a:effectLst/>
                <a:ea typeface="Calibri"/>
                <a:cs typeface="Times New Roman"/>
              </a:rPr>
              <a:t>Mentoring</a:t>
            </a:r>
            <a:endParaRPr lang="id-ID" sz="1100" dirty="0">
              <a:effectLst/>
              <a:ea typeface="Calibri"/>
              <a:cs typeface="Times New Roman"/>
            </a:endParaRPr>
          </a:p>
        </p:txBody>
      </p:sp>
    </p:spTree>
    <p:extLst>
      <p:ext uri="{BB962C8B-B14F-4D97-AF65-F5344CB8AC3E}">
        <p14:creationId xmlns:p14="http://schemas.microsoft.com/office/powerpoint/2010/main" val="14543284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251520" y="1578884"/>
            <a:ext cx="6282355" cy="4257002"/>
            <a:chOff x="-115643" y="564294"/>
            <a:chExt cx="6282527" cy="4257459"/>
          </a:xfrm>
        </p:grpSpPr>
        <p:pic>
          <p:nvPicPr>
            <p:cNvPr id="3" name="Picture 2" descr="Hasil gambar untuk peta indonesia"/>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137683"/>
              <a:ext cx="6166884" cy="2902689"/>
            </a:xfrm>
            <a:prstGeom prst="rect">
              <a:avLst/>
            </a:prstGeom>
            <a:ln>
              <a:noFill/>
            </a:ln>
            <a:effectLst>
              <a:outerShdw blurRad="292100" dist="139700" dir="2700000" algn="tl" rotWithShape="0">
                <a:srgbClr val="333333">
                  <a:alpha val="65000"/>
                </a:srgbClr>
              </a:outerShdw>
            </a:effectLst>
          </p:spPr>
        </p:pic>
        <p:sp>
          <p:nvSpPr>
            <p:cNvPr id="4" name="Rectangular Callout 3"/>
            <p:cNvSpPr/>
            <p:nvPr/>
          </p:nvSpPr>
          <p:spPr>
            <a:xfrm>
              <a:off x="3423685" y="564294"/>
              <a:ext cx="1536794" cy="349730"/>
            </a:xfrm>
            <a:prstGeom prst="wedgeRectCallout">
              <a:avLst>
                <a:gd name="adj1" fmla="val -37493"/>
                <a:gd name="adj2" fmla="val 416603"/>
              </a:avLst>
            </a:prstGeom>
          </p:spPr>
          <p:style>
            <a:lnRef idx="1">
              <a:schemeClr val="accent3"/>
            </a:lnRef>
            <a:fillRef idx="2">
              <a:schemeClr val="accent3"/>
            </a:fillRef>
            <a:effectRef idx="1">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228600" indent="-228600" algn="just">
                <a:spcAft>
                  <a:spcPts val="0"/>
                </a:spcAft>
                <a:buFont typeface="+mj-lt"/>
                <a:buAutoNum type="arabicPeriod"/>
              </a:pPr>
              <a:r>
                <a:rPr lang="id-ID" sz="1100" dirty="0" smtClean="0">
                  <a:effectLst/>
                  <a:ea typeface="Calibri"/>
                  <a:cs typeface="Calibri"/>
                </a:rPr>
                <a:t>Prov Gorontalo</a:t>
              </a:r>
              <a:endParaRPr lang="id-ID" sz="1100" dirty="0">
                <a:effectLst/>
                <a:ea typeface="Calibri"/>
                <a:cs typeface="Times New Roman"/>
              </a:endParaRPr>
            </a:p>
          </p:txBody>
        </p:sp>
        <p:sp>
          <p:nvSpPr>
            <p:cNvPr id="5" name="Rectangular Callout 4"/>
            <p:cNvSpPr/>
            <p:nvPr/>
          </p:nvSpPr>
          <p:spPr>
            <a:xfrm>
              <a:off x="1637414" y="564294"/>
              <a:ext cx="1658620" cy="402871"/>
            </a:xfrm>
            <a:prstGeom prst="wedgeRectCallout">
              <a:avLst>
                <a:gd name="adj1" fmla="val 690"/>
                <a:gd name="adj2" fmla="val 431582"/>
              </a:avLst>
            </a:prstGeom>
          </p:spPr>
          <p:style>
            <a:lnRef idx="1">
              <a:schemeClr val="accent5"/>
            </a:lnRef>
            <a:fillRef idx="2">
              <a:schemeClr val="accent5"/>
            </a:fillRef>
            <a:effectRef idx="1">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228600" indent="-228600">
                <a:spcAft>
                  <a:spcPts val="1000"/>
                </a:spcAft>
                <a:buFont typeface="+mj-lt"/>
                <a:buAutoNum type="arabicPeriod"/>
              </a:pPr>
              <a:r>
                <a:rPr lang="id-ID" sz="1100" dirty="0" smtClean="0">
                  <a:effectLst/>
                  <a:ea typeface="Calibri"/>
                  <a:cs typeface="Times New Roman"/>
                </a:rPr>
                <a:t>Prov </a:t>
              </a:r>
              <a:r>
                <a:rPr lang="id-ID" sz="1100" dirty="0">
                  <a:effectLst/>
                  <a:ea typeface="Calibri"/>
                  <a:cs typeface="Times New Roman"/>
                </a:rPr>
                <a:t>Kalimantan Tengah</a:t>
              </a:r>
            </a:p>
          </p:txBody>
        </p:sp>
        <p:sp>
          <p:nvSpPr>
            <p:cNvPr id="7" name="Rectangular Callout 6"/>
            <p:cNvSpPr/>
            <p:nvPr/>
          </p:nvSpPr>
          <p:spPr>
            <a:xfrm>
              <a:off x="2368119" y="4455041"/>
              <a:ext cx="1728239" cy="366712"/>
            </a:xfrm>
            <a:prstGeom prst="wedgeRectCallout">
              <a:avLst>
                <a:gd name="adj1" fmla="val -23691"/>
                <a:gd name="adj2" fmla="val -321729"/>
              </a:avLst>
            </a:prstGeom>
          </p:spPr>
          <p:style>
            <a:lnRef idx="1">
              <a:schemeClr val="accent4"/>
            </a:lnRef>
            <a:fillRef idx="2">
              <a:schemeClr val="accent4"/>
            </a:fillRef>
            <a:effectRef idx="1">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228600" indent="-228600">
                <a:spcAft>
                  <a:spcPts val="0"/>
                </a:spcAft>
                <a:buFont typeface="+mj-lt"/>
                <a:buAutoNum type="arabicPeriod"/>
              </a:pPr>
              <a:r>
                <a:rPr lang="id-ID" sz="1100" dirty="0" smtClean="0">
                  <a:effectLst/>
                  <a:ea typeface="Calibri"/>
                  <a:cs typeface="Times New Roman"/>
                </a:rPr>
                <a:t>Kab </a:t>
              </a:r>
              <a:r>
                <a:rPr lang="id-ID" sz="1100" dirty="0">
                  <a:effectLst/>
                  <a:ea typeface="Calibri"/>
                  <a:cs typeface="Times New Roman"/>
                </a:rPr>
                <a:t>Lombok </a:t>
              </a:r>
              <a:r>
                <a:rPr lang="id-ID" sz="1100" dirty="0" smtClean="0">
                  <a:effectLst/>
                  <a:ea typeface="Calibri"/>
                  <a:cs typeface="Times New Roman"/>
                </a:rPr>
                <a:t>Tengah</a:t>
              </a:r>
              <a:endParaRPr lang="id-ID" sz="1100" dirty="0">
                <a:effectLst/>
                <a:ea typeface="Calibri"/>
                <a:cs typeface="Times New Roman"/>
              </a:endParaRPr>
            </a:p>
          </p:txBody>
        </p:sp>
        <p:sp>
          <p:nvSpPr>
            <p:cNvPr id="10" name="Rectangular Callout 9"/>
            <p:cNvSpPr/>
            <p:nvPr/>
          </p:nvSpPr>
          <p:spPr>
            <a:xfrm>
              <a:off x="4960479" y="1680047"/>
              <a:ext cx="1031240" cy="318770"/>
            </a:xfrm>
            <a:prstGeom prst="wedgeRectCallout">
              <a:avLst>
                <a:gd name="adj1" fmla="val 33974"/>
                <a:gd name="adj2" fmla="val 264856"/>
              </a:avLst>
            </a:prstGeom>
          </p:spPr>
          <p:style>
            <a:lnRef idx="1">
              <a:schemeClr val="dk1"/>
            </a:lnRef>
            <a:fillRef idx="2">
              <a:schemeClr val="dk1"/>
            </a:fillRef>
            <a:effectRef idx="1">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lvl="0">
                <a:lnSpc>
                  <a:spcPct val="115000"/>
                </a:lnSpc>
                <a:spcAft>
                  <a:spcPts val="0"/>
                </a:spcAft>
              </a:pPr>
              <a:r>
                <a:rPr lang="id-ID" sz="1100" dirty="0">
                  <a:effectLst/>
                  <a:ea typeface="Calibri"/>
                  <a:cs typeface="Times New Roman"/>
                </a:rPr>
                <a:t>Kota Jayapura</a:t>
              </a:r>
            </a:p>
          </p:txBody>
        </p:sp>
        <p:sp>
          <p:nvSpPr>
            <p:cNvPr id="11" name="Rectangular Callout 10"/>
            <p:cNvSpPr/>
            <p:nvPr/>
          </p:nvSpPr>
          <p:spPr>
            <a:xfrm>
              <a:off x="10853" y="3624787"/>
              <a:ext cx="1862794" cy="831169"/>
            </a:xfrm>
            <a:prstGeom prst="wedgeRectCallout">
              <a:avLst>
                <a:gd name="adj1" fmla="val 44253"/>
                <a:gd name="adj2" fmla="val -93297"/>
              </a:avLst>
            </a:prstGeom>
          </p:spPr>
          <p:style>
            <a:lnRef idx="1">
              <a:schemeClr val="dk1"/>
            </a:lnRef>
            <a:fillRef idx="3">
              <a:schemeClr val="dk1"/>
            </a:fillRef>
            <a:effectRef idx="2">
              <a:schemeClr val="dk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228600" indent="-228600" algn="just">
                <a:lnSpc>
                  <a:spcPct val="115000"/>
                </a:lnSpc>
                <a:spcAft>
                  <a:spcPts val="0"/>
                </a:spcAft>
                <a:buFont typeface="+mj-lt"/>
                <a:buAutoNum type="arabicPeriod"/>
              </a:pPr>
              <a:r>
                <a:rPr lang="id-ID" sz="1100" dirty="0" smtClean="0">
                  <a:effectLst/>
                  <a:ea typeface="Calibri"/>
                  <a:cs typeface="Calibri"/>
                </a:rPr>
                <a:t>Kementerian Keuangan</a:t>
              </a:r>
              <a:endParaRPr lang="id-ID" sz="1100" dirty="0">
                <a:effectLst/>
                <a:ea typeface="Calibri"/>
                <a:cs typeface="Times New Roman"/>
              </a:endParaRPr>
            </a:p>
            <a:p>
              <a:pPr marL="228600" indent="-228600" algn="just">
                <a:lnSpc>
                  <a:spcPct val="115000"/>
                </a:lnSpc>
                <a:spcAft>
                  <a:spcPts val="0"/>
                </a:spcAft>
                <a:buFont typeface="+mj-lt"/>
                <a:buAutoNum type="arabicPeriod"/>
              </a:pPr>
              <a:r>
                <a:rPr lang="id-ID" sz="1100" dirty="0">
                  <a:effectLst/>
                  <a:ea typeface="Calibri"/>
                  <a:cs typeface="Calibri"/>
                </a:rPr>
                <a:t>Kota Yogyakarta</a:t>
              </a:r>
              <a:endParaRPr lang="id-ID" sz="1100" dirty="0">
                <a:effectLst/>
                <a:ea typeface="Calibri"/>
                <a:cs typeface="Times New Roman"/>
              </a:endParaRPr>
            </a:p>
            <a:p>
              <a:pPr marL="228600" indent="-228600" algn="just">
                <a:lnSpc>
                  <a:spcPct val="115000"/>
                </a:lnSpc>
                <a:spcAft>
                  <a:spcPts val="0"/>
                </a:spcAft>
                <a:buFont typeface="+mj-lt"/>
                <a:buAutoNum type="arabicPeriod"/>
              </a:pPr>
              <a:r>
                <a:rPr lang="id-ID" sz="1100" dirty="0" smtClean="0">
                  <a:effectLst/>
                  <a:ea typeface="Calibri"/>
                  <a:cs typeface="Calibri"/>
                </a:rPr>
                <a:t>Kota </a:t>
              </a:r>
              <a:r>
                <a:rPr lang="id-ID" sz="1100" dirty="0">
                  <a:effectLst/>
                  <a:ea typeface="Calibri"/>
                  <a:cs typeface="Calibri"/>
                </a:rPr>
                <a:t>Sukabumi</a:t>
              </a:r>
              <a:endParaRPr lang="id-ID" sz="1100" dirty="0">
                <a:effectLst/>
                <a:ea typeface="Calibri"/>
                <a:cs typeface="Times New Roman"/>
              </a:endParaRPr>
            </a:p>
            <a:p>
              <a:pPr marL="228600" indent="-228600" algn="just">
                <a:lnSpc>
                  <a:spcPct val="115000"/>
                </a:lnSpc>
                <a:spcAft>
                  <a:spcPts val="0"/>
                </a:spcAft>
                <a:buFont typeface="+mj-lt"/>
                <a:buAutoNum type="arabicPeriod"/>
              </a:pPr>
              <a:r>
                <a:rPr lang="id-ID" sz="1100" dirty="0" smtClean="0">
                  <a:effectLst/>
                  <a:ea typeface="Calibri"/>
                  <a:cs typeface="Calibri"/>
                </a:rPr>
                <a:t>Kota </a:t>
              </a:r>
              <a:r>
                <a:rPr lang="id-ID" sz="1100" dirty="0">
                  <a:effectLst/>
                  <a:ea typeface="Calibri"/>
                  <a:cs typeface="Calibri"/>
                </a:rPr>
                <a:t>Kediri</a:t>
              </a:r>
              <a:endParaRPr lang="id-ID" sz="1100" dirty="0">
                <a:effectLst/>
                <a:ea typeface="Calibri"/>
                <a:cs typeface="Times New Roman"/>
              </a:endParaRPr>
            </a:p>
          </p:txBody>
        </p:sp>
        <p:sp>
          <p:nvSpPr>
            <p:cNvPr id="12" name="Rectangular Callout 11"/>
            <p:cNvSpPr/>
            <p:nvPr/>
          </p:nvSpPr>
          <p:spPr>
            <a:xfrm>
              <a:off x="-115643" y="1050879"/>
              <a:ext cx="1989290" cy="469275"/>
            </a:xfrm>
            <a:prstGeom prst="wedgeRectCallout">
              <a:avLst>
                <a:gd name="adj1" fmla="val 31728"/>
                <a:gd name="adj2" fmla="val 270152"/>
              </a:avLst>
            </a:prstGeom>
          </p:spPr>
          <p:style>
            <a:lnRef idx="1">
              <a:schemeClr val="accent4"/>
            </a:lnRef>
            <a:fillRef idx="3">
              <a:schemeClr val="accent4"/>
            </a:fillRef>
            <a:effectRef idx="2">
              <a:schemeClr val="accent4"/>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228600" indent="-228600">
                <a:spcAft>
                  <a:spcPts val="0"/>
                </a:spcAft>
                <a:buFont typeface="+mj-lt"/>
                <a:buAutoNum type="arabicPeriod"/>
              </a:pPr>
              <a:r>
                <a:rPr lang="id-ID" sz="1100" dirty="0" smtClean="0">
                  <a:effectLst/>
                  <a:ea typeface="Calibri"/>
                  <a:cs typeface="Calibri"/>
                </a:rPr>
                <a:t>Provinsi Bangka Belitung</a:t>
              </a:r>
            </a:p>
            <a:p>
              <a:pPr marL="228600" indent="-228600">
                <a:spcAft>
                  <a:spcPts val="0"/>
                </a:spcAft>
                <a:buFont typeface="+mj-lt"/>
                <a:buAutoNum type="arabicPeriod"/>
              </a:pPr>
              <a:r>
                <a:rPr lang="id-ID" sz="1100" dirty="0" smtClean="0">
                  <a:ea typeface="Calibri"/>
                  <a:cs typeface="Times New Roman"/>
                </a:rPr>
                <a:t>Kabupaten Muaro Jambi</a:t>
              </a:r>
              <a:r>
                <a:rPr lang="id-ID" sz="1100" dirty="0">
                  <a:effectLst/>
                  <a:ea typeface="Calibri"/>
                  <a:cs typeface="Times New Roman"/>
                </a:rPr>
                <a:t> </a:t>
              </a:r>
            </a:p>
          </p:txBody>
        </p:sp>
      </p:grpSp>
      <p:sp>
        <p:nvSpPr>
          <p:cNvPr id="13" name="TextBox 12"/>
          <p:cNvSpPr txBox="1"/>
          <p:nvPr/>
        </p:nvSpPr>
        <p:spPr>
          <a:xfrm>
            <a:off x="300512" y="836712"/>
            <a:ext cx="3843632" cy="369332"/>
          </a:xfrm>
          <a:prstGeom prst="rect">
            <a:avLst/>
          </a:prstGeom>
          <a:noFill/>
        </p:spPr>
        <p:txBody>
          <a:bodyPr wrap="square" rtlCol="0">
            <a:spAutoFit/>
          </a:bodyPr>
          <a:lstStyle/>
          <a:p>
            <a:r>
              <a:rPr lang="id-ID" dirty="0" smtClean="0"/>
              <a:t>Piloting dilaksanakan di 10 ULP :</a:t>
            </a:r>
            <a:endParaRPr lang="id-ID" dirty="0"/>
          </a:p>
        </p:txBody>
      </p:sp>
      <p:sp>
        <p:nvSpPr>
          <p:cNvPr id="14" name="TextBox 13"/>
          <p:cNvSpPr txBox="1"/>
          <p:nvPr/>
        </p:nvSpPr>
        <p:spPr>
          <a:xfrm>
            <a:off x="6804248" y="1206044"/>
            <a:ext cx="2088232" cy="1815882"/>
          </a:xfrm>
          <a:prstGeom prst="rect">
            <a:avLst/>
          </a:prstGeom>
          <a:noFill/>
        </p:spPr>
        <p:txBody>
          <a:bodyPr wrap="square" rtlCol="0">
            <a:spAutoFit/>
          </a:bodyPr>
          <a:lstStyle/>
          <a:p>
            <a:r>
              <a:rPr lang="id-ID" sz="1600" b="1" u="sng" dirty="0" smtClean="0"/>
              <a:t>Batch 1</a:t>
            </a:r>
            <a:r>
              <a:rPr lang="id-ID" sz="1600" dirty="0" smtClean="0"/>
              <a:t> :</a:t>
            </a:r>
          </a:p>
          <a:p>
            <a:pPr marL="342900" indent="-342900">
              <a:buFont typeface="+mj-lt"/>
              <a:buAutoNum type="arabicPeriod"/>
            </a:pPr>
            <a:r>
              <a:rPr lang="id-ID" sz="1600" dirty="0" smtClean="0"/>
              <a:t>Kementerian Keuangan</a:t>
            </a:r>
          </a:p>
          <a:p>
            <a:pPr marL="342900" indent="-342900">
              <a:buFont typeface="+mj-lt"/>
              <a:buAutoNum type="arabicPeriod"/>
            </a:pPr>
            <a:r>
              <a:rPr lang="id-ID" sz="1600" dirty="0" smtClean="0"/>
              <a:t>Kota Kediri</a:t>
            </a:r>
          </a:p>
          <a:p>
            <a:pPr marL="342900" indent="-342900">
              <a:buFont typeface="+mj-lt"/>
              <a:buAutoNum type="arabicPeriod"/>
            </a:pPr>
            <a:r>
              <a:rPr lang="id-ID" sz="1600" dirty="0" smtClean="0"/>
              <a:t>Provinsi Gorontalo</a:t>
            </a:r>
          </a:p>
          <a:p>
            <a:pPr marL="342900" indent="-342900">
              <a:buFont typeface="+mj-lt"/>
              <a:buAutoNum type="arabicPeriod"/>
            </a:pPr>
            <a:r>
              <a:rPr lang="id-ID" sz="1600" dirty="0" smtClean="0"/>
              <a:t>Provinsi Kalimantan Tengah</a:t>
            </a:r>
            <a:endParaRPr lang="id-ID" sz="1600" dirty="0"/>
          </a:p>
        </p:txBody>
      </p:sp>
      <p:sp>
        <p:nvSpPr>
          <p:cNvPr id="15" name="TextBox 14"/>
          <p:cNvSpPr txBox="1"/>
          <p:nvPr/>
        </p:nvSpPr>
        <p:spPr>
          <a:xfrm>
            <a:off x="6804248" y="2969657"/>
            <a:ext cx="2088232" cy="1323439"/>
          </a:xfrm>
          <a:prstGeom prst="rect">
            <a:avLst/>
          </a:prstGeom>
          <a:noFill/>
        </p:spPr>
        <p:txBody>
          <a:bodyPr wrap="square" rtlCol="0">
            <a:spAutoFit/>
          </a:bodyPr>
          <a:lstStyle/>
          <a:p>
            <a:r>
              <a:rPr lang="id-ID" sz="1600" b="1" u="sng" dirty="0" smtClean="0"/>
              <a:t>Batch 2</a:t>
            </a:r>
            <a:r>
              <a:rPr lang="id-ID" sz="1600" dirty="0" smtClean="0"/>
              <a:t> :</a:t>
            </a:r>
          </a:p>
          <a:p>
            <a:pPr marL="342900" indent="-342900">
              <a:buFont typeface="+mj-lt"/>
              <a:buAutoNum type="arabicPeriod"/>
            </a:pPr>
            <a:r>
              <a:rPr lang="id-ID" sz="1600" dirty="0" smtClean="0"/>
              <a:t>Kabupaten </a:t>
            </a:r>
            <a:r>
              <a:rPr lang="id-ID" sz="1600" dirty="0"/>
              <a:t>Lombok Tengah</a:t>
            </a:r>
          </a:p>
          <a:p>
            <a:pPr marL="342900" indent="-342900">
              <a:buFont typeface="+mj-lt"/>
              <a:buAutoNum type="arabicPeriod" startAt="2"/>
            </a:pPr>
            <a:r>
              <a:rPr lang="id-ID" sz="1600" dirty="0" smtClean="0"/>
              <a:t>Kota Jayapura</a:t>
            </a:r>
          </a:p>
          <a:p>
            <a:pPr marL="342900" indent="-342900">
              <a:buFont typeface="+mj-lt"/>
              <a:buAutoNum type="arabicPeriod" startAt="2"/>
            </a:pPr>
            <a:r>
              <a:rPr lang="id-ID" sz="1600" dirty="0"/>
              <a:t>Kota </a:t>
            </a:r>
            <a:r>
              <a:rPr lang="id-ID" sz="1600" dirty="0" smtClean="0"/>
              <a:t>Yogyakarta</a:t>
            </a:r>
            <a:endParaRPr lang="id-ID" sz="1600" dirty="0"/>
          </a:p>
        </p:txBody>
      </p:sp>
      <p:sp>
        <p:nvSpPr>
          <p:cNvPr id="16" name="TextBox 15"/>
          <p:cNvSpPr txBox="1"/>
          <p:nvPr/>
        </p:nvSpPr>
        <p:spPr>
          <a:xfrm>
            <a:off x="6804248" y="4379620"/>
            <a:ext cx="2088232" cy="1569660"/>
          </a:xfrm>
          <a:prstGeom prst="rect">
            <a:avLst/>
          </a:prstGeom>
          <a:noFill/>
        </p:spPr>
        <p:txBody>
          <a:bodyPr wrap="square" rtlCol="0">
            <a:spAutoFit/>
          </a:bodyPr>
          <a:lstStyle/>
          <a:p>
            <a:r>
              <a:rPr lang="id-ID" sz="1600" b="1" u="sng" dirty="0" smtClean="0"/>
              <a:t>Batch 3</a:t>
            </a:r>
            <a:r>
              <a:rPr lang="id-ID" sz="1600" dirty="0" smtClean="0"/>
              <a:t> :</a:t>
            </a:r>
          </a:p>
          <a:p>
            <a:pPr marL="342900" indent="-342900">
              <a:buFont typeface="+mj-lt"/>
              <a:buAutoNum type="arabicPeriod"/>
            </a:pPr>
            <a:r>
              <a:rPr lang="id-ID" sz="1600" b="1" dirty="0"/>
              <a:t>Provinsi Bangka Belitung</a:t>
            </a:r>
          </a:p>
          <a:p>
            <a:pPr marL="342900" indent="-342900">
              <a:buFont typeface="+mj-lt"/>
              <a:buAutoNum type="arabicPeriod"/>
            </a:pPr>
            <a:r>
              <a:rPr lang="id-ID" sz="1600" dirty="0" smtClean="0"/>
              <a:t>Kabupaten </a:t>
            </a:r>
            <a:r>
              <a:rPr lang="id-ID" sz="1600" dirty="0" smtClean="0"/>
              <a:t>Muaro Jambi</a:t>
            </a:r>
          </a:p>
          <a:p>
            <a:pPr marL="342900" indent="-342900">
              <a:buFont typeface="+mj-lt"/>
              <a:buAutoNum type="arabicPeriod"/>
            </a:pPr>
            <a:r>
              <a:rPr lang="id-ID" sz="1600" dirty="0" smtClean="0"/>
              <a:t>Kota </a:t>
            </a:r>
            <a:r>
              <a:rPr lang="id-ID" sz="1600" dirty="0" smtClean="0"/>
              <a:t>Sukabumi</a:t>
            </a:r>
            <a:endParaRPr lang="id-ID" sz="1600" dirty="0" smtClean="0"/>
          </a:p>
        </p:txBody>
      </p:sp>
    </p:spTree>
    <p:extLst>
      <p:ext uri="{BB962C8B-B14F-4D97-AF65-F5344CB8AC3E}">
        <p14:creationId xmlns:p14="http://schemas.microsoft.com/office/powerpoint/2010/main" val="35646072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969838" y="1435416"/>
            <a:ext cx="7274570" cy="4513863"/>
            <a:chOff x="0" y="0"/>
            <a:chExt cx="6772771" cy="3987210"/>
          </a:xfrm>
        </p:grpSpPr>
        <p:grpSp>
          <p:nvGrpSpPr>
            <p:cNvPr id="3" name="Group 2"/>
            <p:cNvGrpSpPr/>
            <p:nvPr/>
          </p:nvGrpSpPr>
          <p:grpSpPr>
            <a:xfrm>
              <a:off x="0" y="0"/>
              <a:ext cx="6772771" cy="3987210"/>
              <a:chOff x="0" y="0"/>
              <a:chExt cx="6772771" cy="3987210"/>
            </a:xfrm>
          </p:grpSpPr>
          <p:sp>
            <p:nvSpPr>
              <p:cNvPr id="5" name="Text Box 2"/>
              <p:cNvSpPr txBox="1">
                <a:spLocks noChangeArrowheads="1"/>
              </p:cNvSpPr>
              <p:nvPr/>
            </p:nvSpPr>
            <p:spPr bwMode="auto">
              <a:xfrm>
                <a:off x="4836730" y="1968343"/>
                <a:ext cx="1041399" cy="1019501"/>
              </a:xfrm>
              <a:prstGeom prst="rect">
                <a:avLst/>
              </a:prstGeom>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nSpc>
                    <a:spcPct val="115000"/>
                  </a:lnSpc>
                  <a:spcAft>
                    <a:spcPts val="0"/>
                  </a:spcAft>
                </a:pPr>
                <a:r>
                  <a:rPr lang="id-ID" sz="1200">
                    <a:effectLst/>
                    <a:ea typeface="Calibri"/>
                    <a:cs typeface="Times New Roman"/>
                  </a:rPr>
                  <a:t>Model Implementasi Legal Protection di 10 ULP Pilot</a:t>
                </a:r>
              </a:p>
            </p:txBody>
          </p:sp>
          <p:sp>
            <p:nvSpPr>
              <p:cNvPr id="6" name="Oval 5"/>
              <p:cNvSpPr/>
              <p:nvPr/>
            </p:nvSpPr>
            <p:spPr>
              <a:xfrm>
                <a:off x="4657061" y="776177"/>
                <a:ext cx="179705" cy="1689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nvGrpSpPr>
              <p:cNvPr id="7" name="Group 6"/>
              <p:cNvGrpSpPr/>
              <p:nvPr/>
            </p:nvGrpSpPr>
            <p:grpSpPr>
              <a:xfrm>
                <a:off x="0" y="0"/>
                <a:ext cx="6772771" cy="3987210"/>
                <a:chOff x="0" y="0"/>
                <a:chExt cx="6772771" cy="3987210"/>
              </a:xfrm>
            </p:grpSpPr>
            <p:grpSp>
              <p:nvGrpSpPr>
                <p:cNvPr id="9" name="Group 8"/>
                <p:cNvGrpSpPr/>
                <p:nvPr/>
              </p:nvGrpSpPr>
              <p:grpSpPr>
                <a:xfrm>
                  <a:off x="0" y="542261"/>
                  <a:ext cx="6772771" cy="3144085"/>
                  <a:chOff x="0" y="350875"/>
                  <a:chExt cx="6772910" cy="3144334"/>
                </a:xfrm>
              </p:grpSpPr>
              <p:grpSp>
                <p:nvGrpSpPr>
                  <p:cNvPr id="24" name="Group 23"/>
                  <p:cNvGrpSpPr/>
                  <p:nvPr/>
                </p:nvGrpSpPr>
                <p:grpSpPr>
                  <a:xfrm>
                    <a:off x="0" y="350875"/>
                    <a:ext cx="6772910" cy="3144334"/>
                    <a:chOff x="0" y="350875"/>
                    <a:chExt cx="6772910" cy="3144334"/>
                  </a:xfrm>
                </p:grpSpPr>
                <p:sp>
                  <p:nvSpPr>
                    <p:cNvPr id="31" name="Right Arrow 30"/>
                    <p:cNvSpPr/>
                    <p:nvPr/>
                  </p:nvSpPr>
                  <p:spPr>
                    <a:xfrm>
                      <a:off x="0" y="350875"/>
                      <a:ext cx="6772910" cy="63754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nvGrpSpPr>
                    <p:cNvPr id="32" name="Group 31"/>
                    <p:cNvGrpSpPr/>
                    <p:nvPr/>
                  </p:nvGrpSpPr>
                  <p:grpSpPr>
                    <a:xfrm>
                      <a:off x="0" y="564107"/>
                      <a:ext cx="6750720" cy="2931102"/>
                      <a:chOff x="0" y="564107"/>
                      <a:chExt cx="6750720" cy="2931102"/>
                    </a:xfrm>
                  </p:grpSpPr>
                  <p:grpSp>
                    <p:nvGrpSpPr>
                      <p:cNvPr id="33" name="Group 32"/>
                      <p:cNvGrpSpPr/>
                      <p:nvPr/>
                    </p:nvGrpSpPr>
                    <p:grpSpPr>
                      <a:xfrm>
                        <a:off x="0" y="1105312"/>
                        <a:ext cx="6750720" cy="2389897"/>
                        <a:chOff x="0" y="1105312"/>
                        <a:chExt cx="6750720" cy="2389897"/>
                      </a:xfrm>
                    </p:grpSpPr>
                    <p:sp>
                      <p:nvSpPr>
                        <p:cNvPr id="40" name="Text Box 2"/>
                        <p:cNvSpPr txBox="1">
                          <a:spLocks noChangeArrowheads="1"/>
                        </p:cNvSpPr>
                        <p:nvPr/>
                      </p:nvSpPr>
                      <p:spPr bwMode="auto">
                        <a:xfrm>
                          <a:off x="5708665" y="1126601"/>
                          <a:ext cx="1042055" cy="597475"/>
                        </a:xfrm>
                        <a:prstGeom prst="rect">
                          <a:avLst/>
                        </a:prstGeom>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nSpc>
                              <a:spcPct val="115000"/>
                            </a:lnSpc>
                            <a:spcAft>
                              <a:spcPts val="0"/>
                            </a:spcAft>
                          </a:pPr>
                          <a:r>
                            <a:rPr lang="id-ID" sz="1100">
                              <a:effectLst/>
                              <a:ea typeface="Calibri"/>
                              <a:cs typeface="Times New Roman"/>
                            </a:rPr>
                            <a:t>Legal Protetion Implementation Guidebook</a:t>
                          </a:r>
                        </a:p>
                      </p:txBody>
                    </p:sp>
                    <p:sp>
                      <p:nvSpPr>
                        <p:cNvPr id="41" name="Text Box 2"/>
                        <p:cNvSpPr txBox="1">
                          <a:spLocks noChangeArrowheads="1"/>
                        </p:cNvSpPr>
                        <p:nvPr/>
                      </p:nvSpPr>
                      <p:spPr bwMode="auto">
                        <a:xfrm>
                          <a:off x="0" y="1105312"/>
                          <a:ext cx="712292" cy="550575"/>
                        </a:xfrm>
                        <a:prstGeom prst="rect">
                          <a:avLst/>
                        </a:prstGeom>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nSpc>
                              <a:spcPct val="115000"/>
                            </a:lnSpc>
                            <a:spcAft>
                              <a:spcPts val="0"/>
                            </a:spcAft>
                          </a:pPr>
                          <a:r>
                            <a:rPr lang="id-ID" sz="1000">
                              <a:effectLst/>
                              <a:ea typeface="Calibri"/>
                              <a:cs typeface="Times New Roman"/>
                            </a:rPr>
                            <a:t>Penetapan 10 ULP Pilot</a:t>
                          </a:r>
                        </a:p>
                      </p:txBody>
                    </p:sp>
                    <p:sp>
                      <p:nvSpPr>
                        <p:cNvPr id="42" name="Text Box 2"/>
                        <p:cNvSpPr txBox="1">
                          <a:spLocks noChangeArrowheads="1"/>
                        </p:cNvSpPr>
                        <p:nvPr/>
                      </p:nvSpPr>
                      <p:spPr bwMode="auto">
                        <a:xfrm>
                          <a:off x="818686" y="1137685"/>
                          <a:ext cx="669851" cy="644375"/>
                        </a:xfrm>
                        <a:prstGeom prst="rect">
                          <a:avLst/>
                        </a:prstGeom>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nSpc>
                              <a:spcPct val="115000"/>
                            </a:lnSpc>
                            <a:spcAft>
                              <a:spcPts val="0"/>
                            </a:spcAft>
                          </a:pPr>
                          <a:r>
                            <a:rPr lang="id-ID" sz="1200">
                              <a:effectLst/>
                              <a:ea typeface="Calibri"/>
                              <a:cs typeface="Times New Roman"/>
                            </a:rPr>
                            <a:t>Mou, Action Plan</a:t>
                          </a:r>
                        </a:p>
                      </p:txBody>
                    </p:sp>
                    <p:sp>
                      <p:nvSpPr>
                        <p:cNvPr id="43" name="Text Box 2"/>
                        <p:cNvSpPr txBox="1">
                          <a:spLocks noChangeArrowheads="1"/>
                        </p:cNvSpPr>
                        <p:nvPr/>
                      </p:nvSpPr>
                      <p:spPr bwMode="auto">
                        <a:xfrm>
                          <a:off x="467812" y="1850119"/>
                          <a:ext cx="606056" cy="644375"/>
                        </a:xfrm>
                        <a:prstGeom prst="rect">
                          <a:avLst/>
                        </a:prstGeom>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nSpc>
                              <a:spcPct val="115000"/>
                            </a:lnSpc>
                            <a:spcAft>
                              <a:spcPts val="0"/>
                            </a:spcAft>
                          </a:pPr>
                          <a:r>
                            <a:rPr lang="id-ID" sz="1200">
                              <a:effectLst/>
                              <a:ea typeface="Calibri"/>
                              <a:cs typeface="Times New Roman"/>
                            </a:rPr>
                            <a:t>Tim Kerja Daerah</a:t>
                          </a:r>
                        </a:p>
                      </p:txBody>
                    </p:sp>
                    <p:sp>
                      <p:nvSpPr>
                        <p:cNvPr id="44" name="Text Box 2"/>
                        <p:cNvSpPr txBox="1">
                          <a:spLocks noChangeArrowheads="1"/>
                        </p:cNvSpPr>
                        <p:nvPr/>
                      </p:nvSpPr>
                      <p:spPr bwMode="auto">
                        <a:xfrm>
                          <a:off x="3286711" y="2381826"/>
                          <a:ext cx="1455472" cy="1113383"/>
                        </a:xfrm>
                        <a:prstGeom prst="rect">
                          <a:avLst/>
                        </a:prstGeom>
                        <a:ln>
                          <a:headEnd/>
                          <a:tailEnd/>
                        </a:ln>
                      </p:spPr>
                      <p:style>
                        <a:lnRef idx="1">
                          <a:schemeClr val="dk1"/>
                        </a:lnRef>
                        <a:fillRef idx="3">
                          <a:schemeClr val="dk1"/>
                        </a:fillRef>
                        <a:effectRef idx="2">
                          <a:schemeClr val="dk1"/>
                        </a:effectRef>
                        <a:fontRef idx="minor">
                          <a:schemeClr val="lt1"/>
                        </a:fontRef>
                      </p:style>
                      <p:txBody>
                        <a:bodyPr rot="0" vert="horz" wrap="square" lIns="91440" tIns="45720" rIns="91440" bIns="45720" anchor="t" anchorCtr="0">
                          <a:spAutoFit/>
                        </a:bodyPr>
                        <a:lstStyle/>
                        <a:p>
                          <a:pPr>
                            <a:lnSpc>
                              <a:spcPct val="115000"/>
                            </a:lnSpc>
                            <a:spcAft>
                              <a:spcPts val="0"/>
                            </a:spcAft>
                          </a:pPr>
                          <a:r>
                            <a:rPr lang="id-ID" sz="1100">
                              <a:effectLst/>
                              <a:ea typeface="Calibri"/>
                              <a:cs typeface="Times New Roman"/>
                            </a:rPr>
                            <a:t>SOP, Konsep Sistem  Pendukung (Anggaran, Regulasi, Prasarana, Sarana, Kelembagaan), Dukungan Stakeholde Lain di 10 ULP Oilot</a:t>
                          </a:r>
                        </a:p>
                      </p:txBody>
                    </p:sp>
                  </p:grpSp>
                  <p:grpSp>
                    <p:nvGrpSpPr>
                      <p:cNvPr id="34" name="Group 33"/>
                      <p:cNvGrpSpPr/>
                      <p:nvPr/>
                    </p:nvGrpSpPr>
                    <p:grpSpPr>
                      <a:xfrm>
                        <a:off x="233916" y="564107"/>
                        <a:ext cx="6411019" cy="200863"/>
                        <a:chOff x="233916" y="564107"/>
                        <a:chExt cx="6411019" cy="200863"/>
                      </a:xfrm>
                    </p:grpSpPr>
                    <p:sp>
                      <p:nvSpPr>
                        <p:cNvPr id="35" name="Oval 34"/>
                        <p:cNvSpPr/>
                        <p:nvPr/>
                      </p:nvSpPr>
                      <p:spPr>
                        <a:xfrm>
                          <a:off x="6464595" y="584791"/>
                          <a:ext cx="180340" cy="1695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36" name="Oval 35"/>
                        <p:cNvSpPr/>
                        <p:nvPr/>
                      </p:nvSpPr>
                      <p:spPr>
                        <a:xfrm>
                          <a:off x="233916" y="584791"/>
                          <a:ext cx="180340" cy="1695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37" name="Oval 36"/>
                        <p:cNvSpPr/>
                        <p:nvPr/>
                      </p:nvSpPr>
                      <p:spPr>
                        <a:xfrm>
                          <a:off x="691100" y="584791"/>
                          <a:ext cx="180340" cy="1695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38" name="Oval 37"/>
                        <p:cNvSpPr/>
                        <p:nvPr/>
                      </p:nvSpPr>
                      <p:spPr>
                        <a:xfrm>
                          <a:off x="1041936" y="595425"/>
                          <a:ext cx="180340" cy="1695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sp>
                      <p:nvSpPr>
                        <p:cNvPr id="39" name="Oval 38"/>
                        <p:cNvSpPr/>
                        <p:nvPr/>
                      </p:nvSpPr>
                      <p:spPr>
                        <a:xfrm>
                          <a:off x="4476587" y="564107"/>
                          <a:ext cx="180235" cy="16954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grpSp>
              </p:grpSp>
              <p:grpSp>
                <p:nvGrpSpPr>
                  <p:cNvPr id="25" name="Group 24"/>
                  <p:cNvGrpSpPr/>
                  <p:nvPr/>
                </p:nvGrpSpPr>
                <p:grpSpPr>
                  <a:xfrm>
                    <a:off x="318976" y="701859"/>
                    <a:ext cx="6241312" cy="1679938"/>
                    <a:chOff x="318976" y="701859"/>
                    <a:chExt cx="6241312" cy="1679938"/>
                  </a:xfrm>
                </p:grpSpPr>
                <p:cxnSp>
                  <p:nvCxnSpPr>
                    <p:cNvPr id="26" name="Straight Connector 25"/>
                    <p:cNvCxnSpPr>
                      <a:endCxn id="36" idx="4"/>
                    </p:cNvCxnSpPr>
                    <p:nvPr/>
                  </p:nvCxnSpPr>
                  <p:spPr>
                    <a:xfrm flipV="1">
                      <a:off x="318976" y="754336"/>
                      <a:ext cx="5110" cy="351393"/>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endCxn id="37" idx="4"/>
                    </p:cNvCxnSpPr>
                    <p:nvPr/>
                  </p:nvCxnSpPr>
                  <p:spPr>
                    <a:xfrm flipV="1">
                      <a:off x="776161" y="754336"/>
                      <a:ext cx="5109" cy="1106251"/>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1126998" y="754915"/>
                      <a:ext cx="0" cy="393065"/>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4575678" y="701859"/>
                      <a:ext cx="0" cy="1679938"/>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V="1">
                      <a:off x="6560288" y="733647"/>
                      <a:ext cx="0" cy="393065"/>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grpSp>
            </p:grpSp>
            <p:cxnSp>
              <p:nvCxnSpPr>
                <p:cNvPr id="10" name="Straight Connector 9"/>
                <p:cNvCxnSpPr/>
                <p:nvPr/>
              </p:nvCxnSpPr>
              <p:spPr>
                <a:xfrm>
                  <a:off x="1360968" y="382772"/>
                  <a:ext cx="0" cy="3359150"/>
                </a:xfrm>
                <a:prstGeom prst="line">
                  <a:avLst/>
                </a:prstGeom>
                <a:ln w="127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221896" y="489425"/>
                  <a:ext cx="0" cy="3359150"/>
                </a:xfrm>
                <a:prstGeom prst="line">
                  <a:avLst/>
                </a:prstGeom>
                <a:ln w="12700">
                  <a:solidFill>
                    <a:srgbClr val="FFC000"/>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0" y="446568"/>
                  <a:ext cx="134961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350335" y="446568"/>
                  <a:ext cx="2880360"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242391" y="446568"/>
                  <a:ext cx="2349337"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15" name="Text Box 2"/>
                <p:cNvSpPr txBox="1">
                  <a:spLocks noChangeArrowheads="1"/>
                </p:cNvSpPr>
                <p:nvPr/>
              </p:nvSpPr>
              <p:spPr bwMode="auto">
                <a:xfrm>
                  <a:off x="287079" y="0"/>
                  <a:ext cx="839470" cy="648335"/>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0"/>
                    </a:spcAft>
                  </a:pPr>
                  <a:r>
                    <a:rPr lang="id-ID" sz="1000" b="1" dirty="0">
                      <a:effectLst/>
                      <a:latin typeface="Calibri"/>
                      <a:ea typeface="Calibri"/>
                      <a:cs typeface="Times New Roman"/>
                    </a:rPr>
                    <a:t>April – </a:t>
                  </a:r>
                  <a:r>
                    <a:rPr lang="id-ID" sz="1000" b="1" dirty="0" smtClean="0">
                      <a:effectLst/>
                      <a:latin typeface="Calibri"/>
                      <a:ea typeface="Calibri"/>
                      <a:cs typeface="Times New Roman"/>
                    </a:rPr>
                    <a:t>Oktober </a:t>
                  </a:r>
                  <a:r>
                    <a:rPr lang="id-ID" sz="1000" b="1" dirty="0">
                      <a:effectLst/>
                      <a:latin typeface="Calibri"/>
                      <a:ea typeface="Calibri"/>
                      <a:cs typeface="Times New Roman"/>
                    </a:rPr>
                    <a:t>2016</a:t>
                  </a:r>
                  <a:endParaRPr lang="id-ID" sz="1100" dirty="0">
                    <a:effectLst/>
                    <a:latin typeface="Calibri"/>
                    <a:ea typeface="Calibri"/>
                    <a:cs typeface="Times New Roman"/>
                  </a:endParaRPr>
                </a:p>
              </p:txBody>
            </p:sp>
            <p:sp>
              <p:nvSpPr>
                <p:cNvPr id="16" name="Text Box 2"/>
                <p:cNvSpPr txBox="1">
                  <a:spLocks noChangeArrowheads="1"/>
                </p:cNvSpPr>
                <p:nvPr/>
              </p:nvSpPr>
              <p:spPr bwMode="auto">
                <a:xfrm>
                  <a:off x="5050465" y="170121"/>
                  <a:ext cx="839470" cy="276225"/>
                </a:xfrm>
                <a:prstGeom prst="rect">
                  <a:avLst/>
                </a:prstGeom>
                <a:noFill/>
                <a:ln w="9525">
                  <a:noFill/>
                  <a:miter lim="800000"/>
                  <a:headEnd/>
                  <a:tailEnd/>
                </a:ln>
              </p:spPr>
              <p:txBody>
                <a:bodyPr rot="0" vert="horz" wrap="square" lIns="91440" tIns="45720" rIns="91440" bIns="45720" anchor="t" anchorCtr="0">
                  <a:spAutoFit/>
                </a:bodyPr>
                <a:lstStyle/>
                <a:p>
                  <a:pPr algn="ctr">
                    <a:lnSpc>
                      <a:spcPct val="115000"/>
                    </a:lnSpc>
                    <a:spcAft>
                      <a:spcPts val="0"/>
                    </a:spcAft>
                  </a:pPr>
                  <a:r>
                    <a:rPr lang="id-ID" sz="1000" b="1">
                      <a:effectLst/>
                      <a:latin typeface="Calibri"/>
                      <a:ea typeface="Calibri"/>
                      <a:cs typeface="Times New Roman"/>
                    </a:rPr>
                    <a:t>2017</a:t>
                  </a:r>
                  <a:endParaRPr lang="id-ID" sz="1100">
                    <a:effectLst/>
                    <a:latin typeface="Calibri"/>
                    <a:ea typeface="Calibri"/>
                    <a:cs typeface="Times New Roman"/>
                  </a:endParaRPr>
                </a:p>
              </p:txBody>
            </p:sp>
            <p:cxnSp>
              <p:nvCxnSpPr>
                <p:cNvPr id="17" name="Straight Arrow Connector 16"/>
                <p:cNvCxnSpPr/>
                <p:nvPr/>
              </p:nvCxnSpPr>
              <p:spPr>
                <a:xfrm>
                  <a:off x="21265" y="3912782"/>
                  <a:ext cx="1328393" cy="0"/>
                </a:xfrm>
                <a:prstGeom prst="straightConnector1">
                  <a:avLst/>
                </a:prstGeom>
                <a:ln w="3810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1328973" y="3912727"/>
                  <a:ext cx="3246276" cy="11"/>
                </a:xfrm>
                <a:prstGeom prst="straightConnector1">
                  <a:avLst/>
                </a:prstGeom>
                <a:ln w="3810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Text Box 2"/>
                <p:cNvSpPr txBox="1">
                  <a:spLocks noChangeArrowheads="1"/>
                </p:cNvSpPr>
                <p:nvPr/>
              </p:nvSpPr>
              <p:spPr bwMode="auto">
                <a:xfrm>
                  <a:off x="191386" y="3444949"/>
                  <a:ext cx="839955" cy="457164"/>
                </a:xfrm>
                <a:prstGeom prst="rect">
                  <a:avLst/>
                </a:prstGeom>
                <a:noFill/>
                <a:ln w="9525">
                  <a:noFill/>
                  <a:miter lim="800000"/>
                  <a:headEnd/>
                  <a:tailEnd/>
                </a:ln>
              </p:spPr>
              <p:txBody>
                <a:bodyPr rot="0" vert="horz" wrap="square" lIns="91440" tIns="45720" rIns="91440" bIns="45720" anchor="t" anchorCtr="0">
                  <a:spAutoFit/>
                </a:bodyPr>
                <a:lstStyle/>
                <a:p>
                  <a:pPr algn="ctr">
                    <a:lnSpc>
                      <a:spcPct val="115000"/>
                    </a:lnSpc>
                    <a:spcAft>
                      <a:spcPts val="0"/>
                    </a:spcAft>
                  </a:pPr>
                  <a:r>
                    <a:rPr lang="id-ID" sz="1200" b="1">
                      <a:effectLst/>
                      <a:latin typeface="Calibri"/>
                      <a:ea typeface="Calibri"/>
                      <a:cs typeface="Times New Roman"/>
                    </a:rPr>
                    <a:t>Tahap Persiapan</a:t>
                  </a:r>
                  <a:endParaRPr lang="id-ID" sz="1200">
                    <a:effectLst/>
                    <a:latin typeface="Calibri"/>
                    <a:ea typeface="Calibri"/>
                    <a:cs typeface="Times New Roman"/>
                  </a:endParaRPr>
                </a:p>
              </p:txBody>
            </p:sp>
            <p:sp>
              <p:nvSpPr>
                <p:cNvPr id="20" name="Text Box 2"/>
                <p:cNvSpPr txBox="1">
                  <a:spLocks noChangeArrowheads="1"/>
                </p:cNvSpPr>
                <p:nvPr/>
              </p:nvSpPr>
              <p:spPr bwMode="auto">
                <a:xfrm>
                  <a:off x="2146949" y="3647179"/>
                  <a:ext cx="1265249" cy="276425"/>
                </a:xfrm>
                <a:prstGeom prst="rect">
                  <a:avLst/>
                </a:prstGeom>
                <a:noFill/>
                <a:ln w="9525">
                  <a:noFill/>
                  <a:miter lim="800000"/>
                  <a:headEnd/>
                  <a:tailEnd/>
                </a:ln>
              </p:spPr>
              <p:txBody>
                <a:bodyPr rot="0" vert="horz" wrap="square" lIns="91440" tIns="45720" rIns="91440" bIns="45720" anchor="t" anchorCtr="0">
                  <a:spAutoFit/>
                </a:bodyPr>
                <a:lstStyle/>
                <a:p>
                  <a:pPr algn="ctr">
                    <a:lnSpc>
                      <a:spcPct val="115000"/>
                    </a:lnSpc>
                    <a:spcAft>
                      <a:spcPts val="0"/>
                    </a:spcAft>
                  </a:pPr>
                  <a:r>
                    <a:rPr lang="id-ID" sz="1200" b="1" dirty="0">
                      <a:effectLst/>
                      <a:latin typeface="Calibri"/>
                      <a:ea typeface="Calibri"/>
                      <a:cs typeface="Times New Roman"/>
                    </a:rPr>
                    <a:t>Tahap Mentoring</a:t>
                  </a:r>
                  <a:endParaRPr lang="id-ID" sz="1200" dirty="0">
                    <a:effectLst/>
                    <a:latin typeface="Calibri"/>
                    <a:ea typeface="Calibri"/>
                    <a:cs typeface="Times New Roman"/>
                  </a:endParaRPr>
                </a:p>
              </p:txBody>
            </p:sp>
            <p:sp>
              <p:nvSpPr>
                <p:cNvPr id="21" name="Text Box 2"/>
                <p:cNvSpPr txBox="1">
                  <a:spLocks noChangeArrowheads="1"/>
                </p:cNvSpPr>
                <p:nvPr/>
              </p:nvSpPr>
              <p:spPr bwMode="auto">
                <a:xfrm>
                  <a:off x="2371061" y="21265"/>
                  <a:ext cx="1010093" cy="648335"/>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0"/>
                    </a:spcAft>
                  </a:pPr>
                  <a:r>
                    <a:rPr lang="id-ID" sz="1000" b="1" dirty="0" smtClean="0">
                      <a:effectLst/>
                      <a:latin typeface="Calibri"/>
                      <a:ea typeface="Calibri"/>
                      <a:cs typeface="Times New Roman"/>
                    </a:rPr>
                    <a:t>Oktober – Desember 2016</a:t>
                  </a:r>
                  <a:endParaRPr lang="id-ID" sz="1100" dirty="0">
                    <a:effectLst/>
                    <a:latin typeface="Calibri"/>
                    <a:ea typeface="Calibri"/>
                    <a:cs typeface="Times New Roman"/>
                  </a:endParaRPr>
                </a:p>
              </p:txBody>
            </p:sp>
            <p:cxnSp>
              <p:nvCxnSpPr>
                <p:cNvPr id="22" name="Straight Arrow Connector 21"/>
                <p:cNvCxnSpPr/>
                <p:nvPr/>
              </p:nvCxnSpPr>
              <p:spPr>
                <a:xfrm>
                  <a:off x="4575249" y="3912738"/>
                  <a:ext cx="2016454" cy="10633"/>
                </a:xfrm>
                <a:prstGeom prst="straightConnector1">
                  <a:avLst/>
                </a:prstGeom>
                <a:ln w="38100">
                  <a:solidFill>
                    <a:schemeClr val="tx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23" name="Text Box 2"/>
                <p:cNvSpPr txBox="1">
                  <a:spLocks noChangeArrowheads="1"/>
                </p:cNvSpPr>
                <p:nvPr/>
              </p:nvSpPr>
              <p:spPr bwMode="auto">
                <a:xfrm>
                  <a:off x="4742120" y="3444949"/>
                  <a:ext cx="1487443" cy="542261"/>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0"/>
                    </a:spcAft>
                  </a:pPr>
                  <a:r>
                    <a:rPr lang="id-ID" sz="1200" b="1" dirty="0">
                      <a:effectLst/>
                      <a:latin typeface="Calibri"/>
                      <a:ea typeface="Calibri"/>
                      <a:cs typeface="Times New Roman"/>
                    </a:rPr>
                    <a:t>Tahap Penyusunan Guidebook</a:t>
                  </a:r>
                  <a:endParaRPr lang="id-ID" sz="1200" dirty="0">
                    <a:effectLst/>
                    <a:latin typeface="Calibri"/>
                    <a:ea typeface="Calibri"/>
                    <a:cs typeface="Times New Roman"/>
                  </a:endParaRPr>
                </a:p>
              </p:txBody>
            </p:sp>
          </p:grpSp>
          <p:cxnSp>
            <p:nvCxnSpPr>
              <p:cNvPr id="8" name="Straight Connector 7"/>
              <p:cNvCxnSpPr/>
              <p:nvPr/>
            </p:nvCxnSpPr>
            <p:spPr>
              <a:xfrm flipV="1">
                <a:off x="5283607" y="903091"/>
                <a:ext cx="0" cy="1065230"/>
              </a:xfrm>
              <a:prstGeom prst="line">
                <a:avLst/>
              </a:prstGeom>
              <a:ln w="19050">
                <a:solidFill>
                  <a:srgbClr val="002060"/>
                </a:solidFill>
              </a:ln>
            </p:spPr>
            <p:style>
              <a:lnRef idx="1">
                <a:schemeClr val="accent1"/>
              </a:lnRef>
              <a:fillRef idx="0">
                <a:schemeClr val="accent1"/>
              </a:fillRef>
              <a:effectRef idx="0">
                <a:schemeClr val="accent1"/>
              </a:effectRef>
              <a:fontRef idx="minor">
                <a:schemeClr val="tx1"/>
              </a:fontRef>
            </p:style>
          </p:cxnSp>
        </p:grpSp>
        <p:sp>
          <p:nvSpPr>
            <p:cNvPr id="4" name="Oval 3"/>
            <p:cNvSpPr/>
            <p:nvPr/>
          </p:nvSpPr>
          <p:spPr>
            <a:xfrm>
              <a:off x="5199322" y="746042"/>
              <a:ext cx="179705" cy="1689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d-ID"/>
            </a:p>
          </p:txBody>
        </p:sp>
      </p:grpSp>
      <p:sp>
        <p:nvSpPr>
          <p:cNvPr id="45" name="TextBox 44"/>
          <p:cNvSpPr txBox="1"/>
          <p:nvPr/>
        </p:nvSpPr>
        <p:spPr>
          <a:xfrm>
            <a:off x="193134" y="827420"/>
            <a:ext cx="2506657" cy="369332"/>
          </a:xfrm>
          <a:prstGeom prst="rect">
            <a:avLst/>
          </a:prstGeom>
          <a:noFill/>
        </p:spPr>
        <p:txBody>
          <a:bodyPr wrap="square" rtlCol="0">
            <a:spAutoFit/>
          </a:bodyPr>
          <a:lstStyle/>
          <a:p>
            <a:r>
              <a:rPr lang="id-ID" b="1" dirty="0" smtClean="0"/>
              <a:t>Milestone dan Output</a:t>
            </a:r>
            <a:endParaRPr lang="id-ID" b="1" dirty="0"/>
          </a:p>
        </p:txBody>
      </p:sp>
    </p:spTree>
    <p:extLst>
      <p:ext uri="{BB962C8B-B14F-4D97-AF65-F5344CB8AC3E}">
        <p14:creationId xmlns:p14="http://schemas.microsoft.com/office/powerpoint/2010/main" val="14278289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267928" y="292006"/>
            <a:ext cx="5670412" cy="461665"/>
          </a:xfrm>
          <a:prstGeom prst="rect">
            <a:avLst/>
          </a:prstGeom>
          <a:noFill/>
        </p:spPr>
        <p:txBody>
          <a:bodyPr wrap="square" rtlCol="0">
            <a:spAutoFit/>
          </a:bodyPr>
          <a:lstStyle/>
          <a:p>
            <a:r>
              <a:rPr lang="id-ID" sz="2400" b="1" dirty="0" smtClean="0"/>
              <a:t>KONSEP dalam MENTORING</a:t>
            </a:r>
            <a:endParaRPr lang="en-US" sz="2400" b="1" dirty="0"/>
          </a:p>
        </p:txBody>
      </p:sp>
      <p:sp>
        <p:nvSpPr>
          <p:cNvPr id="4" name="Content Placeholder 2"/>
          <p:cNvSpPr txBox="1">
            <a:spLocks/>
          </p:cNvSpPr>
          <p:nvPr/>
        </p:nvSpPr>
        <p:spPr>
          <a:xfrm>
            <a:off x="323528" y="968896"/>
            <a:ext cx="8101673" cy="936104"/>
          </a:xfrm>
          <a:prstGeom prst="rect">
            <a:avLst/>
          </a:prstGeom>
        </p:spPr>
        <p:txBody>
          <a:bodyPr>
            <a:normAutofit/>
          </a:bodyPr>
          <a:lstStyle/>
          <a:p>
            <a:pPr marL="342900" marR="0" lvl="0" indent="-342900" algn="l" defTabSz="914400" rtl="0" eaLnBrk="1" fontAlgn="auto" latinLnBrk="0" hangingPunct="1">
              <a:lnSpc>
                <a:spcPct val="100000"/>
              </a:lnSpc>
              <a:spcBef>
                <a:spcPts val="0"/>
              </a:spcBef>
              <a:spcAft>
                <a:spcPts val="600"/>
              </a:spcAft>
              <a:buClrTx/>
              <a:buSzTx/>
              <a:buFont typeface="Arial" pitchFamily="34" charset="0"/>
              <a:buChar char="•"/>
              <a:tabLst/>
              <a:defRPr/>
            </a:pPr>
            <a:r>
              <a:rPr kumimoji="0" lang="id-ID" sz="1800" b="0" i="0" u="none" strike="noStrike" kern="1200" cap="none" spc="0" normalizeH="0" baseline="0" noProof="0" dirty="0" smtClean="0">
                <a:ln>
                  <a:noFill/>
                </a:ln>
                <a:solidFill>
                  <a:schemeClr val="tx1"/>
                </a:solidFill>
                <a:effectLst/>
                <a:uLnTx/>
                <a:uFillTx/>
                <a:latin typeface="+mn-lt"/>
                <a:ea typeface="+mn-ea"/>
                <a:cs typeface="+mn-cs"/>
              </a:rPr>
              <a:t>Perlindungan hukum dikembangkan di level lembaga/organisasi ULP, personil/individual pelaksana PBJ dan lingkungan yang memberikan dukungan terhadap penerapan perlindungan hukum tersebut</a:t>
            </a:r>
            <a:endParaRPr kumimoji="0" lang="id-ID"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ext Box 2"/>
          <p:cNvSpPr txBox="1">
            <a:spLocks noChangeArrowheads="1"/>
          </p:cNvSpPr>
          <p:nvPr/>
        </p:nvSpPr>
        <p:spPr bwMode="auto">
          <a:xfrm>
            <a:off x="4916454" y="2801158"/>
            <a:ext cx="2736304" cy="627052"/>
          </a:xfrm>
          <a:prstGeom prst="flowChartAlternateProcess">
            <a:avLst/>
          </a:prstGeom>
          <a:ln>
            <a:headEnd/>
            <a:tailEnd/>
          </a:ln>
        </p:spPr>
        <p:style>
          <a:lnRef idx="1">
            <a:schemeClr val="accent3"/>
          </a:lnRef>
          <a:fillRef idx="2">
            <a:schemeClr val="accent3"/>
          </a:fillRef>
          <a:effectRef idx="1">
            <a:schemeClr val="accent3"/>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400" b="1" dirty="0">
                <a:solidFill>
                  <a:srgbClr val="002060"/>
                </a:solidFill>
                <a:effectLst/>
                <a:ea typeface="Calibri"/>
                <a:cs typeface="Times New Roman"/>
              </a:rPr>
              <a:t>Peningkatan Kapasitas </a:t>
            </a:r>
            <a:r>
              <a:rPr lang="id-ID" sz="1400" b="1" dirty="0" smtClean="0">
                <a:solidFill>
                  <a:srgbClr val="002060"/>
                </a:solidFill>
                <a:effectLst/>
                <a:ea typeface="Calibri"/>
                <a:cs typeface="Times New Roman"/>
              </a:rPr>
              <a:t> Organiasasi </a:t>
            </a:r>
            <a:r>
              <a:rPr lang="id-ID" sz="1400" b="1" dirty="0">
                <a:solidFill>
                  <a:srgbClr val="002060"/>
                </a:solidFill>
                <a:effectLst/>
                <a:ea typeface="Calibri"/>
                <a:cs typeface="Times New Roman"/>
              </a:rPr>
              <a:t>ULP</a:t>
            </a:r>
            <a:endParaRPr lang="id-ID" sz="1400" b="1" dirty="0">
              <a:effectLst/>
              <a:ea typeface="Calibri"/>
              <a:cs typeface="Times New Roman"/>
            </a:endParaRPr>
          </a:p>
        </p:txBody>
      </p:sp>
      <p:sp>
        <p:nvSpPr>
          <p:cNvPr id="7" name="Text Box 2"/>
          <p:cNvSpPr txBox="1">
            <a:spLocks noChangeArrowheads="1"/>
          </p:cNvSpPr>
          <p:nvPr/>
        </p:nvSpPr>
        <p:spPr bwMode="auto">
          <a:xfrm>
            <a:off x="1388062" y="2441118"/>
            <a:ext cx="1944216" cy="1324344"/>
          </a:xfrm>
          <a:prstGeom prst="ellipse">
            <a:avLst/>
          </a:prstGeom>
          <a:ln>
            <a:headEnd/>
            <a:tailEnd/>
          </a:ln>
        </p:spPr>
        <p:style>
          <a:lnRef idx="1">
            <a:schemeClr val="accent5"/>
          </a:lnRef>
          <a:fillRef idx="2">
            <a:schemeClr val="accent5"/>
          </a:fillRef>
          <a:effectRef idx="1">
            <a:schemeClr val="accent5"/>
          </a:effectRef>
          <a:fontRef idx="minor">
            <a:schemeClr val="dk1"/>
          </a:fontRef>
        </p:style>
        <p:txBody>
          <a:bodyPr rot="0" vert="horz" wrap="square" lIns="91440" tIns="45720" rIns="91440" bIns="45720" anchor="t" anchorCtr="0">
            <a:spAutoFit/>
          </a:bodyPr>
          <a:lstStyle/>
          <a:p>
            <a:pPr algn="ctr">
              <a:lnSpc>
                <a:spcPct val="115000"/>
              </a:lnSpc>
              <a:spcAft>
                <a:spcPts val="0"/>
              </a:spcAft>
            </a:pPr>
            <a:r>
              <a:rPr lang="id-ID" sz="1200" dirty="0">
                <a:solidFill>
                  <a:srgbClr val="002060"/>
                </a:solidFill>
                <a:effectLst/>
                <a:ea typeface="Calibri"/>
                <a:cs typeface="Times New Roman"/>
              </a:rPr>
              <a:t>Peningkatan Kesadaran dan Kapasitas </a:t>
            </a:r>
            <a:r>
              <a:rPr lang="id-ID" sz="1200" dirty="0" smtClean="0">
                <a:solidFill>
                  <a:srgbClr val="002060"/>
                </a:solidFill>
                <a:effectLst/>
                <a:ea typeface="Calibri"/>
                <a:cs typeface="Times New Roman"/>
              </a:rPr>
              <a:t>di Tingkat Individu</a:t>
            </a:r>
            <a:endParaRPr lang="id-ID" sz="1200" dirty="0">
              <a:effectLst/>
              <a:ea typeface="Calibri"/>
              <a:cs typeface="Times New Roman"/>
            </a:endParaRPr>
          </a:p>
        </p:txBody>
      </p:sp>
      <p:sp>
        <p:nvSpPr>
          <p:cNvPr id="8" name="Left-Right Arrow 7"/>
          <p:cNvSpPr/>
          <p:nvPr/>
        </p:nvSpPr>
        <p:spPr>
          <a:xfrm>
            <a:off x="3404286" y="2847313"/>
            <a:ext cx="1512168" cy="576064"/>
          </a:xfrm>
          <a:prstGeom prst="leftRigh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TextBox 8"/>
          <p:cNvSpPr txBox="1"/>
          <p:nvPr/>
        </p:nvSpPr>
        <p:spPr>
          <a:xfrm>
            <a:off x="2900230" y="2339493"/>
            <a:ext cx="2376264" cy="461665"/>
          </a:xfrm>
          <a:prstGeom prst="rect">
            <a:avLst/>
          </a:prstGeom>
          <a:noFill/>
        </p:spPr>
        <p:txBody>
          <a:bodyPr wrap="square" rtlCol="0">
            <a:spAutoFit/>
          </a:bodyPr>
          <a:lstStyle/>
          <a:p>
            <a:pPr algn="ctr"/>
            <a:r>
              <a:rPr lang="id-ID" sz="1200" dirty="0" smtClean="0"/>
              <a:t>Penyediaan perangkat, fasilitas, prasarana dan sarana</a:t>
            </a:r>
            <a:endParaRPr lang="id-ID" sz="1200" dirty="0"/>
          </a:p>
        </p:txBody>
      </p:sp>
      <p:sp>
        <p:nvSpPr>
          <p:cNvPr id="10" name="Rectangle 9"/>
          <p:cNvSpPr/>
          <p:nvPr/>
        </p:nvSpPr>
        <p:spPr>
          <a:xfrm>
            <a:off x="1187624" y="2131368"/>
            <a:ext cx="6624736" cy="1872208"/>
          </a:xfrm>
          <a:prstGeom prst="rect">
            <a:avLst/>
          </a:prstGeom>
          <a:no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TextBox 10"/>
          <p:cNvSpPr txBox="1"/>
          <p:nvPr/>
        </p:nvSpPr>
        <p:spPr>
          <a:xfrm>
            <a:off x="3563888" y="5188803"/>
            <a:ext cx="2088232" cy="584775"/>
          </a:xfrm>
          <a:prstGeom prst="rect">
            <a:avLst/>
          </a:prstGeom>
        </p:spPr>
        <p:style>
          <a:lnRef idx="0">
            <a:schemeClr val="accent4"/>
          </a:lnRef>
          <a:fillRef idx="3">
            <a:schemeClr val="accent4"/>
          </a:fillRef>
          <a:effectRef idx="3">
            <a:schemeClr val="accent4"/>
          </a:effectRef>
          <a:fontRef idx="minor">
            <a:schemeClr val="lt1"/>
          </a:fontRef>
        </p:style>
        <p:txBody>
          <a:bodyPr wrap="square" rtlCol="0">
            <a:spAutoFit/>
          </a:bodyPr>
          <a:lstStyle/>
          <a:p>
            <a:pPr algn="ctr"/>
            <a:r>
              <a:rPr lang="id-ID" sz="1600" b="1" dirty="0" smtClean="0"/>
              <a:t>Dukungan APH , SKPD lain dan Publik</a:t>
            </a:r>
          </a:p>
        </p:txBody>
      </p:sp>
      <p:sp>
        <p:nvSpPr>
          <p:cNvPr id="12" name="Up Arrow 11"/>
          <p:cNvSpPr/>
          <p:nvPr/>
        </p:nvSpPr>
        <p:spPr>
          <a:xfrm>
            <a:off x="4196374" y="4075584"/>
            <a:ext cx="720080" cy="1008112"/>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TextBox 14"/>
          <p:cNvSpPr txBox="1"/>
          <p:nvPr/>
        </p:nvSpPr>
        <p:spPr>
          <a:xfrm>
            <a:off x="4788024" y="4435624"/>
            <a:ext cx="1959802" cy="646331"/>
          </a:xfrm>
          <a:prstGeom prst="rect">
            <a:avLst/>
          </a:prstGeom>
          <a:noFill/>
        </p:spPr>
        <p:txBody>
          <a:bodyPr wrap="square" rtlCol="0">
            <a:spAutoFit/>
          </a:bodyPr>
          <a:lstStyle/>
          <a:p>
            <a:r>
              <a:rPr lang="id-ID" sz="1200" dirty="0" smtClean="0"/>
              <a:t>Perlu komunikasi yang efektif, MoU dan dukungan Regulasi </a:t>
            </a:r>
            <a:endParaRPr lang="id-ID" sz="1200" dirty="0"/>
          </a:p>
        </p:txBody>
      </p:sp>
    </p:spTree>
    <p:extLst>
      <p:ext uri="{BB962C8B-B14F-4D97-AF65-F5344CB8AC3E}">
        <p14:creationId xmlns:p14="http://schemas.microsoft.com/office/powerpoint/2010/main" val="15842181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228600" y="740296"/>
            <a:ext cx="8101673" cy="936104"/>
          </a:xfrm>
          <a:prstGeom prst="rect">
            <a:avLst/>
          </a:prstGeom>
        </p:spPr>
        <p:txBody>
          <a:bodyPr>
            <a:normAutofit fontScale="92500" lnSpcReduction="10000"/>
          </a:bodyPr>
          <a:lstStyle/>
          <a:p>
            <a:pPr marL="342900" marR="0" lvl="0" indent="-342900" algn="l" defTabSz="914400" rtl="0" eaLnBrk="1" fontAlgn="auto" latinLnBrk="0" hangingPunct="1">
              <a:lnSpc>
                <a:spcPct val="100000"/>
              </a:lnSpc>
              <a:spcBef>
                <a:spcPts val="0"/>
              </a:spcBef>
              <a:spcAft>
                <a:spcPts val="600"/>
              </a:spcAft>
              <a:buClrTx/>
              <a:buSzTx/>
              <a:buFont typeface="Arial" pitchFamily="34" charset="0"/>
              <a:buChar char="•"/>
              <a:tabLst/>
              <a:defRPr/>
            </a:pPr>
            <a:r>
              <a:rPr kumimoji="0" lang="id-ID" sz="1800" b="0" i="0" u="none" strike="noStrike" kern="1200" cap="none" spc="0" normalizeH="0" baseline="0" noProof="0" dirty="0" smtClean="0">
                <a:ln>
                  <a:noFill/>
                </a:ln>
                <a:solidFill>
                  <a:schemeClr val="tx1"/>
                </a:solidFill>
                <a:effectLst/>
                <a:uLnTx/>
                <a:uFillTx/>
                <a:latin typeface="+mn-lt"/>
                <a:ea typeface="+mn-ea"/>
                <a:cs typeface="+mn-cs"/>
              </a:rPr>
              <a:t>Bagaimana perlindungan hukum dapat berjalan efektif?  Perlindungan seperti apa yang tersedia bagi </a:t>
            </a:r>
            <a:r>
              <a:rPr kumimoji="0" lang="id-ID" sz="1800" b="0" i="0" u="none" strike="noStrike" kern="1200" cap="none" spc="0" normalizeH="0" baseline="0" noProof="0" dirty="0" smtClean="0">
                <a:ln>
                  <a:noFill/>
                </a:ln>
                <a:solidFill>
                  <a:schemeClr val="tx1"/>
                </a:solidFill>
                <a:effectLst/>
                <a:uLnTx/>
                <a:uFillTx/>
                <a:latin typeface="+mn-lt"/>
                <a:ea typeface="+mn-ea"/>
                <a:cs typeface="+mn-cs"/>
              </a:rPr>
              <a:t>Pelaksana PBJ?</a:t>
            </a:r>
            <a:endParaRPr kumimoji="0" lang="id-ID" sz="18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ts val="0"/>
              </a:spcBef>
              <a:spcAft>
                <a:spcPts val="600"/>
              </a:spcAft>
              <a:buClrTx/>
              <a:buSzTx/>
              <a:buFont typeface="Arial" pitchFamily="34" charset="0"/>
              <a:buChar char="•"/>
              <a:tabLst/>
              <a:defRPr/>
            </a:pPr>
            <a:r>
              <a:rPr kumimoji="0" lang="id-ID" sz="1800" b="0" i="0" u="none" strike="noStrike" kern="1200" cap="none" spc="0" normalizeH="0" baseline="0" noProof="0" dirty="0" smtClean="0">
                <a:ln>
                  <a:noFill/>
                </a:ln>
                <a:solidFill>
                  <a:schemeClr val="tx1"/>
                </a:solidFill>
                <a:effectLst/>
                <a:uLnTx/>
                <a:uFillTx/>
                <a:latin typeface="+mn-lt"/>
                <a:ea typeface="+mn-ea"/>
                <a:cs typeface="+mn-cs"/>
              </a:rPr>
              <a:t>Perlindungan hukum diberikan secara berlapis :</a:t>
            </a:r>
            <a:endParaRPr kumimoji="0" lang="id-ID"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p:cNvSpPr txBox="1"/>
          <p:nvPr/>
        </p:nvSpPr>
        <p:spPr>
          <a:xfrm>
            <a:off x="228600" y="1717939"/>
            <a:ext cx="1728192" cy="1492716"/>
          </a:xfrm>
          <a:prstGeom prst="rect">
            <a:avLst/>
          </a:prstGeom>
        </p:spPr>
        <p:style>
          <a:lnRef idx="2">
            <a:schemeClr val="accent3"/>
          </a:lnRef>
          <a:fillRef idx="1">
            <a:schemeClr val="lt1"/>
          </a:fillRef>
          <a:effectRef idx="0">
            <a:schemeClr val="accent3"/>
          </a:effectRef>
          <a:fontRef idx="minor">
            <a:schemeClr val="dk1"/>
          </a:fontRef>
        </p:style>
        <p:txBody>
          <a:bodyPr wrap="square" rtlCol="0">
            <a:spAutoFit/>
          </a:bodyPr>
          <a:lstStyle/>
          <a:p>
            <a:r>
              <a:rPr lang="id-ID" sz="1300" dirty="0" smtClean="0"/>
              <a:t>Bekerja dengan etika profesi, kepatuhan terhadap prosedur dan norma hukum, dukungan prasarana dan sarana, arsip, dst</a:t>
            </a:r>
            <a:endParaRPr lang="id-ID" sz="1300" dirty="0"/>
          </a:p>
        </p:txBody>
      </p:sp>
      <p:sp>
        <p:nvSpPr>
          <p:cNvPr id="6" name="TextBox 5"/>
          <p:cNvSpPr txBox="1"/>
          <p:nvPr/>
        </p:nvSpPr>
        <p:spPr>
          <a:xfrm>
            <a:off x="2244824" y="1717939"/>
            <a:ext cx="1728192" cy="1492716"/>
          </a:xfrm>
          <a:prstGeom prst="rect">
            <a:avLst/>
          </a:prstGeom>
          <a:solidFill>
            <a:schemeClr val="accent5">
              <a:lumMod val="20000"/>
              <a:lumOff val="80000"/>
            </a:schemeClr>
          </a:solidFill>
        </p:spPr>
        <p:style>
          <a:lnRef idx="2">
            <a:schemeClr val="accent3"/>
          </a:lnRef>
          <a:fillRef idx="1">
            <a:schemeClr val="lt1"/>
          </a:fillRef>
          <a:effectRef idx="0">
            <a:schemeClr val="accent3"/>
          </a:effectRef>
          <a:fontRef idx="minor">
            <a:schemeClr val="dk1"/>
          </a:fontRef>
        </p:style>
        <p:txBody>
          <a:bodyPr wrap="square" rtlCol="0">
            <a:spAutoFit/>
          </a:bodyPr>
          <a:lstStyle/>
          <a:p>
            <a:r>
              <a:rPr lang="id-ID" sz="1300" dirty="0" smtClean="0"/>
              <a:t>Kalaupun ada pengaduan, pemberitaan media, sanggah dan yang sejenis maka ditangani dengan baik dan segera</a:t>
            </a:r>
            <a:endParaRPr lang="id-ID" sz="1300" dirty="0"/>
          </a:p>
        </p:txBody>
      </p:sp>
      <p:sp>
        <p:nvSpPr>
          <p:cNvPr id="7" name="TextBox 6"/>
          <p:cNvSpPr txBox="1"/>
          <p:nvPr/>
        </p:nvSpPr>
        <p:spPr>
          <a:xfrm>
            <a:off x="4261048" y="1717939"/>
            <a:ext cx="1872208" cy="1492716"/>
          </a:xfrm>
          <a:prstGeom prst="rect">
            <a:avLst/>
          </a:prstGeom>
          <a:solidFill>
            <a:srgbClr val="FFC000"/>
          </a:solidFill>
        </p:spPr>
        <p:style>
          <a:lnRef idx="2">
            <a:schemeClr val="accent3"/>
          </a:lnRef>
          <a:fillRef idx="1">
            <a:schemeClr val="lt1"/>
          </a:fillRef>
          <a:effectRef idx="0">
            <a:schemeClr val="accent3"/>
          </a:effectRef>
          <a:fontRef idx="minor">
            <a:schemeClr val="dk1"/>
          </a:fontRef>
        </p:style>
        <p:txBody>
          <a:bodyPr wrap="square" rtlCol="0">
            <a:spAutoFit/>
          </a:bodyPr>
          <a:lstStyle/>
          <a:p>
            <a:r>
              <a:rPr lang="id-ID" sz="1300" dirty="0" smtClean="0"/>
              <a:t>APH dan APIP, serta publik memberikan dukungan atas sistem yang sudah dibangun oleh ULP, termasuk jika ada laporan masyarakat ke APH</a:t>
            </a:r>
            <a:endParaRPr lang="id-ID" sz="1300" dirty="0"/>
          </a:p>
        </p:txBody>
      </p:sp>
      <p:sp>
        <p:nvSpPr>
          <p:cNvPr id="8" name="TextBox 7"/>
          <p:cNvSpPr txBox="1"/>
          <p:nvPr/>
        </p:nvSpPr>
        <p:spPr>
          <a:xfrm>
            <a:off x="6421288" y="1717939"/>
            <a:ext cx="1609269" cy="1492716"/>
          </a:xfrm>
          <a:prstGeom prst="rect">
            <a:avLst/>
          </a:prstGeom>
          <a:solidFill>
            <a:schemeClr val="bg2">
              <a:lumMod val="10000"/>
              <a:lumOff val="90000"/>
            </a:schemeClr>
          </a:solidFill>
        </p:spPr>
        <p:style>
          <a:lnRef idx="2">
            <a:schemeClr val="accent3"/>
          </a:lnRef>
          <a:fillRef idx="1">
            <a:schemeClr val="lt1"/>
          </a:fillRef>
          <a:effectRef idx="0">
            <a:schemeClr val="accent3"/>
          </a:effectRef>
          <a:fontRef idx="minor">
            <a:schemeClr val="dk1"/>
          </a:fontRef>
        </p:style>
        <p:txBody>
          <a:bodyPr wrap="square" rtlCol="0">
            <a:spAutoFit/>
          </a:bodyPr>
          <a:lstStyle/>
          <a:p>
            <a:r>
              <a:rPr lang="id-ID" sz="1300" dirty="0" smtClean="0"/>
              <a:t>Jika terpaksa masuk ke proses litigasi maka ULP memberikan layanan sesuai dengan ketentuan yang ada</a:t>
            </a:r>
            <a:endParaRPr lang="id-ID" sz="1300" dirty="0"/>
          </a:p>
        </p:txBody>
      </p:sp>
      <p:sp>
        <p:nvSpPr>
          <p:cNvPr id="9" name="Oval 8"/>
          <p:cNvSpPr/>
          <p:nvPr/>
        </p:nvSpPr>
        <p:spPr>
          <a:xfrm rot="16200000">
            <a:off x="1236712" y="2320281"/>
            <a:ext cx="1728192" cy="28803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Oval 9"/>
          <p:cNvSpPr/>
          <p:nvPr/>
        </p:nvSpPr>
        <p:spPr>
          <a:xfrm rot="16200000">
            <a:off x="3252936" y="2366011"/>
            <a:ext cx="1728192" cy="28803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Oval 10"/>
          <p:cNvSpPr/>
          <p:nvPr/>
        </p:nvSpPr>
        <p:spPr>
          <a:xfrm rot="16200000">
            <a:off x="5413176" y="2366012"/>
            <a:ext cx="1728192" cy="28803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Oval 11"/>
          <p:cNvSpPr/>
          <p:nvPr/>
        </p:nvSpPr>
        <p:spPr>
          <a:xfrm rot="16200000">
            <a:off x="7285384" y="2366011"/>
            <a:ext cx="1728192" cy="288032"/>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TextBox 14"/>
          <p:cNvSpPr txBox="1"/>
          <p:nvPr/>
        </p:nvSpPr>
        <p:spPr>
          <a:xfrm>
            <a:off x="1236712" y="3446132"/>
            <a:ext cx="1728192" cy="1200329"/>
          </a:xfrm>
          <a:prstGeom prst="rect">
            <a:avLst/>
          </a:prstGeom>
          <a:noFill/>
        </p:spPr>
        <p:txBody>
          <a:bodyPr wrap="square" rtlCol="0">
            <a:spAutoFit/>
          </a:bodyPr>
          <a:lstStyle/>
          <a:p>
            <a:r>
              <a:rPr lang="id-ID" sz="1200" b="1" u="sng" dirty="0" smtClean="0"/>
              <a:t>Tameng 1</a:t>
            </a:r>
            <a:r>
              <a:rPr lang="id-ID" sz="1200" dirty="0" smtClean="0"/>
              <a:t> : PBJ menjadi bersih, berintegritas dan kredibel sehingga mengurangi potensi permasalahan</a:t>
            </a:r>
            <a:endParaRPr lang="id-ID" sz="1200" dirty="0"/>
          </a:p>
        </p:txBody>
      </p:sp>
      <p:sp>
        <p:nvSpPr>
          <p:cNvPr id="16" name="TextBox 15"/>
          <p:cNvSpPr txBox="1"/>
          <p:nvPr/>
        </p:nvSpPr>
        <p:spPr>
          <a:xfrm>
            <a:off x="3324944" y="3446132"/>
            <a:ext cx="1584176" cy="1384995"/>
          </a:xfrm>
          <a:prstGeom prst="rect">
            <a:avLst/>
          </a:prstGeom>
          <a:noFill/>
        </p:spPr>
        <p:txBody>
          <a:bodyPr wrap="square" rtlCol="0">
            <a:spAutoFit/>
          </a:bodyPr>
          <a:lstStyle/>
          <a:p>
            <a:r>
              <a:rPr lang="id-ID" sz="1200" b="1" u="sng" dirty="0" smtClean="0"/>
              <a:t>Tameng 2</a:t>
            </a:r>
            <a:r>
              <a:rPr lang="id-ID" sz="1200" dirty="0" smtClean="0"/>
              <a:t> : respon pihak luar ditangani dengan baik dan segera agar tidak berlarut-larut sehingga cepat selesai</a:t>
            </a:r>
            <a:endParaRPr lang="id-ID" sz="1200" dirty="0"/>
          </a:p>
        </p:txBody>
      </p:sp>
      <p:sp>
        <p:nvSpPr>
          <p:cNvPr id="17" name="TextBox 16"/>
          <p:cNvSpPr txBox="1"/>
          <p:nvPr/>
        </p:nvSpPr>
        <p:spPr>
          <a:xfrm>
            <a:off x="5341168" y="3446132"/>
            <a:ext cx="1872208" cy="1384995"/>
          </a:xfrm>
          <a:prstGeom prst="rect">
            <a:avLst/>
          </a:prstGeom>
          <a:noFill/>
        </p:spPr>
        <p:txBody>
          <a:bodyPr wrap="square" rtlCol="0">
            <a:spAutoFit/>
          </a:bodyPr>
          <a:lstStyle/>
          <a:p>
            <a:r>
              <a:rPr lang="id-ID" sz="1200" b="1" u="sng" dirty="0" smtClean="0"/>
              <a:t>Tameng 3</a:t>
            </a:r>
            <a:r>
              <a:rPr lang="id-ID" sz="1200" dirty="0" smtClean="0"/>
              <a:t> : jika ada pengaduan, maka APH akan berkoordinasi dengan ULP, sehingga bisa saling menyesuaikan dengan sistem yang ada</a:t>
            </a:r>
            <a:endParaRPr lang="id-ID" sz="1200" dirty="0"/>
          </a:p>
        </p:txBody>
      </p:sp>
      <p:sp>
        <p:nvSpPr>
          <p:cNvPr id="18" name="TextBox 17"/>
          <p:cNvSpPr txBox="1"/>
          <p:nvPr/>
        </p:nvSpPr>
        <p:spPr>
          <a:xfrm>
            <a:off x="7357392" y="3446132"/>
            <a:ext cx="1571630" cy="1569660"/>
          </a:xfrm>
          <a:prstGeom prst="rect">
            <a:avLst/>
          </a:prstGeom>
          <a:noFill/>
        </p:spPr>
        <p:txBody>
          <a:bodyPr wrap="square" rtlCol="0">
            <a:spAutoFit/>
          </a:bodyPr>
          <a:lstStyle/>
          <a:p>
            <a:r>
              <a:rPr lang="id-ID" sz="1200" b="1" u="sng" dirty="0" smtClean="0"/>
              <a:t>Tameng 4</a:t>
            </a:r>
            <a:r>
              <a:rPr lang="id-ID" sz="1200" dirty="0" smtClean="0"/>
              <a:t> : dengan koordinasi yang baik dengan APH maka ULP dapat memberikan pendampingan yang efektif bagi Personilnya</a:t>
            </a:r>
            <a:endParaRPr lang="id-ID" sz="1200" dirty="0"/>
          </a:p>
        </p:txBody>
      </p:sp>
      <p:cxnSp>
        <p:nvCxnSpPr>
          <p:cNvPr id="19" name="Straight Arrow Connector 18"/>
          <p:cNvCxnSpPr/>
          <p:nvPr/>
        </p:nvCxnSpPr>
        <p:spPr>
          <a:xfrm>
            <a:off x="312912" y="6172200"/>
            <a:ext cx="4680520" cy="0"/>
          </a:xfrm>
          <a:prstGeom prst="straightConnector1">
            <a:avLst/>
          </a:prstGeom>
          <a:ln w="38100">
            <a:solidFill>
              <a:srgbClr val="FFFF00"/>
            </a:solidFill>
            <a:prstDash val="solid"/>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4993432" y="6172200"/>
            <a:ext cx="3240360" cy="0"/>
          </a:xfrm>
          <a:prstGeom prst="straightConnector1">
            <a:avLst/>
          </a:prstGeom>
          <a:ln w="38100">
            <a:solidFill>
              <a:srgbClr val="FFFF00"/>
            </a:solidFill>
            <a:prstDash val="solid"/>
            <a:headEnd type="arrow"/>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1105000" y="5833646"/>
            <a:ext cx="3096344" cy="338554"/>
          </a:xfrm>
          <a:prstGeom prst="rect">
            <a:avLst/>
          </a:prstGeom>
          <a:noFill/>
        </p:spPr>
        <p:txBody>
          <a:bodyPr wrap="square" rtlCol="0">
            <a:spAutoFit/>
          </a:bodyPr>
          <a:lstStyle/>
          <a:p>
            <a:pPr algn="ctr"/>
            <a:r>
              <a:rPr lang="id-ID" sz="1600" b="1" dirty="0" smtClean="0"/>
              <a:t>Perlindungan Preventif</a:t>
            </a:r>
            <a:endParaRPr lang="id-ID" sz="1600" b="1" dirty="0"/>
          </a:p>
        </p:txBody>
      </p:sp>
      <p:sp>
        <p:nvSpPr>
          <p:cNvPr id="22" name="TextBox 21"/>
          <p:cNvSpPr txBox="1"/>
          <p:nvPr/>
        </p:nvSpPr>
        <p:spPr>
          <a:xfrm>
            <a:off x="4993432" y="5833646"/>
            <a:ext cx="3096344" cy="338554"/>
          </a:xfrm>
          <a:prstGeom prst="rect">
            <a:avLst/>
          </a:prstGeom>
          <a:noFill/>
        </p:spPr>
        <p:txBody>
          <a:bodyPr wrap="square" rtlCol="0">
            <a:spAutoFit/>
          </a:bodyPr>
          <a:lstStyle/>
          <a:p>
            <a:pPr algn="ctr"/>
            <a:r>
              <a:rPr lang="id-ID" sz="1600" b="1" dirty="0" smtClean="0"/>
              <a:t>Perlindungan Represif</a:t>
            </a:r>
            <a:endParaRPr lang="id-ID" sz="1600" b="1" dirty="0"/>
          </a:p>
        </p:txBody>
      </p:sp>
      <p:sp>
        <p:nvSpPr>
          <p:cNvPr id="23" name="TextBox 22"/>
          <p:cNvSpPr txBox="1"/>
          <p:nvPr/>
        </p:nvSpPr>
        <p:spPr>
          <a:xfrm>
            <a:off x="312912" y="5024353"/>
            <a:ext cx="1728192" cy="919247"/>
          </a:xfrm>
          <a:prstGeom prst="rect">
            <a:avLst/>
          </a:prstGeom>
          <a:noFill/>
        </p:spPr>
        <p:txBody>
          <a:bodyPr wrap="square" rtlCol="0">
            <a:spAutoFit/>
          </a:bodyPr>
          <a:lstStyle/>
          <a:p>
            <a:r>
              <a:rPr lang="id-ID" sz="1300" dirty="0" smtClean="0"/>
              <a:t>Yang disediakan : kode etik, SOP, prasarana dan sarana, sistem pendukung</a:t>
            </a:r>
            <a:endParaRPr lang="id-ID" sz="1300" dirty="0"/>
          </a:p>
        </p:txBody>
      </p:sp>
      <p:sp>
        <p:nvSpPr>
          <p:cNvPr id="24" name="TextBox 23"/>
          <p:cNvSpPr txBox="1"/>
          <p:nvPr/>
        </p:nvSpPr>
        <p:spPr>
          <a:xfrm>
            <a:off x="2329136" y="5024353"/>
            <a:ext cx="1728192" cy="892552"/>
          </a:xfrm>
          <a:prstGeom prst="rect">
            <a:avLst/>
          </a:prstGeom>
          <a:noFill/>
        </p:spPr>
        <p:txBody>
          <a:bodyPr wrap="square" rtlCol="0">
            <a:spAutoFit/>
          </a:bodyPr>
          <a:lstStyle/>
          <a:p>
            <a:r>
              <a:rPr lang="id-ID" sz="1300" dirty="0" smtClean="0"/>
              <a:t>Yang disediakan : SOP, prasarana dan sarana, sistem pendukung</a:t>
            </a:r>
            <a:endParaRPr lang="id-ID" sz="1300" dirty="0"/>
          </a:p>
        </p:txBody>
      </p:sp>
      <p:sp>
        <p:nvSpPr>
          <p:cNvPr id="25" name="TextBox 24"/>
          <p:cNvSpPr txBox="1"/>
          <p:nvPr/>
        </p:nvSpPr>
        <p:spPr>
          <a:xfrm>
            <a:off x="4273352" y="5024353"/>
            <a:ext cx="1728192" cy="892552"/>
          </a:xfrm>
          <a:prstGeom prst="rect">
            <a:avLst/>
          </a:prstGeom>
          <a:noFill/>
        </p:spPr>
        <p:txBody>
          <a:bodyPr wrap="square" rtlCol="0">
            <a:spAutoFit/>
          </a:bodyPr>
          <a:lstStyle/>
          <a:p>
            <a:r>
              <a:rPr lang="id-ID" sz="1300" dirty="0" smtClean="0"/>
              <a:t>Yang disediakan : konsep komunikasi, MoU, konsep regulasi</a:t>
            </a:r>
            <a:endParaRPr lang="id-ID" sz="1300" dirty="0"/>
          </a:p>
        </p:txBody>
      </p:sp>
      <p:sp>
        <p:nvSpPr>
          <p:cNvPr id="26" name="TextBox 25"/>
          <p:cNvSpPr txBox="1"/>
          <p:nvPr/>
        </p:nvSpPr>
        <p:spPr>
          <a:xfrm>
            <a:off x="6577608" y="5024353"/>
            <a:ext cx="1728192" cy="492443"/>
          </a:xfrm>
          <a:prstGeom prst="rect">
            <a:avLst/>
          </a:prstGeom>
          <a:noFill/>
        </p:spPr>
        <p:txBody>
          <a:bodyPr wrap="square" rtlCol="0">
            <a:spAutoFit/>
          </a:bodyPr>
          <a:lstStyle/>
          <a:p>
            <a:r>
              <a:rPr lang="id-ID" sz="1300" dirty="0" smtClean="0"/>
              <a:t>Yang disediakan : SOP pendampingan</a:t>
            </a:r>
            <a:endParaRPr lang="id-ID" sz="1300" dirty="0"/>
          </a:p>
        </p:txBody>
      </p:sp>
      <p:cxnSp>
        <p:nvCxnSpPr>
          <p:cNvPr id="27" name="Straight Arrow Connector 26"/>
          <p:cNvCxnSpPr/>
          <p:nvPr/>
        </p:nvCxnSpPr>
        <p:spPr>
          <a:xfrm flipV="1">
            <a:off x="804664" y="3302116"/>
            <a:ext cx="0" cy="150273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V="1">
            <a:off x="3036912" y="3302116"/>
            <a:ext cx="0" cy="150273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flipV="1">
            <a:off x="5053136" y="3302116"/>
            <a:ext cx="0" cy="150273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7213376" y="3302116"/>
            <a:ext cx="0" cy="1502734"/>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86373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7927" y="292006"/>
            <a:ext cx="7039185" cy="461665"/>
          </a:xfrm>
          <a:prstGeom prst="rect">
            <a:avLst/>
          </a:prstGeom>
          <a:noFill/>
        </p:spPr>
        <p:txBody>
          <a:bodyPr wrap="square" rtlCol="0">
            <a:spAutoFit/>
          </a:bodyPr>
          <a:lstStyle/>
          <a:p>
            <a:r>
              <a:rPr lang="id-ID" sz="2400" b="1" dirty="0" smtClean="0"/>
              <a:t>LATAR BELAKANG</a:t>
            </a:r>
            <a:endParaRPr lang="en-US" sz="2400" b="1" dirty="0"/>
          </a:p>
        </p:txBody>
      </p:sp>
      <p:sp>
        <p:nvSpPr>
          <p:cNvPr id="3" name="Content Placeholder 2"/>
          <p:cNvSpPr txBox="1">
            <a:spLocks/>
          </p:cNvSpPr>
          <p:nvPr/>
        </p:nvSpPr>
        <p:spPr>
          <a:xfrm>
            <a:off x="243424" y="836712"/>
            <a:ext cx="7788425" cy="1008112"/>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600"/>
              </a:spcAft>
            </a:pPr>
            <a:r>
              <a:rPr lang="id-ID" sz="1600" dirty="0" smtClean="0"/>
              <a:t>Berbagai “tekanan” membuat lingkungan kerja yang tidak nyaman bagi </a:t>
            </a:r>
            <a:r>
              <a:rPr lang="id-ID" sz="1600" dirty="0" smtClean="0"/>
              <a:t>staf pelaksana PBJ </a:t>
            </a:r>
            <a:r>
              <a:rPr lang="id-ID" sz="1600" dirty="0" smtClean="0">
                <a:sym typeface="Wingdings" panose="05000000000000000000" pitchFamily="2" charset="2"/>
              </a:rPr>
              <a:t> </a:t>
            </a:r>
            <a:r>
              <a:rPr lang="id-ID" sz="1600" dirty="0" smtClean="0">
                <a:sym typeface="Wingdings" panose="05000000000000000000" pitchFamily="2" charset="2"/>
              </a:rPr>
              <a:t>kinerja turun, minat untuk menjadi </a:t>
            </a:r>
            <a:r>
              <a:rPr lang="id-ID" sz="1600" dirty="0" smtClean="0">
                <a:sym typeface="Wingdings" panose="05000000000000000000" pitchFamily="2" charset="2"/>
              </a:rPr>
              <a:t>pelaksana PBJ menurun, </a:t>
            </a:r>
            <a:r>
              <a:rPr lang="id-ID" sz="1600" dirty="0" smtClean="0">
                <a:sym typeface="Wingdings" panose="05000000000000000000" pitchFamily="2" charset="2"/>
              </a:rPr>
              <a:t>kreativitas </a:t>
            </a:r>
            <a:r>
              <a:rPr lang="id-ID" sz="1600" dirty="0" smtClean="0">
                <a:sym typeface="Wingdings" panose="05000000000000000000" pitchFamily="2" charset="2"/>
              </a:rPr>
              <a:t>terhambat </a:t>
            </a:r>
            <a:r>
              <a:rPr lang="id-ID" sz="1600" dirty="0" smtClean="0">
                <a:sym typeface="Wingdings" panose="05000000000000000000" pitchFamily="2" charset="2"/>
              </a:rPr>
              <a:t> kualitas PBJ turun  serapan anggaran rendah dan pembangunan terhambat</a:t>
            </a:r>
            <a:endParaRPr lang="id-ID" sz="1600" dirty="0" smtClean="0"/>
          </a:p>
          <a:p>
            <a:pPr>
              <a:spcBef>
                <a:spcPts val="0"/>
              </a:spcBef>
              <a:spcAft>
                <a:spcPts val="600"/>
              </a:spcAft>
            </a:pPr>
            <a:endParaRPr lang="id-ID" sz="1600" dirty="0" smtClean="0"/>
          </a:p>
          <a:p>
            <a:pPr>
              <a:spcBef>
                <a:spcPts val="0"/>
              </a:spcBef>
              <a:spcAft>
                <a:spcPts val="600"/>
              </a:spcAft>
            </a:pPr>
            <a:endParaRPr lang="id-ID" sz="1600" dirty="0" smtClean="0">
              <a:sym typeface="Wingdings" panose="05000000000000000000" pitchFamily="2" charset="2"/>
            </a:endParaRPr>
          </a:p>
        </p:txBody>
      </p:sp>
      <p:grpSp>
        <p:nvGrpSpPr>
          <p:cNvPr id="46" name="Group 45"/>
          <p:cNvGrpSpPr/>
          <p:nvPr/>
        </p:nvGrpSpPr>
        <p:grpSpPr>
          <a:xfrm>
            <a:off x="626191" y="2126080"/>
            <a:ext cx="7709590" cy="3679184"/>
            <a:chOff x="626191" y="2806519"/>
            <a:chExt cx="7709590" cy="3679184"/>
          </a:xfrm>
        </p:grpSpPr>
        <p:sp>
          <p:nvSpPr>
            <p:cNvPr id="47" name="TextBox 46"/>
            <p:cNvSpPr txBox="1"/>
            <p:nvPr/>
          </p:nvSpPr>
          <p:spPr>
            <a:xfrm>
              <a:off x="1029106" y="6147149"/>
              <a:ext cx="7076333" cy="338554"/>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id-ID" sz="1600" b="1" dirty="0" smtClean="0"/>
                <a:t>Resiko yang Sering dan Harus Dihadapi oleh Personil ULP</a:t>
              </a:r>
              <a:endParaRPr lang="id-ID" sz="1600" b="1" dirty="0"/>
            </a:p>
          </p:txBody>
        </p:sp>
        <p:grpSp>
          <p:nvGrpSpPr>
            <p:cNvPr id="48" name="Group 1046"/>
            <p:cNvGrpSpPr/>
            <p:nvPr/>
          </p:nvGrpSpPr>
          <p:grpSpPr>
            <a:xfrm>
              <a:off x="626191" y="2806519"/>
              <a:ext cx="7709590" cy="2740159"/>
              <a:chOff x="626191" y="2806519"/>
              <a:chExt cx="7709590" cy="2740159"/>
            </a:xfrm>
          </p:grpSpPr>
          <p:grpSp>
            <p:nvGrpSpPr>
              <p:cNvPr id="50" name="Group 1045"/>
              <p:cNvGrpSpPr/>
              <p:nvPr/>
            </p:nvGrpSpPr>
            <p:grpSpPr>
              <a:xfrm>
                <a:off x="820344" y="3013068"/>
                <a:ext cx="7376262" cy="2374128"/>
                <a:chOff x="820344" y="3013068"/>
                <a:chExt cx="7376262" cy="2374128"/>
              </a:xfrm>
            </p:grpSpPr>
            <p:sp>
              <p:nvSpPr>
                <p:cNvPr id="72" name="TextBox 71"/>
                <p:cNvSpPr txBox="1"/>
                <p:nvPr/>
              </p:nvSpPr>
              <p:spPr>
                <a:xfrm>
                  <a:off x="3464665" y="3013068"/>
                  <a:ext cx="1530922" cy="25980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id-ID" sz="1400" dirty="0" smtClean="0"/>
                    <a:t>Masyarakat </a:t>
                  </a:r>
                  <a:endParaRPr lang="id-ID" sz="1400" dirty="0"/>
                </a:p>
              </p:txBody>
            </p:sp>
            <p:sp>
              <p:nvSpPr>
                <p:cNvPr id="73" name="TextBox 10"/>
                <p:cNvSpPr txBox="1"/>
                <p:nvPr/>
              </p:nvSpPr>
              <p:spPr>
                <a:xfrm>
                  <a:off x="4441080" y="3601574"/>
                  <a:ext cx="1239636" cy="25980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id-ID" sz="1400" dirty="0" smtClean="0"/>
                    <a:t>Peserta PBJ</a:t>
                  </a:r>
                  <a:endParaRPr lang="id-ID" sz="1400" dirty="0"/>
                </a:p>
              </p:txBody>
            </p:sp>
            <p:sp>
              <p:nvSpPr>
                <p:cNvPr id="74" name="TextBox 73"/>
                <p:cNvSpPr txBox="1"/>
                <p:nvPr/>
              </p:nvSpPr>
              <p:spPr>
                <a:xfrm>
                  <a:off x="2768791" y="3601574"/>
                  <a:ext cx="1239636" cy="46166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id-ID" sz="1200" dirty="0" smtClean="0"/>
                    <a:t>Masy. Lain, termasuk LSM</a:t>
                  </a:r>
                  <a:endParaRPr lang="id-ID" sz="1200" dirty="0"/>
                </a:p>
              </p:txBody>
            </p:sp>
            <p:sp>
              <p:nvSpPr>
                <p:cNvPr id="75" name="TextBox 74"/>
                <p:cNvSpPr txBox="1"/>
                <p:nvPr/>
              </p:nvSpPr>
              <p:spPr>
                <a:xfrm>
                  <a:off x="2788304" y="4452557"/>
                  <a:ext cx="1239636" cy="25980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id-ID" sz="1400" dirty="0" smtClean="0"/>
                    <a:t>Pengaduan</a:t>
                  </a:r>
                  <a:endParaRPr lang="id-ID" sz="1400" dirty="0"/>
                </a:p>
              </p:txBody>
            </p:sp>
            <p:sp>
              <p:nvSpPr>
                <p:cNvPr id="76" name="TextBox 75"/>
                <p:cNvSpPr txBox="1"/>
                <p:nvPr/>
              </p:nvSpPr>
              <p:spPr>
                <a:xfrm>
                  <a:off x="4453072" y="4457970"/>
                  <a:ext cx="1055032" cy="307777"/>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ctr"/>
                  <a:r>
                    <a:rPr lang="id-ID" sz="1400" dirty="0" smtClean="0"/>
                    <a:t>Sanggah</a:t>
                  </a:r>
                  <a:endParaRPr lang="id-ID" sz="1400" dirty="0"/>
                </a:p>
              </p:txBody>
            </p:sp>
            <p:sp>
              <p:nvSpPr>
                <p:cNvPr id="77" name="TextBox 76"/>
                <p:cNvSpPr txBox="1"/>
                <p:nvPr/>
              </p:nvSpPr>
              <p:spPr>
                <a:xfrm>
                  <a:off x="6596097" y="3013068"/>
                  <a:ext cx="1182985" cy="25980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id-ID" sz="1400" dirty="0" smtClean="0"/>
                    <a:t>Polisi/Jaksa</a:t>
                  </a:r>
                  <a:endParaRPr lang="id-ID" sz="1400" dirty="0"/>
                </a:p>
              </p:txBody>
            </p:sp>
            <p:sp>
              <p:nvSpPr>
                <p:cNvPr id="78" name="TextBox 77"/>
                <p:cNvSpPr txBox="1"/>
                <p:nvPr/>
              </p:nvSpPr>
              <p:spPr>
                <a:xfrm>
                  <a:off x="6178572" y="4149080"/>
                  <a:ext cx="2018034" cy="738664"/>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id-ID" sz="1400" dirty="0" smtClean="0"/>
                    <a:t>Pemanggilan, Pemeriksaan atau Upaya Hukum Lainnya</a:t>
                  </a:r>
                </a:p>
              </p:txBody>
            </p:sp>
            <p:sp>
              <p:nvSpPr>
                <p:cNvPr id="79" name="TextBox 78"/>
                <p:cNvSpPr txBox="1"/>
                <p:nvPr/>
              </p:nvSpPr>
              <p:spPr>
                <a:xfrm>
                  <a:off x="1029106" y="3013068"/>
                  <a:ext cx="765461" cy="25980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Media</a:t>
                  </a:r>
                  <a:endParaRPr lang="id-ID" sz="1400" dirty="0"/>
                </a:p>
              </p:txBody>
            </p:sp>
            <p:sp>
              <p:nvSpPr>
                <p:cNvPr id="80" name="TextBox 79"/>
                <p:cNvSpPr txBox="1"/>
                <p:nvPr/>
              </p:nvSpPr>
              <p:spPr>
                <a:xfrm>
                  <a:off x="820344" y="4130496"/>
                  <a:ext cx="1252573" cy="46166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200" dirty="0" smtClean="0"/>
                    <a:t>Investigasi dan </a:t>
                  </a:r>
                </a:p>
                <a:p>
                  <a:pPr algn="ctr"/>
                  <a:r>
                    <a:rPr lang="id-ID" sz="1200" dirty="0" smtClean="0"/>
                    <a:t>Pemberitaan</a:t>
                  </a:r>
                  <a:endParaRPr lang="id-ID" sz="1200" dirty="0"/>
                </a:p>
              </p:txBody>
            </p:sp>
            <p:sp>
              <p:nvSpPr>
                <p:cNvPr id="81" name="TextBox 80"/>
                <p:cNvSpPr txBox="1"/>
                <p:nvPr/>
              </p:nvSpPr>
              <p:spPr>
                <a:xfrm>
                  <a:off x="3248855" y="5127391"/>
                  <a:ext cx="1530922" cy="259805"/>
                </a:xfrm>
                <a:prstGeom prst="rect">
                  <a:avLst/>
                </a:prstGeom>
                <a:solidFill>
                  <a:srgbClr val="FFFF00"/>
                </a:solidFill>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id-ID" sz="1400" dirty="0" smtClean="0"/>
                    <a:t>ULP</a:t>
                  </a:r>
                  <a:endParaRPr lang="id-ID" sz="1400" dirty="0"/>
                </a:p>
              </p:txBody>
            </p:sp>
          </p:grpSp>
          <p:sp>
            <p:nvSpPr>
              <p:cNvPr id="51" name="Rectangle 50"/>
              <p:cNvSpPr/>
              <p:nvPr/>
            </p:nvSpPr>
            <p:spPr>
              <a:xfrm>
                <a:off x="6039398" y="2811376"/>
                <a:ext cx="2296383" cy="2735302"/>
              </a:xfrm>
              <a:prstGeom prst="rect">
                <a:avLst/>
              </a:prstGeom>
              <a:noFill/>
              <a:ln w="9525">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2" name="Rectangle 51"/>
              <p:cNvSpPr/>
              <p:nvPr/>
            </p:nvSpPr>
            <p:spPr>
              <a:xfrm>
                <a:off x="4369300" y="3431361"/>
                <a:ext cx="1391749" cy="1462866"/>
              </a:xfrm>
              <a:prstGeom prst="rect">
                <a:avLst/>
              </a:prstGeom>
              <a:noFill/>
              <a:ln w="9525">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3" name="Rectangle 52"/>
              <p:cNvSpPr/>
              <p:nvPr/>
            </p:nvSpPr>
            <p:spPr>
              <a:xfrm>
                <a:off x="2692734" y="3431360"/>
                <a:ext cx="1391749" cy="1462866"/>
              </a:xfrm>
              <a:prstGeom prst="rect">
                <a:avLst/>
              </a:prstGeom>
              <a:noFill/>
              <a:ln w="9525">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4" name="Rectangle 53"/>
              <p:cNvSpPr/>
              <p:nvPr/>
            </p:nvSpPr>
            <p:spPr>
              <a:xfrm>
                <a:off x="626191" y="2806519"/>
                <a:ext cx="1585901" cy="2253882"/>
              </a:xfrm>
              <a:prstGeom prst="rect">
                <a:avLst/>
              </a:prstGeom>
              <a:noFill/>
              <a:ln w="9525">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nvGrpSpPr>
              <p:cNvPr id="55" name="Group 1039"/>
              <p:cNvGrpSpPr/>
              <p:nvPr/>
            </p:nvGrpSpPr>
            <p:grpSpPr>
              <a:xfrm>
                <a:off x="1403648" y="3142971"/>
                <a:ext cx="5783942" cy="2114323"/>
                <a:chOff x="1403648" y="3142971"/>
                <a:chExt cx="5783942" cy="2114323"/>
              </a:xfrm>
            </p:grpSpPr>
            <p:cxnSp>
              <p:nvCxnSpPr>
                <p:cNvPr id="56" name="Straight Arrow Connector 55"/>
                <p:cNvCxnSpPr/>
                <p:nvPr/>
              </p:nvCxnSpPr>
              <p:spPr>
                <a:xfrm>
                  <a:off x="3673427" y="3283192"/>
                  <a:ext cx="0" cy="318382"/>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p:nvPr/>
              </p:nvCxnSpPr>
              <p:spPr>
                <a:xfrm>
                  <a:off x="4647650" y="3283192"/>
                  <a:ext cx="0" cy="318382"/>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3116728" y="4043243"/>
                  <a:ext cx="0" cy="393627"/>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5134762" y="3861379"/>
                  <a:ext cx="0" cy="575491"/>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4794176" y="3861379"/>
                  <a:ext cx="0" cy="287745"/>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H="1">
                  <a:off x="3673427" y="4149124"/>
                  <a:ext cx="1120749" cy="0"/>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3673427" y="4149124"/>
                  <a:ext cx="0" cy="303433"/>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endCxn id="75" idx="3"/>
                </p:cNvCxnSpPr>
                <p:nvPr/>
              </p:nvCxnSpPr>
              <p:spPr>
                <a:xfrm flipH="1">
                  <a:off x="4027940" y="4582459"/>
                  <a:ext cx="413140" cy="2"/>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4567272" y="4765747"/>
                  <a:ext cx="0" cy="36164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3534252" y="4712363"/>
                  <a:ext cx="0" cy="415028"/>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72" idx="1"/>
                  <a:endCxn id="79" idx="3"/>
                </p:cNvCxnSpPr>
                <p:nvPr/>
              </p:nvCxnSpPr>
              <p:spPr>
                <a:xfrm flipH="1">
                  <a:off x="1794567" y="3142971"/>
                  <a:ext cx="1670098" cy="0"/>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a:stCxn id="72" idx="3"/>
                  <a:endCxn id="77" idx="1"/>
                </p:cNvCxnSpPr>
                <p:nvPr/>
              </p:nvCxnSpPr>
              <p:spPr>
                <a:xfrm>
                  <a:off x="4995587" y="3142971"/>
                  <a:ext cx="1600510" cy="0"/>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77" idx="2"/>
                  <a:endCxn id="78" idx="0"/>
                </p:cNvCxnSpPr>
                <p:nvPr/>
              </p:nvCxnSpPr>
              <p:spPr>
                <a:xfrm flipH="1">
                  <a:off x="7187589" y="3272873"/>
                  <a:ext cx="1" cy="876207"/>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69" name="Elbow Connector 1027"/>
                <p:cNvCxnSpPr>
                  <a:stCxn id="78" idx="2"/>
                  <a:endCxn id="81" idx="3"/>
                </p:cNvCxnSpPr>
                <p:nvPr/>
              </p:nvCxnSpPr>
              <p:spPr>
                <a:xfrm rot="5400000">
                  <a:off x="5798908" y="3868613"/>
                  <a:ext cx="369550" cy="2407812"/>
                </a:xfrm>
                <a:prstGeom prst="bentConnector2">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p:nvPr/>
              </p:nvCxnSpPr>
              <p:spPr>
                <a:xfrm>
                  <a:off x="1403648" y="3283192"/>
                  <a:ext cx="0" cy="847304"/>
                </a:xfrm>
                <a:prstGeom prst="straightConnector1">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71" name="Elbow Connector 1038"/>
                <p:cNvCxnSpPr>
                  <a:stCxn id="80" idx="2"/>
                  <a:endCxn id="81" idx="1"/>
                </p:cNvCxnSpPr>
                <p:nvPr/>
              </p:nvCxnSpPr>
              <p:spPr>
                <a:xfrm rot="16200000" flipH="1">
                  <a:off x="2015177" y="4023615"/>
                  <a:ext cx="665133" cy="1802224"/>
                </a:xfrm>
                <a:prstGeom prst="bentConnector2">
                  <a:avLst/>
                </a:prstGeom>
                <a:ln w="28575">
                  <a:solidFill>
                    <a:srgbClr val="92D050"/>
                  </a:solidFill>
                  <a:tailEnd type="arrow"/>
                </a:ln>
              </p:spPr>
              <p:style>
                <a:lnRef idx="1">
                  <a:schemeClr val="accent1"/>
                </a:lnRef>
                <a:fillRef idx="0">
                  <a:schemeClr val="accent1"/>
                </a:fillRef>
                <a:effectRef idx="0">
                  <a:schemeClr val="accent1"/>
                </a:effectRef>
                <a:fontRef idx="minor">
                  <a:schemeClr val="tx1"/>
                </a:fontRef>
              </p:style>
            </p:cxnSp>
          </p:grpSp>
        </p:grpSp>
        <p:sp>
          <p:nvSpPr>
            <p:cNvPr id="49" name="Pentagon 48"/>
            <p:cNvSpPr/>
            <p:nvPr/>
          </p:nvSpPr>
          <p:spPr>
            <a:xfrm rot="5400000">
              <a:off x="4403054" y="2311226"/>
              <a:ext cx="443528" cy="7143574"/>
            </a:xfrm>
            <a:prstGeom prst="homePlate">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grpSp>
    </p:spTree>
    <p:extLst>
      <p:ext uri="{BB962C8B-B14F-4D97-AF65-F5344CB8AC3E}">
        <p14:creationId xmlns:p14="http://schemas.microsoft.com/office/powerpoint/2010/main" val="1071201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7086600" cy="461665"/>
          </a:xfrm>
          <a:prstGeom prst="rect">
            <a:avLst/>
          </a:prstGeom>
          <a:noFill/>
        </p:spPr>
        <p:txBody>
          <a:bodyPr wrap="square" rtlCol="0">
            <a:spAutoFit/>
          </a:bodyPr>
          <a:lstStyle/>
          <a:p>
            <a:r>
              <a:rPr lang="id-ID" sz="2400" b="1" dirty="0" smtClean="0"/>
              <a:t>Konsep yang Perlu Disepahami</a:t>
            </a:r>
            <a:endParaRPr lang="id-ID" sz="2400" b="1" dirty="0"/>
          </a:p>
        </p:txBody>
      </p:sp>
      <p:sp>
        <p:nvSpPr>
          <p:cNvPr id="3" name="TextBox 2"/>
          <p:cNvSpPr txBox="1"/>
          <p:nvPr/>
        </p:nvSpPr>
        <p:spPr>
          <a:xfrm>
            <a:off x="228600" y="914400"/>
            <a:ext cx="8077200" cy="1000274"/>
          </a:xfrm>
          <a:prstGeom prst="rect">
            <a:avLst/>
          </a:prstGeom>
          <a:noFill/>
        </p:spPr>
        <p:txBody>
          <a:bodyPr wrap="square" rtlCol="0">
            <a:spAutoFit/>
          </a:bodyPr>
          <a:lstStyle/>
          <a:p>
            <a:pPr marL="177800" indent="-177800">
              <a:spcAft>
                <a:spcPts val="600"/>
              </a:spcAft>
              <a:buFont typeface="Arial" pitchFamily="34" charset="0"/>
              <a:buChar char="•"/>
            </a:pPr>
            <a:r>
              <a:rPr lang="id-ID" dirty="0" smtClean="0"/>
              <a:t>Pokja memperoleh dukungan dari ULP secara kelembagaan selama proses pengadaan</a:t>
            </a:r>
          </a:p>
          <a:p>
            <a:pPr marL="177800" indent="-177800">
              <a:spcAft>
                <a:spcPts val="600"/>
              </a:spcAft>
              <a:buFont typeface="Arial" pitchFamily="34" charset="0"/>
              <a:buChar char="•"/>
            </a:pPr>
            <a:r>
              <a:rPr lang="id-ID" dirty="0" smtClean="0"/>
              <a:t>Dukungan tersebut berupa : </a:t>
            </a:r>
          </a:p>
        </p:txBody>
      </p:sp>
      <p:sp>
        <p:nvSpPr>
          <p:cNvPr id="4" name="TextBox 3"/>
          <p:cNvSpPr txBox="1"/>
          <p:nvPr/>
        </p:nvSpPr>
        <p:spPr>
          <a:xfrm>
            <a:off x="1219200" y="1981200"/>
            <a:ext cx="6934200" cy="1754326"/>
          </a:xfrm>
          <a:prstGeom prst="rect">
            <a:avLst/>
          </a:prstGeom>
          <a:noFill/>
        </p:spPr>
        <p:txBody>
          <a:bodyPr wrap="square" rtlCol="0">
            <a:spAutoFit/>
          </a:bodyPr>
          <a:lstStyle/>
          <a:p>
            <a:pPr marL="342900" indent="-342900">
              <a:buFont typeface="+mj-lt"/>
              <a:buAutoNum type="arabicPeriod"/>
            </a:pPr>
            <a:r>
              <a:rPr lang="id-ID" dirty="0" smtClean="0"/>
              <a:t>Penyediaan prasarana dan sarana, serta sumber daya pendukung lainnya </a:t>
            </a:r>
          </a:p>
          <a:p>
            <a:pPr marL="342900" indent="-342900">
              <a:buFont typeface="+mj-lt"/>
              <a:buAutoNum type="arabicPeriod"/>
            </a:pPr>
            <a:r>
              <a:rPr lang="id-ID" dirty="0" smtClean="0"/>
              <a:t>Sistem pengarsipan, humas dan sistem pendukung lainnya</a:t>
            </a:r>
          </a:p>
          <a:p>
            <a:pPr marL="342900" indent="-342900">
              <a:buFont typeface="+mj-lt"/>
              <a:buAutoNum type="arabicPeriod"/>
            </a:pPr>
            <a:r>
              <a:rPr lang="id-ID" dirty="0" smtClean="0"/>
              <a:t>Fasilitasi untuk berkoordinasi dengan PPK dan PA/KPA</a:t>
            </a:r>
          </a:p>
          <a:p>
            <a:pPr marL="342900" indent="-342900">
              <a:buFont typeface="+mj-lt"/>
              <a:buAutoNum type="arabicPeriod"/>
            </a:pPr>
            <a:r>
              <a:rPr lang="id-ID" dirty="0" smtClean="0"/>
              <a:t>Pendampingan saat menghadapi kasus dan bentuk konsekuensi lainnya akibat tugas PBJ yang sedang dijalankan</a:t>
            </a:r>
            <a:endParaRPr lang="id-ID" dirty="0"/>
          </a:p>
        </p:txBody>
      </p:sp>
      <p:sp>
        <p:nvSpPr>
          <p:cNvPr id="5" name="Pentagon 4"/>
          <p:cNvSpPr/>
          <p:nvPr/>
        </p:nvSpPr>
        <p:spPr>
          <a:xfrm>
            <a:off x="609600" y="2209800"/>
            <a:ext cx="609600" cy="1295400"/>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TextBox 5"/>
          <p:cNvSpPr txBox="1"/>
          <p:nvPr/>
        </p:nvSpPr>
        <p:spPr>
          <a:xfrm>
            <a:off x="304800" y="3876526"/>
            <a:ext cx="8077200" cy="1277273"/>
          </a:xfrm>
          <a:prstGeom prst="rect">
            <a:avLst/>
          </a:prstGeom>
          <a:noFill/>
        </p:spPr>
        <p:txBody>
          <a:bodyPr wrap="square" rtlCol="0">
            <a:spAutoFit/>
          </a:bodyPr>
          <a:lstStyle/>
          <a:p>
            <a:pPr marL="177800" indent="-177800">
              <a:spcAft>
                <a:spcPts val="600"/>
              </a:spcAft>
              <a:buFont typeface="Arial" pitchFamily="34" charset="0"/>
              <a:buChar char="•"/>
            </a:pPr>
            <a:r>
              <a:rPr lang="id-ID" dirty="0" smtClean="0"/>
              <a:t>Penerapan perlindungan hukum akan memerlukan dukungan dari APIP dan bagian/biro hukum yang dimiliki oleh K/L/D</a:t>
            </a:r>
          </a:p>
          <a:p>
            <a:pPr marL="177800" indent="-177800">
              <a:spcAft>
                <a:spcPts val="600"/>
              </a:spcAft>
              <a:buFont typeface="Arial" pitchFamily="34" charset="0"/>
              <a:buChar char="•"/>
            </a:pPr>
            <a:r>
              <a:rPr lang="id-ID" dirty="0" smtClean="0"/>
              <a:t>Perlindungan hukum juga akan memerlukan komunikasi dan koordinasi dengan APH</a:t>
            </a:r>
          </a:p>
        </p:txBody>
      </p:sp>
    </p:spTree>
    <p:extLst>
      <p:ext uri="{BB962C8B-B14F-4D97-AF65-F5344CB8AC3E}">
        <p14:creationId xmlns:p14="http://schemas.microsoft.com/office/powerpoint/2010/main" val="29246917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23528" y="701080"/>
            <a:ext cx="8101673" cy="441920"/>
          </a:xfrm>
          <a:prstGeom prst="rect">
            <a:avLst/>
          </a:prstGeom>
        </p:spPr>
        <p:txBody>
          <a:bodyPr>
            <a:normAutofit/>
          </a:bodyPr>
          <a:lstStyle/>
          <a:p>
            <a:pPr marL="342900" marR="0" lvl="0" indent="-342900" algn="l" defTabSz="914400" rtl="0" eaLnBrk="1" fontAlgn="auto" latinLnBrk="0" hangingPunct="1">
              <a:lnSpc>
                <a:spcPct val="100000"/>
              </a:lnSpc>
              <a:spcBef>
                <a:spcPts val="0"/>
              </a:spcBef>
              <a:spcAft>
                <a:spcPts val="600"/>
              </a:spcAft>
              <a:buClrTx/>
              <a:buSzTx/>
              <a:buFont typeface="Arial" pitchFamily="34" charset="0"/>
              <a:buChar char="•"/>
              <a:tabLst/>
              <a:defRPr/>
            </a:pPr>
            <a:r>
              <a:rPr kumimoji="0" lang="id-ID" sz="1800" b="0" i="0" u="none" strike="noStrike" kern="1200" cap="none" spc="0" normalizeH="0" baseline="0" noProof="0" dirty="0" smtClean="0">
                <a:ln>
                  <a:noFill/>
                </a:ln>
                <a:solidFill>
                  <a:schemeClr val="tx1"/>
                </a:solidFill>
                <a:effectLst/>
                <a:uLnTx/>
                <a:uFillTx/>
                <a:latin typeface="+mn-lt"/>
                <a:ea typeface="+mn-ea"/>
                <a:cs typeface="+mn-cs"/>
              </a:rPr>
              <a:t>Strategi penerapan perlindungan</a:t>
            </a:r>
            <a:endParaRPr kumimoji="0" lang="id-ID" sz="18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TextBox 4"/>
          <p:cNvSpPr txBox="1"/>
          <p:nvPr/>
        </p:nvSpPr>
        <p:spPr>
          <a:xfrm>
            <a:off x="679376" y="1143000"/>
            <a:ext cx="7550224" cy="1831271"/>
          </a:xfrm>
          <a:prstGeom prst="rect">
            <a:avLst/>
          </a:prstGeom>
          <a:noFill/>
        </p:spPr>
        <p:txBody>
          <a:bodyPr wrap="square" rtlCol="0">
            <a:spAutoFit/>
          </a:bodyPr>
          <a:lstStyle/>
          <a:p>
            <a:pPr>
              <a:spcAft>
                <a:spcPts val="600"/>
              </a:spcAft>
            </a:pPr>
            <a:r>
              <a:rPr lang="id-ID" dirty="0" smtClean="0"/>
              <a:t>Program ini dijalankan dengan pendekatan “mentoring”, dalam jangka waktu 3 s/d 6 bulan. Penerapan perlindungan hukum secara efektif kemungkinan lebih dari waktu mentoring tersebut, karena beberapa komponen dalam sistem, seperti regulasi, penyediaan prasarana dan sarana serta MoU dengan APH, membutuhkan waktu lebih untuk proses penyepakatan, politik dan anggaran</a:t>
            </a:r>
          </a:p>
          <a:p>
            <a:pPr>
              <a:spcAft>
                <a:spcPts val="600"/>
              </a:spcAft>
            </a:pPr>
            <a:r>
              <a:rPr lang="id-ID" dirty="0" smtClean="0"/>
              <a:t>Program ini fokus pada :</a:t>
            </a:r>
            <a:endParaRPr lang="id-ID" dirty="0"/>
          </a:p>
        </p:txBody>
      </p:sp>
      <p:grpSp>
        <p:nvGrpSpPr>
          <p:cNvPr id="6" name="Group 5"/>
          <p:cNvGrpSpPr/>
          <p:nvPr/>
        </p:nvGrpSpPr>
        <p:grpSpPr>
          <a:xfrm>
            <a:off x="755576" y="3098869"/>
            <a:ext cx="7776864" cy="3048000"/>
            <a:chOff x="755576" y="3356992"/>
            <a:chExt cx="7776864" cy="3047938"/>
          </a:xfrm>
        </p:grpSpPr>
        <p:grpSp>
          <p:nvGrpSpPr>
            <p:cNvPr id="7" name="Group 9"/>
            <p:cNvGrpSpPr/>
            <p:nvPr/>
          </p:nvGrpSpPr>
          <p:grpSpPr>
            <a:xfrm>
              <a:off x="755576" y="3356992"/>
              <a:ext cx="7416824" cy="761985"/>
              <a:chOff x="755576" y="3356992"/>
              <a:chExt cx="7416824" cy="761985"/>
            </a:xfrm>
          </p:grpSpPr>
          <p:sp>
            <p:nvSpPr>
              <p:cNvPr id="10" name="Pentagon 5"/>
              <p:cNvSpPr/>
              <p:nvPr/>
            </p:nvSpPr>
            <p:spPr>
              <a:xfrm>
                <a:off x="755576" y="3356992"/>
                <a:ext cx="4104456" cy="685786"/>
              </a:xfrm>
              <a:prstGeom prst="homePlat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Pentagon 10"/>
              <p:cNvSpPr/>
              <p:nvPr/>
            </p:nvSpPr>
            <p:spPr>
              <a:xfrm>
                <a:off x="4860032" y="3356993"/>
                <a:ext cx="3312368" cy="761984"/>
              </a:xfrm>
              <a:prstGeom prst="homePlat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TextBox 11"/>
              <p:cNvSpPr txBox="1"/>
              <p:nvPr/>
            </p:nvSpPr>
            <p:spPr>
              <a:xfrm>
                <a:off x="1259632" y="3509389"/>
                <a:ext cx="2664296" cy="338554"/>
              </a:xfrm>
              <a:prstGeom prst="rect">
                <a:avLst/>
              </a:prstGeom>
              <a:noFill/>
            </p:spPr>
            <p:txBody>
              <a:bodyPr wrap="square" rtlCol="0">
                <a:spAutoFit/>
              </a:bodyPr>
              <a:lstStyle/>
              <a:p>
                <a:pPr algn="ctr"/>
                <a:r>
                  <a:rPr lang="id-ID" sz="1600" b="1" dirty="0" smtClean="0"/>
                  <a:t>Periode “Mentoring”</a:t>
                </a:r>
                <a:endParaRPr lang="id-ID" sz="1600" b="1" dirty="0"/>
              </a:p>
            </p:txBody>
          </p:sp>
          <p:sp>
            <p:nvSpPr>
              <p:cNvPr id="15" name="TextBox 14"/>
              <p:cNvSpPr txBox="1"/>
              <p:nvPr/>
            </p:nvSpPr>
            <p:spPr>
              <a:xfrm>
                <a:off x="4869618" y="3433190"/>
                <a:ext cx="3158766" cy="584763"/>
              </a:xfrm>
              <a:prstGeom prst="rect">
                <a:avLst/>
              </a:prstGeom>
              <a:noFill/>
            </p:spPr>
            <p:txBody>
              <a:bodyPr wrap="square" rtlCol="0">
                <a:spAutoFit/>
              </a:bodyPr>
              <a:lstStyle/>
              <a:p>
                <a:pPr algn="ctr"/>
                <a:r>
                  <a:rPr lang="id-ID" sz="1600" b="1" dirty="0" smtClean="0"/>
                  <a:t>Proses Penyepakatan dan Penyiapan secara Berkelanjutan</a:t>
                </a:r>
                <a:endParaRPr lang="id-ID" sz="1600" b="1" dirty="0"/>
              </a:p>
            </p:txBody>
          </p:sp>
        </p:grpSp>
        <p:sp>
          <p:nvSpPr>
            <p:cNvPr id="8" name="TextBox 7"/>
            <p:cNvSpPr txBox="1"/>
            <p:nvPr/>
          </p:nvSpPr>
          <p:spPr>
            <a:xfrm>
              <a:off x="755576" y="4195175"/>
              <a:ext cx="3456384" cy="2200602"/>
            </a:xfrm>
            <a:prstGeom prst="rect">
              <a:avLst/>
            </a:prstGeom>
            <a:noFill/>
          </p:spPr>
          <p:txBody>
            <a:bodyPr wrap="square" rtlCol="0">
              <a:spAutoFit/>
            </a:bodyPr>
            <a:lstStyle/>
            <a:p>
              <a:pPr>
                <a:spcAft>
                  <a:spcPts val="600"/>
                </a:spcAft>
              </a:pPr>
              <a:r>
                <a:rPr lang="id-ID" sz="1600" dirty="0" smtClean="0"/>
                <a:t>Penyusunan :</a:t>
              </a:r>
            </a:p>
            <a:p>
              <a:pPr marL="285750" indent="-285750">
                <a:spcAft>
                  <a:spcPts val="600"/>
                </a:spcAft>
                <a:buFont typeface="Arial" panose="020B0604020202020204" pitchFamily="34" charset="0"/>
                <a:buChar char="•"/>
              </a:pPr>
              <a:r>
                <a:rPr lang="id-ID" sz="1600" dirty="0" smtClean="0"/>
                <a:t>Kode etik</a:t>
              </a:r>
            </a:p>
            <a:p>
              <a:pPr marL="285750" indent="-285750">
                <a:spcAft>
                  <a:spcPts val="600"/>
                </a:spcAft>
                <a:buFont typeface="Arial" panose="020B0604020202020204" pitchFamily="34" charset="0"/>
                <a:buChar char="•"/>
              </a:pPr>
              <a:r>
                <a:rPr lang="id-ID" sz="1600" dirty="0" smtClean="0"/>
                <a:t>SOP</a:t>
              </a:r>
            </a:p>
            <a:p>
              <a:pPr marL="285750" indent="-285750">
                <a:spcAft>
                  <a:spcPts val="600"/>
                </a:spcAft>
                <a:buFont typeface="Arial" panose="020B0604020202020204" pitchFamily="34" charset="0"/>
                <a:buChar char="•"/>
              </a:pPr>
              <a:r>
                <a:rPr lang="id-ID" sz="1600" dirty="0" smtClean="0"/>
                <a:t>Strategi sosialisasi</a:t>
              </a:r>
            </a:p>
            <a:p>
              <a:pPr marL="285750" indent="-285750">
                <a:spcAft>
                  <a:spcPts val="600"/>
                </a:spcAft>
                <a:buFont typeface="Arial" panose="020B0604020202020204" pitchFamily="34" charset="0"/>
                <a:buChar char="•"/>
              </a:pPr>
              <a:r>
                <a:rPr lang="id-ID" sz="1600" dirty="0" smtClean="0"/>
                <a:t>Konsep-konsep untuk proses selanjutnya</a:t>
              </a:r>
            </a:p>
            <a:p>
              <a:pPr marL="285750" indent="-285750">
                <a:spcAft>
                  <a:spcPts val="600"/>
                </a:spcAft>
                <a:buFont typeface="Arial" panose="020B0604020202020204" pitchFamily="34" charset="0"/>
                <a:buChar char="•"/>
              </a:pPr>
              <a:r>
                <a:rPr lang="id-ID" sz="1600" dirty="0" smtClean="0"/>
                <a:t>Lainnya </a:t>
              </a:r>
              <a:endParaRPr lang="id-ID" sz="1600" dirty="0"/>
            </a:p>
          </p:txBody>
        </p:sp>
        <p:sp>
          <p:nvSpPr>
            <p:cNvPr id="9" name="TextBox 8"/>
            <p:cNvSpPr txBox="1"/>
            <p:nvPr/>
          </p:nvSpPr>
          <p:spPr>
            <a:xfrm>
              <a:off x="4788024" y="4281271"/>
              <a:ext cx="3744416" cy="2123659"/>
            </a:xfrm>
            <a:prstGeom prst="rect">
              <a:avLst/>
            </a:prstGeom>
            <a:noFill/>
          </p:spPr>
          <p:txBody>
            <a:bodyPr wrap="square" rtlCol="0">
              <a:spAutoFit/>
            </a:bodyPr>
            <a:lstStyle/>
            <a:p>
              <a:pPr>
                <a:spcAft>
                  <a:spcPts val="600"/>
                </a:spcAft>
              </a:pPr>
              <a:r>
                <a:rPr lang="id-ID" sz="1600" dirty="0" smtClean="0"/>
                <a:t>Proses ini menggunakan beberapa keluaran yang dihasilkan pada saat mentoring :</a:t>
              </a:r>
            </a:p>
            <a:p>
              <a:pPr marL="285750" indent="-285750">
                <a:spcAft>
                  <a:spcPts val="600"/>
                </a:spcAft>
                <a:buFont typeface="Arial" panose="020B0604020202020204" pitchFamily="34" charset="0"/>
                <a:buChar char="•"/>
              </a:pPr>
              <a:r>
                <a:rPr lang="id-ID" sz="1600" dirty="0" smtClean="0"/>
                <a:t>Draft regulasi</a:t>
              </a:r>
            </a:p>
            <a:p>
              <a:pPr marL="285750" indent="-285750">
                <a:spcAft>
                  <a:spcPts val="600"/>
                </a:spcAft>
                <a:buFont typeface="Arial" panose="020B0604020202020204" pitchFamily="34" charset="0"/>
                <a:buChar char="•"/>
              </a:pPr>
              <a:r>
                <a:rPr lang="id-ID" sz="1600" dirty="0" smtClean="0"/>
                <a:t>Draf MoU dengan APH</a:t>
              </a:r>
            </a:p>
            <a:p>
              <a:pPr marL="285750" indent="-285750">
                <a:spcAft>
                  <a:spcPts val="600"/>
                </a:spcAft>
                <a:buFont typeface="Arial" panose="020B0604020202020204" pitchFamily="34" charset="0"/>
                <a:buChar char="•"/>
              </a:pPr>
              <a:r>
                <a:rPr lang="id-ID" sz="1600" dirty="0" smtClean="0"/>
                <a:t>Konsep prasarana dan sarana</a:t>
              </a:r>
            </a:p>
            <a:p>
              <a:pPr marL="285750" indent="-285750">
                <a:spcAft>
                  <a:spcPts val="600"/>
                </a:spcAft>
                <a:buFont typeface="Arial" panose="020B0604020202020204" pitchFamily="34" charset="0"/>
                <a:buChar char="•"/>
              </a:pPr>
              <a:r>
                <a:rPr lang="id-ID" sz="1600" dirty="0" smtClean="0"/>
                <a:t>Strategi dan action plan</a:t>
              </a:r>
              <a:endParaRPr lang="id-ID" sz="1600" dirty="0"/>
            </a:p>
          </p:txBody>
        </p:sp>
      </p:grpSp>
    </p:spTree>
    <p:extLst>
      <p:ext uri="{BB962C8B-B14F-4D97-AF65-F5344CB8AC3E}">
        <p14:creationId xmlns:p14="http://schemas.microsoft.com/office/powerpoint/2010/main" val="341067663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23528" y="304800"/>
            <a:ext cx="8101673" cy="411088"/>
          </a:xfrm>
          <a:prstGeom prst="rect">
            <a:avLst/>
          </a:prstGeom>
        </p:spPr>
        <p:txBody>
          <a:bodyPr>
            <a:normAutofit/>
          </a:bodyPr>
          <a:lstStyle/>
          <a:p>
            <a:pPr marR="0" lvl="0" algn="l" defTabSz="914400" rtl="0" eaLnBrk="1" fontAlgn="auto" latinLnBrk="0" hangingPunct="1">
              <a:lnSpc>
                <a:spcPct val="100000"/>
              </a:lnSpc>
              <a:spcBef>
                <a:spcPts val="0"/>
              </a:spcBef>
              <a:spcAft>
                <a:spcPts val="600"/>
              </a:spcAft>
              <a:buClrTx/>
              <a:buSzTx/>
              <a:tabLst/>
              <a:defRPr/>
            </a:pPr>
            <a:r>
              <a:rPr kumimoji="0" lang="id-ID" sz="1800" b="1" i="0" u="none" strike="noStrike" kern="1200" cap="none" spc="0" normalizeH="0" baseline="0" noProof="0" dirty="0" smtClean="0">
                <a:ln>
                  <a:noFill/>
                </a:ln>
                <a:solidFill>
                  <a:schemeClr val="tx1"/>
                </a:solidFill>
                <a:effectLst/>
                <a:uLnTx/>
                <a:uFillTx/>
                <a:latin typeface="+mn-lt"/>
                <a:ea typeface="+mn-ea"/>
                <a:cs typeface="+mn-cs"/>
              </a:rPr>
              <a:t>Milestone </a:t>
            </a:r>
            <a:r>
              <a:rPr lang="id-ID" b="1" dirty="0"/>
              <a:t>M</a:t>
            </a:r>
            <a:r>
              <a:rPr kumimoji="0" lang="id-ID" sz="1800" b="1" i="0" u="none" strike="noStrike" kern="1200" cap="none" spc="0" normalizeH="0" baseline="0" noProof="0" dirty="0" smtClean="0">
                <a:ln>
                  <a:noFill/>
                </a:ln>
                <a:solidFill>
                  <a:schemeClr val="tx1"/>
                </a:solidFill>
                <a:effectLst/>
                <a:uLnTx/>
                <a:uFillTx/>
                <a:latin typeface="+mn-lt"/>
                <a:ea typeface="+mn-ea"/>
                <a:cs typeface="+mn-cs"/>
              </a:rPr>
              <a:t>entoring</a:t>
            </a:r>
            <a:endParaRPr kumimoji="0" lang="id-ID" sz="1800" b="1" i="0" u="none" strike="noStrike" kern="1200" cap="none" spc="0" normalizeH="0" baseline="0" noProof="0" dirty="0">
              <a:ln>
                <a:noFill/>
              </a:ln>
              <a:solidFill>
                <a:schemeClr val="tx1"/>
              </a:solidFill>
              <a:effectLst/>
              <a:uLnTx/>
              <a:uFillTx/>
              <a:latin typeface="+mn-lt"/>
              <a:ea typeface="+mn-ea"/>
              <a:cs typeface="+mn-cs"/>
            </a:endParaRPr>
          </a:p>
        </p:txBody>
      </p:sp>
      <p:grpSp>
        <p:nvGrpSpPr>
          <p:cNvPr id="35" name="Group 34"/>
          <p:cNvGrpSpPr/>
          <p:nvPr/>
        </p:nvGrpSpPr>
        <p:grpSpPr>
          <a:xfrm>
            <a:off x="457200" y="838200"/>
            <a:ext cx="7391400" cy="5323820"/>
            <a:chOff x="457200" y="838200"/>
            <a:chExt cx="7391400" cy="5323820"/>
          </a:xfrm>
        </p:grpSpPr>
        <p:sp>
          <p:nvSpPr>
            <p:cNvPr id="36" name="Rectangle 35"/>
            <p:cNvSpPr/>
            <p:nvPr/>
          </p:nvSpPr>
          <p:spPr>
            <a:xfrm>
              <a:off x="685800" y="1752600"/>
              <a:ext cx="2286000" cy="2895600"/>
            </a:xfrm>
            <a:prstGeom prst="rect">
              <a:avLst/>
            </a:prstGeom>
            <a:solidFill>
              <a:schemeClr val="accent3">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7" name="TextBox 36"/>
            <p:cNvSpPr txBox="1"/>
            <p:nvPr/>
          </p:nvSpPr>
          <p:spPr>
            <a:xfrm>
              <a:off x="3810000" y="1253700"/>
              <a:ext cx="2133600" cy="73866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Memastikan Ada Fungsi yang Terkait Perlindungan Hukum ada di ULP</a:t>
              </a:r>
              <a:endParaRPr lang="id-ID" sz="1400" dirty="0"/>
            </a:p>
          </p:txBody>
        </p:sp>
        <p:grpSp>
          <p:nvGrpSpPr>
            <p:cNvPr id="38" name="Group 37"/>
            <p:cNvGrpSpPr/>
            <p:nvPr/>
          </p:nvGrpSpPr>
          <p:grpSpPr>
            <a:xfrm>
              <a:off x="1219200" y="1981200"/>
              <a:ext cx="1600200" cy="2580620"/>
              <a:chOff x="762000" y="1371600"/>
              <a:chExt cx="1600200" cy="2580620"/>
            </a:xfrm>
          </p:grpSpPr>
          <p:sp>
            <p:nvSpPr>
              <p:cNvPr id="60" name="TextBox 59"/>
              <p:cNvSpPr txBox="1"/>
              <p:nvPr/>
            </p:nvSpPr>
            <p:spPr>
              <a:xfrm>
                <a:off x="762000" y="1371600"/>
                <a:ext cx="1136848"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Kode Etik</a:t>
                </a:r>
                <a:endParaRPr lang="id-ID" sz="1400" dirty="0"/>
              </a:p>
            </p:txBody>
          </p:sp>
          <p:sp>
            <p:nvSpPr>
              <p:cNvPr id="61" name="TextBox 60"/>
              <p:cNvSpPr txBox="1"/>
              <p:nvPr/>
            </p:nvSpPr>
            <p:spPr>
              <a:xfrm>
                <a:off x="762000" y="3429000"/>
                <a:ext cx="1136848"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Konsep MoU dengan APH</a:t>
                </a:r>
                <a:endParaRPr lang="id-ID" sz="1400" dirty="0"/>
              </a:p>
            </p:txBody>
          </p:sp>
          <p:sp>
            <p:nvSpPr>
              <p:cNvPr id="62" name="TextBox 61"/>
              <p:cNvSpPr txBox="1"/>
              <p:nvPr/>
            </p:nvSpPr>
            <p:spPr>
              <a:xfrm>
                <a:off x="762000" y="2326915"/>
                <a:ext cx="1600200"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SOP Perlindungan Hukum</a:t>
                </a:r>
                <a:endParaRPr lang="id-ID" sz="1400" dirty="0"/>
              </a:p>
            </p:txBody>
          </p:sp>
          <p:cxnSp>
            <p:nvCxnSpPr>
              <p:cNvPr id="63" name="Straight Arrow Connector 62"/>
              <p:cNvCxnSpPr>
                <a:endCxn id="60" idx="2"/>
              </p:cNvCxnSpPr>
              <p:nvPr/>
            </p:nvCxnSpPr>
            <p:spPr>
              <a:xfrm flipV="1">
                <a:off x="1330424" y="1679377"/>
                <a:ext cx="0" cy="647538"/>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stCxn id="61" idx="0"/>
              </p:cNvCxnSpPr>
              <p:nvPr/>
            </p:nvCxnSpPr>
            <p:spPr>
              <a:xfrm flipV="1">
                <a:off x="1330424" y="2850135"/>
                <a:ext cx="0" cy="57886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39" name="TextBox 38"/>
            <p:cNvSpPr txBox="1"/>
            <p:nvPr/>
          </p:nvSpPr>
          <p:spPr>
            <a:xfrm>
              <a:off x="3810000" y="2721071"/>
              <a:ext cx="2438400" cy="95410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Konsep Penyediaan Prasarana, Sarana serta Sistem yang Mendukung Implementasi SOP dan Kode Etik</a:t>
              </a:r>
              <a:endParaRPr lang="id-ID" sz="1400" dirty="0"/>
            </a:p>
          </p:txBody>
        </p:sp>
        <p:sp>
          <p:nvSpPr>
            <p:cNvPr id="40" name="TextBox 39"/>
            <p:cNvSpPr txBox="1"/>
            <p:nvPr/>
          </p:nvSpPr>
          <p:spPr>
            <a:xfrm>
              <a:off x="5486400" y="5164538"/>
              <a:ext cx="1908412"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Strategi Sosialisasi</a:t>
              </a:r>
              <a:endParaRPr lang="id-ID" sz="1400" dirty="0"/>
            </a:p>
          </p:txBody>
        </p:sp>
        <p:sp>
          <p:nvSpPr>
            <p:cNvPr id="41" name="TextBox 40"/>
            <p:cNvSpPr txBox="1"/>
            <p:nvPr/>
          </p:nvSpPr>
          <p:spPr>
            <a:xfrm>
              <a:off x="2362200" y="5164539"/>
              <a:ext cx="1908412"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Konsep Regulasi</a:t>
              </a:r>
              <a:endParaRPr lang="id-ID" sz="1400" dirty="0"/>
            </a:p>
          </p:txBody>
        </p:sp>
        <p:sp>
          <p:nvSpPr>
            <p:cNvPr id="42" name="TextBox 41"/>
            <p:cNvSpPr txBox="1"/>
            <p:nvPr/>
          </p:nvSpPr>
          <p:spPr>
            <a:xfrm>
              <a:off x="5322626" y="5638800"/>
              <a:ext cx="2525974"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id-ID" sz="1400" dirty="0" smtClean="0"/>
                <a:t>Action Plan Penerapan Perlindungan Hukum ke Depan</a:t>
              </a:r>
              <a:endParaRPr lang="id-ID" sz="1400" dirty="0"/>
            </a:p>
          </p:txBody>
        </p:sp>
        <p:cxnSp>
          <p:nvCxnSpPr>
            <p:cNvPr id="43" name="Straight Connector 42"/>
            <p:cNvCxnSpPr>
              <a:stCxn id="37" idx="1"/>
            </p:cNvCxnSpPr>
            <p:nvPr/>
          </p:nvCxnSpPr>
          <p:spPr>
            <a:xfrm flipH="1">
              <a:off x="838200" y="1623032"/>
              <a:ext cx="2971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838200" y="1623032"/>
              <a:ext cx="0" cy="157509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endCxn id="62" idx="1"/>
            </p:cNvCxnSpPr>
            <p:nvPr/>
          </p:nvCxnSpPr>
          <p:spPr>
            <a:xfrm>
              <a:off x="838200" y="3198125"/>
              <a:ext cx="38100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endCxn id="60" idx="1"/>
            </p:cNvCxnSpPr>
            <p:nvPr/>
          </p:nvCxnSpPr>
          <p:spPr>
            <a:xfrm>
              <a:off x="838200" y="2135088"/>
              <a:ext cx="381000" cy="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H="1">
              <a:off x="2819400" y="3352800"/>
              <a:ext cx="990600" cy="0"/>
            </a:xfrm>
            <a:prstGeom prst="straightConnector1">
              <a:avLst/>
            </a:prstGeom>
            <a:ln w="28575">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flipH="1">
              <a:off x="3200400" y="2936515"/>
              <a:ext cx="609600" cy="0"/>
            </a:xfrm>
            <a:prstGeom prst="line">
              <a:avLst/>
            </a:prstGeom>
            <a:ln w="28575">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3200400" y="2135089"/>
              <a:ext cx="0" cy="80142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endCxn id="60" idx="3"/>
            </p:cNvCxnSpPr>
            <p:nvPr/>
          </p:nvCxnSpPr>
          <p:spPr>
            <a:xfrm flipH="1">
              <a:off x="2356048" y="2135088"/>
              <a:ext cx="844352" cy="1"/>
            </a:xfrm>
            <a:prstGeom prst="straightConnector1">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51" name="Rectangle 50"/>
            <p:cNvSpPr/>
            <p:nvPr/>
          </p:nvSpPr>
          <p:spPr>
            <a:xfrm>
              <a:off x="457200" y="838200"/>
              <a:ext cx="6128413"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52" name="Straight Arrow Connector 51"/>
            <p:cNvCxnSpPr/>
            <p:nvPr/>
          </p:nvCxnSpPr>
          <p:spPr>
            <a:xfrm>
              <a:off x="3314700" y="4800600"/>
              <a:ext cx="0" cy="36393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a:off x="6248400" y="4800600"/>
              <a:ext cx="0" cy="36393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a:stCxn id="41" idx="3"/>
              <a:endCxn id="40" idx="1"/>
            </p:cNvCxnSpPr>
            <p:nvPr/>
          </p:nvCxnSpPr>
          <p:spPr>
            <a:xfrm flipV="1">
              <a:off x="4270612" y="5318427"/>
              <a:ext cx="1215788" cy="1"/>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41" idx="2"/>
            </p:cNvCxnSpPr>
            <p:nvPr/>
          </p:nvCxnSpPr>
          <p:spPr>
            <a:xfrm>
              <a:off x="3316406" y="5472316"/>
              <a:ext cx="0" cy="4280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42" idx="1"/>
            </p:cNvCxnSpPr>
            <p:nvPr/>
          </p:nvCxnSpPr>
          <p:spPr>
            <a:xfrm>
              <a:off x="3314700" y="5900410"/>
              <a:ext cx="200792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stCxn id="51" idx="3"/>
            </p:cNvCxnSpPr>
            <p:nvPr/>
          </p:nvCxnSpPr>
          <p:spPr>
            <a:xfrm>
              <a:off x="6585613" y="2819400"/>
              <a:ext cx="111058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p:nvPr/>
          </p:nvCxnSpPr>
          <p:spPr>
            <a:xfrm>
              <a:off x="7696200" y="2819400"/>
              <a:ext cx="0" cy="281940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p:nvPr/>
          </p:nvCxnSpPr>
          <p:spPr>
            <a:xfrm>
              <a:off x="6248400" y="5472315"/>
              <a:ext cx="0" cy="16648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827724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extBox 31"/>
          <p:cNvSpPr txBox="1"/>
          <p:nvPr/>
        </p:nvSpPr>
        <p:spPr>
          <a:xfrm>
            <a:off x="482352" y="978651"/>
            <a:ext cx="864096" cy="492443"/>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id-ID" sz="1300" b="1" dirty="0" smtClean="0"/>
              <a:t>KODE ETIK</a:t>
            </a:r>
            <a:endParaRPr lang="id-ID" sz="1300" b="1" dirty="0"/>
          </a:p>
        </p:txBody>
      </p:sp>
      <p:sp>
        <p:nvSpPr>
          <p:cNvPr id="33" name="TextBox 32"/>
          <p:cNvSpPr txBox="1"/>
          <p:nvPr/>
        </p:nvSpPr>
        <p:spPr>
          <a:xfrm>
            <a:off x="1752600" y="914400"/>
            <a:ext cx="5257800" cy="646331"/>
          </a:xfrm>
          <a:prstGeom prst="rect">
            <a:avLst/>
          </a:prstGeom>
          <a:noFill/>
        </p:spPr>
        <p:txBody>
          <a:bodyPr wrap="square" rtlCol="0">
            <a:spAutoFit/>
          </a:bodyPr>
          <a:lstStyle/>
          <a:p>
            <a:pPr marL="171450" indent="-171450">
              <a:buFont typeface="Arial" panose="020B0604020202020204" pitchFamily="34" charset="0"/>
              <a:buChar char="•"/>
            </a:pPr>
            <a:r>
              <a:rPr lang="id-ID" sz="1200" dirty="0" smtClean="0"/>
              <a:t>Menjaga perilaku pelaksana PBJ dari tindakan  tidak terpuji</a:t>
            </a:r>
          </a:p>
          <a:p>
            <a:pPr marL="171450" indent="-171450">
              <a:buFont typeface="Arial" panose="020B0604020202020204" pitchFamily="34" charset="0"/>
              <a:buChar char="•"/>
            </a:pPr>
            <a:r>
              <a:rPr lang="id-ID" sz="1200" dirty="0" smtClean="0"/>
              <a:t>Melindungi pelaksana PBJ dari intervensi oleh pihak lain atau situasi lain yang dapat menimbulkan persepsi tidak baik dari pihak lain</a:t>
            </a:r>
            <a:endParaRPr lang="id-ID" sz="1200" dirty="0"/>
          </a:p>
        </p:txBody>
      </p:sp>
      <p:sp>
        <p:nvSpPr>
          <p:cNvPr id="34" name="TextBox 33"/>
          <p:cNvSpPr txBox="1"/>
          <p:nvPr/>
        </p:nvSpPr>
        <p:spPr>
          <a:xfrm>
            <a:off x="482352" y="1917412"/>
            <a:ext cx="864096" cy="29238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id-ID" sz="1300" b="1" dirty="0" smtClean="0"/>
              <a:t>SOP</a:t>
            </a:r>
            <a:endParaRPr lang="id-ID" sz="1300" b="1" dirty="0"/>
          </a:p>
        </p:txBody>
      </p:sp>
      <p:sp>
        <p:nvSpPr>
          <p:cNvPr id="36" name="TextBox 35"/>
          <p:cNvSpPr txBox="1"/>
          <p:nvPr/>
        </p:nvSpPr>
        <p:spPr>
          <a:xfrm>
            <a:off x="2057400" y="2286000"/>
            <a:ext cx="4191000" cy="1646605"/>
          </a:xfrm>
          <a:prstGeom prst="rect">
            <a:avLst/>
          </a:prstGeom>
          <a:noFill/>
        </p:spPr>
        <p:txBody>
          <a:bodyPr wrap="square" rtlCol="0">
            <a:spAutoFit/>
          </a:bodyPr>
          <a:lstStyle/>
          <a:p>
            <a:pPr marL="171450" indent="-171450">
              <a:spcAft>
                <a:spcPts val="600"/>
              </a:spcAft>
              <a:buFont typeface="Arial" panose="020B0604020202020204" pitchFamily="34" charset="0"/>
              <a:buChar char="•"/>
            </a:pPr>
            <a:r>
              <a:rPr lang="id-ID" sz="1200" dirty="0" smtClean="0"/>
              <a:t>Fasilitasi komunikasi dan koordinasi antara Pokja dengan KPA/PPK/instansi lain, </a:t>
            </a:r>
            <a:r>
              <a:rPr lang="id-ID" sz="1200" u="sng" dirty="0" smtClean="0"/>
              <a:t>sehingga kepentingan Pokja/ULP dapat terakomodasi dalam proses PBJ yang juga melibatkan KPA/PPK/ instansi lain tersebut </a:t>
            </a:r>
          </a:p>
          <a:p>
            <a:pPr marL="171450" indent="-171450">
              <a:spcAft>
                <a:spcPts val="600"/>
              </a:spcAft>
              <a:buFont typeface="Arial" panose="020B0604020202020204" pitchFamily="34" charset="0"/>
              <a:buChar char="•"/>
            </a:pPr>
            <a:r>
              <a:rPr lang="id-ID" sz="1200" dirty="0" smtClean="0"/>
              <a:t>Dukungan pembiayaan, penyediaan narasumber, dukungan prasarana dan sarana, penyediaan advis legal dan yang sejenis, </a:t>
            </a:r>
            <a:r>
              <a:rPr lang="id-ID" sz="1200" u="sng" dirty="0" smtClean="0"/>
              <a:t>sehingga PBJ dapat lebih berkualitas, tertib secara administrasi dan memenuhi norma hukum</a:t>
            </a:r>
            <a:endParaRPr lang="id-ID" sz="1200" u="sng" dirty="0"/>
          </a:p>
        </p:txBody>
      </p:sp>
      <p:sp>
        <p:nvSpPr>
          <p:cNvPr id="8" name="TextBox 7"/>
          <p:cNvSpPr txBox="1"/>
          <p:nvPr/>
        </p:nvSpPr>
        <p:spPr>
          <a:xfrm>
            <a:off x="1752600" y="1824335"/>
            <a:ext cx="4114800" cy="461665"/>
          </a:xfrm>
          <a:prstGeom prst="rect">
            <a:avLst/>
          </a:prstGeom>
          <a:noFill/>
        </p:spPr>
        <p:txBody>
          <a:bodyPr wrap="square" rtlCol="0">
            <a:spAutoFit/>
          </a:bodyPr>
          <a:lstStyle/>
          <a:p>
            <a:pPr marL="228600" indent="-228600">
              <a:buFont typeface="+mj-lt"/>
              <a:buAutoNum type="arabicPeriod"/>
            </a:pPr>
            <a:r>
              <a:rPr lang="id-ID" sz="1200" dirty="0" smtClean="0"/>
              <a:t>Memastikan prosedur PBJ dijalankan dengan tidak memiliki potensi persoalan hukum</a:t>
            </a:r>
            <a:endParaRPr lang="id-ID" sz="1200" dirty="0"/>
          </a:p>
        </p:txBody>
      </p:sp>
      <p:grpSp>
        <p:nvGrpSpPr>
          <p:cNvPr id="15" name="Group 14"/>
          <p:cNvGrpSpPr/>
          <p:nvPr/>
        </p:nvGrpSpPr>
        <p:grpSpPr>
          <a:xfrm>
            <a:off x="6361212" y="1856601"/>
            <a:ext cx="2325588" cy="1953399"/>
            <a:chOff x="6246912" y="1752600"/>
            <a:chExt cx="2325588" cy="1953399"/>
          </a:xfrm>
        </p:grpSpPr>
        <p:sp>
          <p:nvSpPr>
            <p:cNvPr id="38" name="TextBox 37"/>
            <p:cNvSpPr txBox="1"/>
            <p:nvPr/>
          </p:nvSpPr>
          <p:spPr>
            <a:xfrm>
              <a:off x="6247656" y="1752600"/>
              <a:ext cx="2324100" cy="276999"/>
            </a:xfrm>
            <a:prstGeom prst="rect">
              <a:avLst/>
            </a:prstGeom>
            <a:ln w="28575">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Pendampingan Penyusunan RUP</a:t>
              </a:r>
              <a:endParaRPr lang="id-ID" sz="1200" dirty="0"/>
            </a:p>
          </p:txBody>
        </p:sp>
        <p:sp>
          <p:nvSpPr>
            <p:cNvPr id="40" name="TextBox 39"/>
            <p:cNvSpPr txBox="1"/>
            <p:nvPr/>
          </p:nvSpPr>
          <p:spPr>
            <a:xfrm>
              <a:off x="6247656" y="2085201"/>
              <a:ext cx="2324100" cy="276999"/>
            </a:xfrm>
            <a:prstGeom prst="rect">
              <a:avLst/>
            </a:prstGeom>
            <a:ln w="28575">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Kaji Ulang RPP</a:t>
              </a:r>
              <a:endParaRPr lang="id-ID" sz="1200" dirty="0"/>
            </a:p>
          </p:txBody>
        </p:sp>
        <p:sp>
          <p:nvSpPr>
            <p:cNvPr id="42" name="TextBox 41"/>
            <p:cNvSpPr txBox="1"/>
            <p:nvPr/>
          </p:nvSpPr>
          <p:spPr>
            <a:xfrm>
              <a:off x="6249113" y="2414193"/>
              <a:ext cx="2321186" cy="276999"/>
            </a:xfrm>
            <a:prstGeom prst="rect">
              <a:avLst/>
            </a:prstGeom>
            <a:ln w="28575">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Penyusunan Dokumen Pengadaan</a:t>
              </a:r>
              <a:endParaRPr lang="id-ID" sz="1200" dirty="0"/>
            </a:p>
          </p:txBody>
        </p:sp>
        <p:sp>
          <p:nvSpPr>
            <p:cNvPr id="44" name="TextBox 43"/>
            <p:cNvSpPr txBox="1"/>
            <p:nvPr/>
          </p:nvSpPr>
          <p:spPr>
            <a:xfrm>
              <a:off x="6247656" y="2743200"/>
              <a:ext cx="2324100" cy="276999"/>
            </a:xfrm>
            <a:prstGeom prst="rect">
              <a:avLst/>
            </a:prstGeom>
            <a:ln w="28575">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Evaluasi Dokumen Penawaran</a:t>
              </a:r>
              <a:endParaRPr lang="id-ID" sz="1200" dirty="0"/>
            </a:p>
          </p:txBody>
        </p:sp>
        <p:sp>
          <p:nvSpPr>
            <p:cNvPr id="46" name="TextBox 45"/>
            <p:cNvSpPr txBox="1"/>
            <p:nvPr/>
          </p:nvSpPr>
          <p:spPr>
            <a:xfrm>
              <a:off x="6259145" y="3075801"/>
              <a:ext cx="2301123" cy="276999"/>
            </a:xfrm>
            <a:prstGeom prst="rect">
              <a:avLst/>
            </a:prstGeom>
            <a:ln w="28575">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Penanganan Sanggah</a:t>
              </a:r>
              <a:endParaRPr lang="id-ID" sz="1200" dirty="0"/>
            </a:p>
          </p:txBody>
        </p:sp>
        <p:sp>
          <p:nvSpPr>
            <p:cNvPr id="48" name="TextBox 47"/>
            <p:cNvSpPr txBox="1"/>
            <p:nvPr/>
          </p:nvSpPr>
          <p:spPr>
            <a:xfrm>
              <a:off x="6246912" y="3429000"/>
              <a:ext cx="2325588" cy="276999"/>
            </a:xfrm>
            <a:prstGeom prst="rect">
              <a:avLst/>
            </a:prstGeom>
            <a:ln w="28575">
              <a:solidFill>
                <a:schemeClr val="bg1"/>
              </a:solidFill>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Pemilihan Ulang</a:t>
              </a:r>
              <a:endParaRPr lang="id-ID" sz="1200" dirty="0"/>
            </a:p>
          </p:txBody>
        </p:sp>
      </p:grpSp>
      <p:sp>
        <p:nvSpPr>
          <p:cNvPr id="49" name="TextBox 48"/>
          <p:cNvSpPr txBox="1"/>
          <p:nvPr/>
        </p:nvSpPr>
        <p:spPr>
          <a:xfrm>
            <a:off x="1828800" y="4114800"/>
            <a:ext cx="3886200" cy="461665"/>
          </a:xfrm>
          <a:prstGeom prst="rect">
            <a:avLst/>
          </a:prstGeom>
          <a:noFill/>
        </p:spPr>
        <p:txBody>
          <a:bodyPr wrap="square" rtlCol="0">
            <a:spAutoFit/>
          </a:bodyPr>
          <a:lstStyle/>
          <a:p>
            <a:pPr marL="228600" indent="-228600">
              <a:buFont typeface="+mj-lt"/>
              <a:buAutoNum type="arabicPeriod" startAt="2"/>
            </a:pPr>
            <a:r>
              <a:rPr lang="id-ID" sz="1200" dirty="0" smtClean="0"/>
              <a:t>Memastikan proses PBJ memiliki dukungan sistem administrasi yang baik</a:t>
            </a:r>
            <a:endParaRPr lang="id-ID" sz="1200" dirty="0"/>
          </a:p>
        </p:txBody>
      </p:sp>
      <p:sp>
        <p:nvSpPr>
          <p:cNvPr id="52" name="TextBox 51"/>
          <p:cNvSpPr txBox="1"/>
          <p:nvPr/>
        </p:nvSpPr>
        <p:spPr>
          <a:xfrm>
            <a:off x="2133600" y="4601795"/>
            <a:ext cx="4191000" cy="1646605"/>
          </a:xfrm>
          <a:prstGeom prst="rect">
            <a:avLst/>
          </a:prstGeom>
          <a:noFill/>
        </p:spPr>
        <p:txBody>
          <a:bodyPr wrap="square" rtlCol="0">
            <a:spAutoFit/>
          </a:bodyPr>
          <a:lstStyle/>
          <a:p>
            <a:pPr marL="171450" indent="-171450">
              <a:spcAft>
                <a:spcPts val="600"/>
              </a:spcAft>
              <a:buFont typeface="Arial" panose="020B0604020202020204" pitchFamily="34" charset="0"/>
              <a:buChar char="•"/>
            </a:pPr>
            <a:r>
              <a:rPr lang="id-ID" sz="1200" dirty="0" smtClean="0"/>
              <a:t>Ada pengarsipan surat masuk, surat keluar dan dokumen lainnya, </a:t>
            </a:r>
            <a:r>
              <a:rPr lang="id-ID" sz="1200" u="sng" dirty="0" smtClean="0"/>
              <a:t>sehingga jika diperlukan di kemudian hari maka ULP memiliki dokumentasi yang lengkap, valid dan sah secara hukum</a:t>
            </a:r>
          </a:p>
          <a:p>
            <a:pPr marL="171450" indent="-171450">
              <a:spcAft>
                <a:spcPts val="600"/>
              </a:spcAft>
              <a:buFont typeface="Arial" panose="020B0604020202020204" pitchFamily="34" charset="0"/>
              <a:buChar char="•"/>
            </a:pPr>
            <a:r>
              <a:rPr lang="id-ID" sz="1200" dirty="0" smtClean="0"/>
              <a:t>Lalu lintas data dan informasi dapat dikendalikan, diawasi dan tertib, </a:t>
            </a:r>
            <a:r>
              <a:rPr lang="id-ID" sz="1200" u="sng" dirty="0" smtClean="0"/>
              <a:t>sehingga dapat dihindari adanya penyalahgunaan data dan informasi PBJ untuk hal-hal yang merugikan pengelolaan PBJ</a:t>
            </a:r>
            <a:endParaRPr lang="id-ID" sz="1200" u="sng" dirty="0"/>
          </a:p>
        </p:txBody>
      </p:sp>
      <p:grpSp>
        <p:nvGrpSpPr>
          <p:cNvPr id="17" name="Group 16"/>
          <p:cNvGrpSpPr/>
          <p:nvPr/>
        </p:nvGrpSpPr>
        <p:grpSpPr>
          <a:xfrm>
            <a:off x="6362700" y="4186535"/>
            <a:ext cx="2324100" cy="1985665"/>
            <a:chOff x="6362700" y="4114800"/>
            <a:chExt cx="2324100" cy="1985665"/>
          </a:xfrm>
        </p:grpSpPr>
        <p:sp>
          <p:nvSpPr>
            <p:cNvPr id="53" name="TextBox 52"/>
            <p:cNvSpPr txBox="1"/>
            <p:nvPr/>
          </p:nvSpPr>
          <p:spPr>
            <a:xfrm>
              <a:off x="6362700" y="4114800"/>
              <a:ext cx="2324100" cy="27699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id-ID" sz="1200" dirty="0" smtClean="0"/>
                <a:t>Penatausahaan Surat Masuk</a:t>
              </a:r>
              <a:endParaRPr lang="id-ID" sz="1200" dirty="0"/>
            </a:p>
          </p:txBody>
        </p:sp>
        <p:sp>
          <p:nvSpPr>
            <p:cNvPr id="54" name="TextBox 53"/>
            <p:cNvSpPr txBox="1"/>
            <p:nvPr/>
          </p:nvSpPr>
          <p:spPr>
            <a:xfrm>
              <a:off x="6362700" y="4495800"/>
              <a:ext cx="2324100" cy="276999"/>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id-ID" sz="1200" dirty="0" smtClean="0"/>
                <a:t>Penatausahaan Surat Keluar</a:t>
              </a:r>
              <a:endParaRPr lang="id-ID" sz="1200" dirty="0"/>
            </a:p>
          </p:txBody>
        </p:sp>
        <p:sp>
          <p:nvSpPr>
            <p:cNvPr id="55" name="TextBox 54"/>
            <p:cNvSpPr txBox="1"/>
            <p:nvPr/>
          </p:nvSpPr>
          <p:spPr>
            <a:xfrm>
              <a:off x="6362700" y="4876800"/>
              <a:ext cx="2324100" cy="646331"/>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id-ID" sz="1200" dirty="0"/>
                <a:t>Pengarsipan Berita Acara, Surat Keputusan dan Surat/ Dokumen Penting Lainnya</a:t>
              </a:r>
            </a:p>
          </p:txBody>
        </p:sp>
        <p:sp>
          <p:nvSpPr>
            <p:cNvPr id="56" name="TextBox 55"/>
            <p:cNvSpPr txBox="1"/>
            <p:nvPr/>
          </p:nvSpPr>
          <p:spPr>
            <a:xfrm>
              <a:off x="6362700" y="5638800"/>
              <a:ext cx="2324100" cy="461665"/>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pPr algn="ctr"/>
              <a:r>
                <a:rPr lang="id-ID" sz="1200" dirty="0"/>
                <a:t>Peminjaman/Pengembalian Dokumentasi/Arsip</a:t>
              </a:r>
            </a:p>
          </p:txBody>
        </p:sp>
      </p:grpSp>
      <p:cxnSp>
        <p:nvCxnSpPr>
          <p:cNvPr id="21" name="Straight Connector 20"/>
          <p:cNvCxnSpPr/>
          <p:nvPr/>
        </p:nvCxnSpPr>
        <p:spPr>
          <a:xfrm>
            <a:off x="482352" y="1676400"/>
            <a:ext cx="8192216" cy="0"/>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1472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00200" y="986135"/>
            <a:ext cx="3886200" cy="461665"/>
          </a:xfrm>
          <a:prstGeom prst="rect">
            <a:avLst/>
          </a:prstGeom>
          <a:noFill/>
        </p:spPr>
        <p:txBody>
          <a:bodyPr wrap="square" rtlCol="0">
            <a:spAutoFit/>
          </a:bodyPr>
          <a:lstStyle/>
          <a:p>
            <a:pPr marL="228600" indent="-228600">
              <a:buFont typeface="+mj-lt"/>
              <a:buAutoNum type="arabicPeriod" startAt="3"/>
            </a:pPr>
            <a:r>
              <a:rPr lang="id-ID" sz="1200" dirty="0" smtClean="0"/>
              <a:t>Memberikan respon secara cepat dan tepat jika ada persoalan atas PBJ</a:t>
            </a:r>
            <a:endParaRPr lang="id-ID" sz="1200" dirty="0"/>
          </a:p>
        </p:txBody>
      </p:sp>
      <p:sp>
        <p:nvSpPr>
          <p:cNvPr id="3" name="TextBox 2"/>
          <p:cNvSpPr txBox="1"/>
          <p:nvPr/>
        </p:nvSpPr>
        <p:spPr>
          <a:xfrm>
            <a:off x="1905000" y="1401395"/>
            <a:ext cx="4191000" cy="1538883"/>
          </a:xfrm>
          <a:prstGeom prst="rect">
            <a:avLst/>
          </a:prstGeom>
          <a:noFill/>
        </p:spPr>
        <p:txBody>
          <a:bodyPr wrap="square" rtlCol="0">
            <a:spAutoFit/>
          </a:bodyPr>
          <a:lstStyle/>
          <a:p>
            <a:pPr marL="171450" indent="-171450">
              <a:spcAft>
                <a:spcPts val="600"/>
              </a:spcAft>
              <a:buFont typeface="Arial" panose="020B0604020202020204" pitchFamily="34" charset="0"/>
              <a:buChar char="•"/>
            </a:pPr>
            <a:r>
              <a:rPr lang="id-ID" sz="1200" dirty="0" smtClean="0"/>
              <a:t>Pengaduan/ketidakpuasan masyarakat harus direspon dengan cepat dan baik</a:t>
            </a:r>
          </a:p>
          <a:p>
            <a:pPr marL="171450" indent="-171450">
              <a:spcAft>
                <a:spcPts val="600"/>
              </a:spcAft>
              <a:buFont typeface="Arial" panose="020B0604020202020204" pitchFamily="34" charset="0"/>
              <a:buChar char="•"/>
            </a:pPr>
            <a:r>
              <a:rPr lang="id-ID" sz="1200" dirty="0" smtClean="0"/>
              <a:t>Pemberitaan oleh media terkait PBJ harus selalu dimonitor dan kemudian </a:t>
            </a:r>
            <a:r>
              <a:rPr lang="id-ID" sz="1200" dirty="0"/>
              <a:t>direspon dengan cepat dan </a:t>
            </a:r>
            <a:r>
              <a:rPr lang="id-ID" sz="1200" dirty="0" smtClean="0"/>
              <a:t>baik</a:t>
            </a:r>
          </a:p>
          <a:p>
            <a:pPr marL="171450" indent="-171450">
              <a:spcAft>
                <a:spcPts val="600"/>
              </a:spcAft>
              <a:buFont typeface="Arial" panose="020B0604020202020204" pitchFamily="34" charset="0"/>
              <a:buChar char="•"/>
            </a:pPr>
            <a:r>
              <a:rPr lang="id-ID" sz="1200" dirty="0" smtClean="0"/>
              <a:t>Jika ada pemanggilan oleh APH (untuk pertama kalinya dan dalam bentuk apapun), pengelola PBJ akan dipastikan memperoleh dukungan dan pendampingan</a:t>
            </a:r>
            <a:endParaRPr lang="id-ID" sz="1200" dirty="0"/>
          </a:p>
        </p:txBody>
      </p:sp>
      <p:grpSp>
        <p:nvGrpSpPr>
          <p:cNvPr id="7" name="Group 6"/>
          <p:cNvGrpSpPr/>
          <p:nvPr/>
        </p:nvGrpSpPr>
        <p:grpSpPr>
          <a:xfrm>
            <a:off x="6362700" y="1062335"/>
            <a:ext cx="2324100" cy="1452265"/>
            <a:chOff x="6362700" y="1018401"/>
            <a:chExt cx="2324100" cy="1452265"/>
          </a:xfrm>
        </p:grpSpPr>
        <p:sp>
          <p:nvSpPr>
            <p:cNvPr id="4" name="TextBox 3"/>
            <p:cNvSpPr txBox="1"/>
            <p:nvPr/>
          </p:nvSpPr>
          <p:spPr>
            <a:xfrm>
              <a:off x="6362700" y="1018401"/>
              <a:ext cx="2324100" cy="461665"/>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Penanganan Pengaduan Masyarakat</a:t>
              </a:r>
              <a:endParaRPr lang="id-ID" sz="1200" dirty="0"/>
            </a:p>
          </p:txBody>
        </p:sp>
        <p:sp>
          <p:nvSpPr>
            <p:cNvPr id="5" name="TextBox 4"/>
            <p:cNvSpPr txBox="1"/>
            <p:nvPr/>
          </p:nvSpPr>
          <p:spPr>
            <a:xfrm>
              <a:off x="6362700" y="1595735"/>
              <a:ext cx="2324100" cy="276999"/>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Penanganan Pemberitaan Media</a:t>
              </a:r>
              <a:endParaRPr lang="id-ID" sz="1200" dirty="0"/>
            </a:p>
          </p:txBody>
        </p:sp>
        <p:sp>
          <p:nvSpPr>
            <p:cNvPr id="6" name="TextBox 5"/>
            <p:cNvSpPr txBox="1"/>
            <p:nvPr/>
          </p:nvSpPr>
          <p:spPr>
            <a:xfrm>
              <a:off x="6362700" y="2009001"/>
              <a:ext cx="2324100" cy="461665"/>
            </a:xfrm>
            <a:prstGeom prst="rect">
              <a:avLst/>
            </a:prstGeom>
            <a:ln/>
          </p:spPr>
          <p:style>
            <a:lnRef idx="2">
              <a:schemeClr val="accent4">
                <a:shade val="50000"/>
              </a:schemeClr>
            </a:lnRef>
            <a:fillRef idx="1">
              <a:schemeClr val="accent4"/>
            </a:fillRef>
            <a:effectRef idx="0">
              <a:schemeClr val="accent4"/>
            </a:effectRef>
            <a:fontRef idx="minor">
              <a:schemeClr val="lt1"/>
            </a:fontRef>
          </p:style>
          <p:txBody>
            <a:bodyPr wrap="square" rtlCol="0">
              <a:spAutoFit/>
            </a:bodyPr>
            <a:lstStyle/>
            <a:p>
              <a:pPr algn="ctr"/>
              <a:r>
                <a:rPr lang="id-ID" sz="1200" dirty="0" smtClean="0"/>
                <a:t>Respon Jika ada Pemanggilan oleh APH</a:t>
              </a:r>
              <a:endParaRPr lang="id-ID" sz="1200" dirty="0"/>
            </a:p>
          </p:txBody>
        </p:sp>
      </p:grpSp>
      <p:sp>
        <p:nvSpPr>
          <p:cNvPr id="8" name="TextBox 7"/>
          <p:cNvSpPr txBox="1"/>
          <p:nvPr/>
        </p:nvSpPr>
        <p:spPr>
          <a:xfrm>
            <a:off x="1600200" y="3048000"/>
            <a:ext cx="3886200" cy="646331"/>
          </a:xfrm>
          <a:prstGeom prst="rect">
            <a:avLst/>
          </a:prstGeom>
          <a:noFill/>
        </p:spPr>
        <p:txBody>
          <a:bodyPr wrap="square" rtlCol="0">
            <a:spAutoFit/>
          </a:bodyPr>
          <a:lstStyle/>
          <a:p>
            <a:pPr marL="228600" indent="-228600">
              <a:buFont typeface="+mj-lt"/>
              <a:buAutoNum type="arabicPeriod" startAt="4"/>
            </a:pPr>
            <a:r>
              <a:rPr lang="id-ID" sz="1200" dirty="0" smtClean="0"/>
              <a:t>Menyediakan pendampingan, bantuan atau bentuk lainnya  bagi pelaksana PBJ yang sedang menjani proses penegakan hukum oleh APH</a:t>
            </a:r>
            <a:endParaRPr lang="id-ID" sz="1200" dirty="0"/>
          </a:p>
        </p:txBody>
      </p:sp>
      <p:sp>
        <p:nvSpPr>
          <p:cNvPr id="9" name="TextBox 8"/>
          <p:cNvSpPr txBox="1"/>
          <p:nvPr/>
        </p:nvSpPr>
        <p:spPr>
          <a:xfrm>
            <a:off x="6362700" y="3119735"/>
            <a:ext cx="2324100" cy="276999"/>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id-ID" sz="1200" dirty="0" smtClean="0"/>
              <a:t>Penyediaan Bantuan Hukum</a:t>
            </a:r>
            <a:endParaRPr lang="id-ID" sz="1200" dirty="0"/>
          </a:p>
        </p:txBody>
      </p:sp>
      <p:cxnSp>
        <p:nvCxnSpPr>
          <p:cNvPr id="10" name="Straight Connector 9"/>
          <p:cNvCxnSpPr/>
          <p:nvPr/>
        </p:nvCxnSpPr>
        <p:spPr>
          <a:xfrm>
            <a:off x="482352" y="3886200"/>
            <a:ext cx="8192216"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82352" y="4079557"/>
            <a:ext cx="864096" cy="69249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id-ID" sz="1300" b="1" dirty="0" smtClean="0"/>
              <a:t>MOU dengan APH</a:t>
            </a:r>
            <a:endParaRPr lang="id-ID" sz="1300" b="1" dirty="0"/>
          </a:p>
        </p:txBody>
      </p:sp>
      <p:sp>
        <p:nvSpPr>
          <p:cNvPr id="12" name="TextBox 11"/>
          <p:cNvSpPr txBox="1"/>
          <p:nvPr/>
        </p:nvSpPr>
        <p:spPr>
          <a:xfrm>
            <a:off x="1600200" y="4001869"/>
            <a:ext cx="5257800" cy="1169551"/>
          </a:xfrm>
          <a:prstGeom prst="rect">
            <a:avLst/>
          </a:prstGeom>
          <a:noFill/>
        </p:spPr>
        <p:txBody>
          <a:bodyPr wrap="square" rtlCol="0">
            <a:spAutoFit/>
          </a:bodyPr>
          <a:lstStyle/>
          <a:p>
            <a:pPr marL="171450" indent="-171450">
              <a:spcAft>
                <a:spcPts val="600"/>
              </a:spcAft>
              <a:buFont typeface="Arial" panose="020B0604020202020204" pitchFamily="34" charset="0"/>
              <a:buChar char="•"/>
            </a:pPr>
            <a:r>
              <a:rPr lang="id-ID" sz="1200" dirty="0" smtClean="0"/>
              <a:t>Sistem perlindungan hukum ini perlu diketahui, dipahami dan pada akhirnya didukung oleh APH</a:t>
            </a:r>
          </a:p>
          <a:p>
            <a:pPr marL="171450" indent="-171450">
              <a:spcAft>
                <a:spcPts val="600"/>
              </a:spcAft>
              <a:buFont typeface="Arial" panose="020B0604020202020204" pitchFamily="34" charset="0"/>
              <a:buChar char="•"/>
            </a:pPr>
            <a:r>
              <a:rPr lang="id-ID" sz="1200" dirty="0" smtClean="0"/>
              <a:t>Dukungan tersebut diaplikasikan dalam bentuk adanya langkah terkoordinasi dalam pengegakan hukum pada PBJ</a:t>
            </a:r>
          </a:p>
          <a:p>
            <a:pPr marL="171450" indent="-171450">
              <a:spcAft>
                <a:spcPts val="600"/>
              </a:spcAft>
              <a:buFont typeface="Arial" panose="020B0604020202020204" pitchFamily="34" charset="0"/>
              <a:buChar char="•"/>
            </a:pPr>
            <a:r>
              <a:rPr lang="id-ID" sz="1200" dirty="0" smtClean="0"/>
              <a:t>Kesepahaman perlu dibangun dan dituangkan dalam bentuk MoU</a:t>
            </a:r>
            <a:endParaRPr lang="id-ID" sz="1200" dirty="0"/>
          </a:p>
        </p:txBody>
      </p:sp>
    </p:spTree>
    <p:extLst>
      <p:ext uri="{BB962C8B-B14F-4D97-AF65-F5344CB8AC3E}">
        <p14:creationId xmlns:p14="http://schemas.microsoft.com/office/powerpoint/2010/main" val="2153403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323528" y="304800"/>
            <a:ext cx="8101673" cy="381000"/>
          </a:xfrm>
          <a:prstGeom prst="rect">
            <a:avLst/>
          </a:prstGeom>
        </p:spPr>
        <p:txBody>
          <a:bodyPr>
            <a:normAutofit/>
          </a:bodyPr>
          <a:lstStyle/>
          <a:p>
            <a:pPr marL="342900" marR="0" lvl="0" indent="-342900" algn="l" defTabSz="914400" rtl="0" eaLnBrk="1" fontAlgn="auto" latinLnBrk="0" hangingPunct="1">
              <a:lnSpc>
                <a:spcPct val="100000"/>
              </a:lnSpc>
              <a:spcBef>
                <a:spcPts val="0"/>
              </a:spcBef>
              <a:spcAft>
                <a:spcPts val="600"/>
              </a:spcAft>
              <a:buClrTx/>
              <a:buSzTx/>
              <a:buFont typeface="Arial" pitchFamily="34" charset="0"/>
              <a:buChar char="•"/>
              <a:tabLst/>
              <a:defRPr/>
            </a:pPr>
            <a:r>
              <a:rPr kumimoji="0" lang="id-ID" sz="1800" b="1" i="0" u="none" strike="noStrike" kern="1200" cap="none" spc="0" normalizeH="0" baseline="0" noProof="0" dirty="0" smtClean="0">
                <a:ln>
                  <a:noFill/>
                </a:ln>
                <a:solidFill>
                  <a:schemeClr val="tx1"/>
                </a:solidFill>
                <a:effectLst/>
                <a:uLnTx/>
                <a:uFillTx/>
                <a:latin typeface="+mn-lt"/>
                <a:ea typeface="+mn-ea"/>
                <a:cs typeface="+mn-cs"/>
              </a:rPr>
              <a:t>Rancangan agenda mentoring (dalam 8 mentoring ke depan)</a:t>
            </a:r>
            <a:endParaRPr kumimoji="0" lang="id-ID" sz="1800" b="1"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 name="Table 4"/>
          <p:cNvGraphicFramePr>
            <a:graphicFrameLocks noGrp="1"/>
          </p:cNvGraphicFramePr>
          <p:nvPr>
            <p:extLst>
              <p:ext uri="{D42A27DB-BD31-4B8C-83A1-F6EECF244321}">
                <p14:modId xmlns:p14="http://schemas.microsoft.com/office/powerpoint/2010/main" val="3390880881"/>
              </p:ext>
            </p:extLst>
          </p:nvPr>
        </p:nvGraphicFramePr>
        <p:xfrm>
          <a:off x="323528" y="800100"/>
          <a:ext cx="8496944" cy="5534178"/>
        </p:xfrm>
        <a:graphic>
          <a:graphicData uri="http://schemas.openxmlformats.org/drawingml/2006/table">
            <a:tbl>
              <a:tblPr firstRow="1" bandRow="1">
                <a:tableStyleId>{5DA37D80-6434-44D0-A028-1B22A696006F}</a:tableStyleId>
              </a:tblPr>
              <a:tblGrid>
                <a:gridCol w="432048"/>
                <a:gridCol w="1656184"/>
                <a:gridCol w="801089"/>
                <a:gridCol w="801089"/>
                <a:gridCol w="801089"/>
                <a:gridCol w="801089"/>
                <a:gridCol w="801089"/>
                <a:gridCol w="801089"/>
                <a:gridCol w="801089"/>
                <a:gridCol w="801089"/>
              </a:tblGrid>
              <a:tr h="347053">
                <a:tc rowSpan="2">
                  <a:txBody>
                    <a:bodyPr/>
                    <a:lstStyle/>
                    <a:p>
                      <a:pPr algn="ctr"/>
                      <a:r>
                        <a:rPr lang="id-ID" sz="1050" dirty="0" smtClean="0">
                          <a:solidFill>
                            <a:schemeClr val="tx1"/>
                          </a:solidFill>
                        </a:rPr>
                        <a:t>No.</a:t>
                      </a:r>
                      <a:endParaRPr lang="id-ID" sz="1050" dirty="0">
                        <a:solidFill>
                          <a:schemeClr val="tx1"/>
                        </a:solidFill>
                      </a:endParaRPr>
                    </a:p>
                  </a:txBody>
                  <a:tcPr>
                    <a:solidFill>
                      <a:schemeClr val="accent6">
                        <a:lumMod val="20000"/>
                        <a:lumOff val="80000"/>
                      </a:schemeClr>
                    </a:solidFill>
                  </a:tcPr>
                </a:tc>
                <a:tc rowSpan="2">
                  <a:txBody>
                    <a:bodyPr/>
                    <a:lstStyle/>
                    <a:p>
                      <a:pPr algn="ctr"/>
                      <a:r>
                        <a:rPr lang="id-ID" sz="1050" dirty="0" smtClean="0">
                          <a:solidFill>
                            <a:schemeClr val="tx1"/>
                          </a:solidFill>
                        </a:rPr>
                        <a:t>Milestone</a:t>
                      </a:r>
                      <a:endParaRPr lang="id-ID" sz="1050" dirty="0">
                        <a:solidFill>
                          <a:schemeClr val="tx1"/>
                        </a:solidFill>
                      </a:endParaRPr>
                    </a:p>
                  </a:txBody>
                  <a:tcPr>
                    <a:solidFill>
                      <a:schemeClr val="accent6">
                        <a:lumMod val="20000"/>
                        <a:lumOff val="80000"/>
                      </a:schemeClr>
                    </a:solidFill>
                  </a:tcPr>
                </a:tc>
                <a:tc gridSpan="8">
                  <a:txBody>
                    <a:bodyPr/>
                    <a:lstStyle/>
                    <a:p>
                      <a:pPr algn="ctr"/>
                      <a:r>
                        <a:rPr lang="id-ID" sz="1050" dirty="0" smtClean="0">
                          <a:solidFill>
                            <a:schemeClr val="tx1"/>
                          </a:solidFill>
                        </a:rPr>
                        <a:t>Jadwal</a:t>
                      </a:r>
                      <a:endParaRPr lang="id-ID" sz="1050" dirty="0">
                        <a:solidFill>
                          <a:schemeClr val="tx1"/>
                        </a:solidFill>
                      </a:endParaRPr>
                    </a:p>
                  </a:txBody>
                  <a:tcPr>
                    <a:solidFill>
                      <a:schemeClr val="accent6">
                        <a:lumMod val="20000"/>
                        <a:lumOff val="80000"/>
                      </a:schemeClr>
                    </a:solidFill>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c hMerge="1">
                  <a:txBody>
                    <a:bodyPr/>
                    <a:lstStyle/>
                    <a:p>
                      <a:endParaRPr lang="id-ID"/>
                    </a:p>
                  </a:txBody>
                  <a:tcPr/>
                </a:tc>
              </a:tr>
              <a:tr h="401243">
                <a:tc vMerge="1">
                  <a:txBody>
                    <a:bodyPr/>
                    <a:lstStyle/>
                    <a:p>
                      <a:endParaRPr lang="id-ID" sz="1200" dirty="0"/>
                    </a:p>
                  </a:txBody>
                  <a:tcPr/>
                </a:tc>
                <a:tc vMerge="1">
                  <a:txBody>
                    <a:bodyPr/>
                    <a:lstStyle/>
                    <a:p>
                      <a:endParaRPr lang="id-ID" sz="1200" dirty="0"/>
                    </a:p>
                  </a:txBody>
                  <a:tcPr/>
                </a:tc>
                <a:tc>
                  <a:txBody>
                    <a:bodyPr/>
                    <a:lstStyle/>
                    <a:p>
                      <a:pPr algn="ctr"/>
                      <a:r>
                        <a:rPr lang="id-ID" sz="1050" dirty="0" smtClean="0">
                          <a:solidFill>
                            <a:schemeClr val="tx1"/>
                          </a:solidFill>
                        </a:rPr>
                        <a:t>Mentoring 1</a:t>
                      </a:r>
                      <a:endParaRPr lang="id-ID" sz="1050" dirty="0">
                        <a:solidFill>
                          <a:schemeClr val="tx1"/>
                        </a:solidFill>
                      </a:endParaRPr>
                    </a:p>
                  </a:txBody>
                  <a:tcPr>
                    <a:solidFill>
                      <a:srgbClr val="FFFF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050" dirty="0" smtClean="0">
                          <a:solidFill>
                            <a:schemeClr val="tx1"/>
                          </a:solidFill>
                        </a:rPr>
                        <a:t>Mentoring 2</a:t>
                      </a:r>
                    </a:p>
                  </a:txBody>
                  <a:tcPr>
                    <a:solidFill>
                      <a:srgbClr val="FFFF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050" dirty="0" smtClean="0">
                          <a:solidFill>
                            <a:schemeClr val="tx1"/>
                          </a:solidFill>
                        </a:rPr>
                        <a:t>Mentoring 3</a:t>
                      </a:r>
                    </a:p>
                  </a:txBody>
                  <a:tcPr>
                    <a:solidFill>
                      <a:srgbClr val="FFFF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050" dirty="0" smtClean="0">
                          <a:solidFill>
                            <a:schemeClr val="tx1"/>
                          </a:solidFill>
                        </a:rPr>
                        <a:t>Mentoring 4</a:t>
                      </a:r>
                    </a:p>
                  </a:txBody>
                  <a:tcPr>
                    <a:solidFill>
                      <a:srgbClr val="FFFF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050" dirty="0" smtClean="0">
                          <a:solidFill>
                            <a:schemeClr val="tx1"/>
                          </a:solidFill>
                        </a:rPr>
                        <a:t>Mentoring 5</a:t>
                      </a:r>
                    </a:p>
                  </a:txBody>
                  <a:tcPr>
                    <a:solidFill>
                      <a:srgbClr val="FFFF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050" dirty="0" smtClean="0">
                          <a:solidFill>
                            <a:schemeClr val="tx1"/>
                          </a:solidFill>
                        </a:rPr>
                        <a:t>Mentoring 6</a:t>
                      </a:r>
                    </a:p>
                  </a:txBody>
                  <a:tcPr>
                    <a:solidFill>
                      <a:srgbClr val="FFFF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050" dirty="0" smtClean="0">
                          <a:solidFill>
                            <a:schemeClr val="tx1"/>
                          </a:solidFill>
                        </a:rPr>
                        <a:t>Mentoring 7</a:t>
                      </a:r>
                    </a:p>
                  </a:txBody>
                  <a:tcPr>
                    <a:solidFill>
                      <a:srgbClr val="FFFF00">
                        <a:alpha val="20000"/>
                      </a:srgb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050" dirty="0" smtClean="0">
                          <a:solidFill>
                            <a:schemeClr val="tx1"/>
                          </a:solidFill>
                        </a:rPr>
                        <a:t>Mentoring 8</a:t>
                      </a:r>
                    </a:p>
                  </a:txBody>
                  <a:tcPr>
                    <a:solidFill>
                      <a:srgbClr val="FFFF00">
                        <a:alpha val="20000"/>
                      </a:srgbClr>
                    </a:solidFill>
                  </a:tcPr>
                </a:tc>
              </a:tr>
              <a:tr h="347053">
                <a:tc>
                  <a:txBody>
                    <a:bodyPr/>
                    <a:lstStyle/>
                    <a:p>
                      <a:pPr algn="ctr"/>
                      <a:r>
                        <a:rPr lang="id-ID" sz="1050" dirty="0" smtClean="0">
                          <a:solidFill>
                            <a:schemeClr val="tx1"/>
                          </a:solidFill>
                        </a:rPr>
                        <a:t>1.</a:t>
                      </a:r>
                      <a:endParaRPr lang="id-ID" sz="1050" dirty="0">
                        <a:solidFill>
                          <a:schemeClr val="tx1"/>
                        </a:solidFill>
                      </a:endParaRPr>
                    </a:p>
                  </a:txBody>
                  <a:tcPr/>
                </a:tc>
                <a:tc>
                  <a:txBody>
                    <a:bodyPr/>
                    <a:lstStyle/>
                    <a:p>
                      <a:r>
                        <a:rPr lang="id-ID" sz="1050" dirty="0" smtClean="0">
                          <a:solidFill>
                            <a:schemeClr val="tx1"/>
                          </a:solidFill>
                        </a:rPr>
                        <a:t>Identifikasi Fungsi</a:t>
                      </a: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347053">
                <a:tc>
                  <a:txBody>
                    <a:bodyPr/>
                    <a:lstStyle/>
                    <a:p>
                      <a:pPr algn="ctr"/>
                      <a:r>
                        <a:rPr lang="id-ID" sz="1050" dirty="0" smtClean="0">
                          <a:solidFill>
                            <a:schemeClr val="tx1"/>
                          </a:solidFill>
                        </a:rPr>
                        <a:t>2.</a:t>
                      </a:r>
                      <a:endParaRPr lang="id-ID" sz="1050" dirty="0">
                        <a:solidFill>
                          <a:schemeClr val="tx1"/>
                        </a:solidFill>
                      </a:endParaRPr>
                    </a:p>
                  </a:txBody>
                  <a:tcPr/>
                </a:tc>
                <a:tc>
                  <a:txBody>
                    <a:bodyPr/>
                    <a:lstStyle/>
                    <a:p>
                      <a:r>
                        <a:rPr lang="id-ID" sz="1050" dirty="0" smtClean="0">
                          <a:solidFill>
                            <a:schemeClr val="tx1"/>
                          </a:solidFill>
                        </a:rPr>
                        <a:t>Kode</a:t>
                      </a:r>
                      <a:r>
                        <a:rPr lang="id-ID" sz="1050" baseline="0" dirty="0" smtClean="0">
                          <a:solidFill>
                            <a:schemeClr val="tx1"/>
                          </a:solidFill>
                        </a:rPr>
                        <a:t> Etik</a:t>
                      </a: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347053">
                <a:tc>
                  <a:txBody>
                    <a:bodyPr/>
                    <a:lstStyle/>
                    <a:p>
                      <a:pPr algn="ctr"/>
                      <a:r>
                        <a:rPr lang="id-ID" sz="1050" dirty="0" smtClean="0">
                          <a:solidFill>
                            <a:schemeClr val="tx1"/>
                          </a:solidFill>
                        </a:rPr>
                        <a:t>3.</a:t>
                      </a:r>
                      <a:endParaRPr lang="id-ID" sz="1050" dirty="0">
                        <a:solidFill>
                          <a:schemeClr val="tx1"/>
                        </a:solidFill>
                      </a:endParaRPr>
                    </a:p>
                  </a:txBody>
                  <a:tcPr/>
                </a:tc>
                <a:tc>
                  <a:txBody>
                    <a:bodyPr/>
                    <a:lstStyle/>
                    <a:p>
                      <a:r>
                        <a:rPr lang="id-ID" sz="1050" dirty="0" smtClean="0">
                          <a:solidFill>
                            <a:schemeClr val="tx1"/>
                          </a:solidFill>
                        </a:rPr>
                        <a:t>Draft</a:t>
                      </a:r>
                      <a:r>
                        <a:rPr lang="id-ID" sz="1050" baseline="0" dirty="0" smtClean="0">
                          <a:solidFill>
                            <a:schemeClr val="tx1"/>
                          </a:solidFill>
                        </a:rPr>
                        <a:t> </a:t>
                      </a:r>
                      <a:r>
                        <a:rPr lang="id-ID" sz="1050" dirty="0" smtClean="0">
                          <a:solidFill>
                            <a:schemeClr val="tx1"/>
                          </a:solidFill>
                        </a:rPr>
                        <a:t>MoU dengan APH</a:t>
                      </a: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401243">
                <a:tc>
                  <a:txBody>
                    <a:bodyPr/>
                    <a:lstStyle/>
                    <a:p>
                      <a:pPr algn="ctr"/>
                      <a:r>
                        <a:rPr lang="id-ID" sz="1050" dirty="0" smtClean="0">
                          <a:solidFill>
                            <a:schemeClr val="tx1"/>
                          </a:solidFill>
                        </a:rPr>
                        <a:t>4.</a:t>
                      </a:r>
                      <a:endParaRPr lang="id-ID" sz="1050" dirty="0">
                        <a:solidFill>
                          <a:schemeClr val="tx1"/>
                        </a:solidFill>
                      </a:endParaRPr>
                    </a:p>
                  </a:txBody>
                  <a:tcPr/>
                </a:tc>
                <a:tc>
                  <a:txBody>
                    <a:bodyPr/>
                    <a:lstStyle/>
                    <a:p>
                      <a:r>
                        <a:rPr lang="id-ID" sz="1050" dirty="0" smtClean="0">
                          <a:solidFill>
                            <a:schemeClr val="tx1"/>
                          </a:solidFill>
                        </a:rPr>
                        <a:t>SOP – dukungan proses PBJ sesuai prosedur</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401243">
                <a:tc>
                  <a:txBody>
                    <a:bodyPr/>
                    <a:lstStyle/>
                    <a:p>
                      <a:pPr algn="ctr"/>
                      <a:r>
                        <a:rPr lang="id-ID" sz="1050" dirty="0" smtClean="0">
                          <a:solidFill>
                            <a:schemeClr val="tx1"/>
                          </a:solidFill>
                        </a:rPr>
                        <a:t>5.</a:t>
                      </a:r>
                      <a:endParaRPr lang="id-ID" sz="1050" dirty="0">
                        <a:solidFill>
                          <a:schemeClr val="tx1"/>
                        </a:solidFill>
                      </a:endParaRPr>
                    </a:p>
                  </a:txBody>
                  <a:tcPr/>
                </a:tc>
                <a:tc>
                  <a:txBody>
                    <a:bodyPr/>
                    <a:lstStyle/>
                    <a:p>
                      <a:r>
                        <a:rPr lang="id-ID" sz="1050" dirty="0" smtClean="0">
                          <a:solidFill>
                            <a:schemeClr val="tx1"/>
                          </a:solidFill>
                        </a:rPr>
                        <a:t>SOP –  koordinasi pemeriksaan polisi</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401243">
                <a:tc>
                  <a:txBody>
                    <a:bodyPr/>
                    <a:lstStyle/>
                    <a:p>
                      <a:pPr algn="ctr"/>
                      <a:r>
                        <a:rPr lang="id-ID" sz="1050" dirty="0" smtClean="0">
                          <a:solidFill>
                            <a:schemeClr val="tx1"/>
                          </a:solidFill>
                        </a:rPr>
                        <a:t>6.</a:t>
                      </a:r>
                      <a:endParaRPr lang="id-ID" sz="1050" dirty="0">
                        <a:solidFill>
                          <a:schemeClr val="tx1"/>
                        </a:solidFill>
                      </a:endParaRPr>
                    </a:p>
                  </a:txBody>
                  <a:tcPr/>
                </a:tc>
                <a:tc>
                  <a:txBody>
                    <a:bodyPr/>
                    <a:lstStyle/>
                    <a:p>
                      <a:r>
                        <a:rPr lang="id-ID" sz="1050" dirty="0" smtClean="0">
                          <a:solidFill>
                            <a:schemeClr val="tx1"/>
                          </a:solidFill>
                        </a:rPr>
                        <a:t>SOP – penanganan pemberitaan</a:t>
                      </a:r>
                      <a:r>
                        <a:rPr lang="id-ID" sz="1050" baseline="0" dirty="0" smtClean="0">
                          <a:solidFill>
                            <a:schemeClr val="tx1"/>
                          </a:solidFill>
                        </a:rPr>
                        <a:t> media</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401243">
                <a:tc>
                  <a:txBody>
                    <a:bodyPr/>
                    <a:lstStyle/>
                    <a:p>
                      <a:pPr algn="ctr"/>
                      <a:r>
                        <a:rPr lang="id-ID" sz="1050" dirty="0" smtClean="0">
                          <a:solidFill>
                            <a:schemeClr val="tx1"/>
                          </a:solidFill>
                        </a:rPr>
                        <a:t>7.</a:t>
                      </a:r>
                      <a:endParaRPr lang="id-ID" sz="1050" dirty="0">
                        <a:solidFill>
                          <a:schemeClr val="tx1"/>
                        </a:solidFill>
                      </a:endParaRPr>
                    </a:p>
                  </a:txBody>
                  <a:tcPr/>
                </a:tc>
                <a:tc>
                  <a:txBody>
                    <a:bodyPr/>
                    <a:lstStyle/>
                    <a:p>
                      <a:r>
                        <a:rPr lang="id-ID" sz="1050" dirty="0" smtClean="0">
                          <a:solidFill>
                            <a:schemeClr val="tx1"/>
                          </a:solidFill>
                        </a:rPr>
                        <a:t>SOP – penanganan</a:t>
                      </a:r>
                      <a:r>
                        <a:rPr lang="id-ID" sz="1050" baseline="0" dirty="0" smtClean="0">
                          <a:solidFill>
                            <a:schemeClr val="tx1"/>
                          </a:solidFill>
                        </a:rPr>
                        <a:t> pengaduan masyarakat</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401243">
                <a:tc>
                  <a:txBody>
                    <a:bodyPr/>
                    <a:lstStyle/>
                    <a:p>
                      <a:pPr algn="ctr"/>
                      <a:r>
                        <a:rPr lang="id-ID" sz="1050" dirty="0" smtClean="0">
                          <a:solidFill>
                            <a:schemeClr val="tx1"/>
                          </a:solidFill>
                        </a:rPr>
                        <a:t>8.</a:t>
                      </a:r>
                      <a:endParaRPr lang="id-ID" sz="1050" dirty="0">
                        <a:solidFill>
                          <a:schemeClr val="tx1"/>
                        </a:solidFill>
                      </a:endParaRPr>
                    </a:p>
                  </a:txBody>
                  <a:tcPr/>
                </a:tc>
                <a:tc>
                  <a:txBody>
                    <a:bodyPr/>
                    <a:lstStyle/>
                    <a:p>
                      <a:r>
                        <a:rPr lang="id-ID" sz="1050" dirty="0" smtClean="0">
                          <a:solidFill>
                            <a:schemeClr val="tx1"/>
                          </a:solidFill>
                        </a:rPr>
                        <a:t>SOP – perlindungan</a:t>
                      </a:r>
                      <a:r>
                        <a:rPr lang="id-ID" sz="1050" baseline="0" dirty="0" smtClean="0">
                          <a:solidFill>
                            <a:schemeClr val="tx1"/>
                          </a:solidFill>
                        </a:rPr>
                        <a:t> hukum represif</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r>
              <a:tr h="347053">
                <a:tc>
                  <a:txBody>
                    <a:bodyPr/>
                    <a:lstStyle/>
                    <a:p>
                      <a:pPr algn="ctr"/>
                      <a:r>
                        <a:rPr lang="id-ID" sz="1050" dirty="0" smtClean="0">
                          <a:solidFill>
                            <a:schemeClr val="tx1"/>
                          </a:solidFill>
                        </a:rPr>
                        <a:t>9.</a:t>
                      </a:r>
                      <a:endParaRPr lang="id-ID" sz="1050" dirty="0">
                        <a:solidFill>
                          <a:schemeClr val="tx1"/>
                        </a:solidFill>
                      </a:endParaRPr>
                    </a:p>
                  </a:txBody>
                  <a:tcPr/>
                </a:tc>
                <a:tc>
                  <a:txBody>
                    <a:bodyPr/>
                    <a:lstStyle/>
                    <a:p>
                      <a:r>
                        <a:rPr lang="id-ID" sz="1050" dirty="0" smtClean="0">
                          <a:solidFill>
                            <a:schemeClr val="tx1"/>
                          </a:solidFill>
                        </a:rPr>
                        <a:t>SOP - pengarsipan</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id-ID" sz="1400" b="1" smtClean="0">
                          <a:solidFill>
                            <a:schemeClr val="tx1"/>
                          </a:solidFill>
                        </a:rPr>
                        <a:t>X</a:t>
                      </a:r>
                    </a:p>
                  </a:txBody>
                  <a:tcPr/>
                </a:tc>
                <a:tc>
                  <a:txBody>
                    <a:bodyPr/>
                    <a:lstStyle/>
                    <a:p>
                      <a:pPr algn="ctr"/>
                      <a:endParaRPr lang="id-ID" sz="1050" dirty="0">
                        <a:solidFill>
                          <a:schemeClr val="tx1"/>
                        </a:solidFill>
                      </a:endParaRPr>
                    </a:p>
                  </a:txBody>
                  <a:tcPr/>
                </a:tc>
              </a:tr>
              <a:tr h="347053">
                <a:tc>
                  <a:txBody>
                    <a:bodyPr/>
                    <a:lstStyle/>
                    <a:p>
                      <a:pPr algn="ctr"/>
                      <a:r>
                        <a:rPr lang="id-ID" sz="1050" dirty="0" smtClean="0">
                          <a:solidFill>
                            <a:schemeClr val="tx1"/>
                          </a:solidFill>
                        </a:rPr>
                        <a:t>10.</a:t>
                      </a:r>
                      <a:endParaRPr lang="id-ID" sz="1050" dirty="0">
                        <a:solidFill>
                          <a:schemeClr val="tx1"/>
                        </a:solidFill>
                      </a:endParaRPr>
                    </a:p>
                  </a:txBody>
                  <a:tcPr/>
                </a:tc>
                <a:tc>
                  <a:txBody>
                    <a:bodyPr/>
                    <a:lstStyle/>
                    <a:p>
                      <a:r>
                        <a:rPr lang="id-ID" sz="1050" dirty="0" smtClean="0">
                          <a:solidFill>
                            <a:schemeClr val="tx1"/>
                          </a:solidFill>
                        </a:rPr>
                        <a:t>Draft Regulasi</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c>
                  <a:txBody>
                    <a:bodyPr/>
                    <a:lstStyle/>
                    <a:p>
                      <a:pPr algn="ctr"/>
                      <a:endParaRPr lang="id-ID" sz="1050" dirty="0">
                        <a:solidFill>
                          <a:schemeClr val="tx1"/>
                        </a:solidFill>
                      </a:endParaRPr>
                    </a:p>
                  </a:txBody>
                  <a:tcPr/>
                </a:tc>
              </a:tr>
              <a:tr h="401243">
                <a:tc>
                  <a:txBody>
                    <a:bodyPr/>
                    <a:lstStyle/>
                    <a:p>
                      <a:pPr algn="ctr"/>
                      <a:r>
                        <a:rPr lang="id-ID" sz="1050" dirty="0" smtClean="0">
                          <a:solidFill>
                            <a:schemeClr val="tx1"/>
                          </a:solidFill>
                        </a:rPr>
                        <a:t>11.</a:t>
                      </a:r>
                      <a:endParaRPr lang="id-ID" sz="1050" dirty="0">
                        <a:solidFill>
                          <a:schemeClr val="tx1"/>
                        </a:solidFill>
                      </a:endParaRPr>
                    </a:p>
                  </a:txBody>
                  <a:tcPr/>
                </a:tc>
                <a:tc>
                  <a:txBody>
                    <a:bodyPr/>
                    <a:lstStyle/>
                    <a:p>
                      <a:r>
                        <a:rPr lang="id-ID" sz="1050" dirty="0" smtClean="0">
                          <a:solidFill>
                            <a:schemeClr val="tx1"/>
                          </a:solidFill>
                        </a:rPr>
                        <a:t>Strategi kampanye dan sosialisasi</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r>
              <a:tr h="557282">
                <a:tc>
                  <a:txBody>
                    <a:bodyPr/>
                    <a:lstStyle/>
                    <a:p>
                      <a:pPr algn="ctr"/>
                      <a:r>
                        <a:rPr lang="id-ID" sz="1050" dirty="0" smtClean="0">
                          <a:solidFill>
                            <a:schemeClr val="tx1"/>
                          </a:solidFill>
                        </a:rPr>
                        <a:t>12.</a:t>
                      </a:r>
                      <a:endParaRPr lang="id-ID" sz="1050" dirty="0">
                        <a:solidFill>
                          <a:schemeClr val="tx1"/>
                        </a:solidFill>
                      </a:endParaRPr>
                    </a:p>
                  </a:txBody>
                  <a:tcPr/>
                </a:tc>
                <a:tc>
                  <a:txBody>
                    <a:bodyPr/>
                    <a:lstStyle/>
                    <a:p>
                      <a:r>
                        <a:rPr lang="id-ID" sz="1050" dirty="0" smtClean="0">
                          <a:solidFill>
                            <a:schemeClr val="tx1"/>
                          </a:solidFill>
                        </a:rPr>
                        <a:t>Strategi</a:t>
                      </a:r>
                      <a:r>
                        <a:rPr lang="id-ID" sz="1050" baseline="0" dirty="0" smtClean="0">
                          <a:solidFill>
                            <a:schemeClr val="tx1"/>
                          </a:solidFill>
                        </a:rPr>
                        <a:t> dan Action Plan Penerapan Perlindungan Hukum</a:t>
                      </a: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endParaRPr lang="id-ID" sz="1050" dirty="0">
                        <a:solidFill>
                          <a:schemeClr val="tx1"/>
                        </a:solidFill>
                      </a:endParaRPr>
                    </a:p>
                  </a:txBody>
                  <a:tcPr/>
                </a:tc>
                <a:tc>
                  <a:txBody>
                    <a:bodyPr/>
                    <a:lstStyle/>
                    <a:p>
                      <a:pPr algn="ctr"/>
                      <a:r>
                        <a:rPr lang="id-ID" sz="1400" b="1" dirty="0" smtClean="0">
                          <a:solidFill>
                            <a:schemeClr val="tx1"/>
                          </a:solidFill>
                        </a:rPr>
                        <a:t>X</a:t>
                      </a:r>
                      <a:endParaRPr lang="id-ID" sz="1400" b="1" dirty="0">
                        <a:solidFill>
                          <a:schemeClr val="tx1"/>
                        </a:solidFill>
                      </a:endParaRPr>
                    </a:p>
                  </a:txBody>
                  <a:tcPr/>
                </a:tc>
              </a:tr>
            </a:tbl>
          </a:graphicData>
        </a:graphic>
      </p:graphicFrame>
    </p:spTree>
    <p:extLst>
      <p:ext uri="{BB962C8B-B14F-4D97-AF65-F5344CB8AC3E}">
        <p14:creationId xmlns:p14="http://schemas.microsoft.com/office/powerpoint/2010/main" val="8816106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99792" y="2492896"/>
            <a:ext cx="3672408" cy="769441"/>
          </a:xfrm>
          <a:prstGeom prst="rect">
            <a:avLst/>
          </a:prstGeom>
          <a:noFill/>
        </p:spPr>
        <p:txBody>
          <a:bodyPr wrap="square" rtlCol="0">
            <a:spAutoFit/>
          </a:bodyPr>
          <a:lstStyle/>
          <a:p>
            <a:r>
              <a:rPr lang="en-US" sz="4400" dirty="0" smtClean="0"/>
              <a:t>TERIMA KASIH</a:t>
            </a:r>
            <a:endParaRPr lang="en-US" sz="4400" dirty="0"/>
          </a:p>
        </p:txBody>
      </p:sp>
    </p:spTree>
    <p:extLst>
      <p:ext uri="{BB962C8B-B14F-4D97-AF65-F5344CB8AC3E}">
        <p14:creationId xmlns:p14="http://schemas.microsoft.com/office/powerpoint/2010/main" val="30531021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2"/>
          <p:cNvSpPr txBox="1">
            <a:spLocks/>
          </p:cNvSpPr>
          <p:nvPr/>
        </p:nvSpPr>
        <p:spPr>
          <a:xfrm>
            <a:off x="395536" y="1052736"/>
            <a:ext cx="7632848" cy="4536504"/>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77800" indent="-177800" algn="just">
              <a:spcBef>
                <a:spcPts val="0"/>
              </a:spcBef>
              <a:spcAft>
                <a:spcPts val="600"/>
              </a:spcAft>
            </a:pPr>
            <a:r>
              <a:rPr lang="id-ID" sz="2000" dirty="0"/>
              <a:t>Ketidakpuasan tersebut sering disampaikan dan menimbulkan efek yang membuat Personil ULP terganggu rasa keadilan, ketertiban, kepastian, kemanfaatan dan kenyamanannya</a:t>
            </a:r>
          </a:p>
          <a:p>
            <a:pPr marL="177800" indent="-177800" algn="just">
              <a:spcBef>
                <a:spcPts val="0"/>
              </a:spcBef>
              <a:spcAft>
                <a:spcPts val="600"/>
              </a:spcAft>
            </a:pPr>
            <a:r>
              <a:rPr lang="id-ID" sz="2000" dirty="0"/>
              <a:t>Personil ULP “merasa” harus menghadapi berbagai hal tersebut secara sendiri. *padahal sedang menjalankan tugas sebagai aparat </a:t>
            </a:r>
            <a:r>
              <a:rPr lang="id-ID" sz="2000" dirty="0" smtClean="0"/>
              <a:t>negara</a:t>
            </a:r>
          </a:p>
          <a:p>
            <a:pPr marL="177800" indent="-177800" algn="just">
              <a:spcBef>
                <a:spcPts val="0"/>
              </a:spcBef>
              <a:spcAft>
                <a:spcPts val="600"/>
              </a:spcAft>
            </a:pPr>
            <a:r>
              <a:rPr lang="id-ID" sz="2000" dirty="0" smtClean="0"/>
              <a:t>Bagaimana </a:t>
            </a:r>
            <a:r>
              <a:rPr lang="id-ID" sz="2000" dirty="0"/>
              <a:t>menciptakan lingkungan kerja yang mendukung PBJ yang cepat dan berkualitas di tengah tingginya resiko yang dihadapi? Personil ULP memerlukan </a:t>
            </a:r>
            <a:r>
              <a:rPr lang="id-ID" sz="2000" u="sng" dirty="0"/>
              <a:t>perlindungan </a:t>
            </a:r>
            <a:r>
              <a:rPr lang="id-ID" sz="2000" u="sng" dirty="0" smtClean="0"/>
              <a:t>hukum</a:t>
            </a:r>
          </a:p>
          <a:p>
            <a:pPr marL="177800" indent="-177800" algn="just">
              <a:spcBef>
                <a:spcPts val="0"/>
              </a:spcBef>
              <a:spcAft>
                <a:spcPts val="600"/>
              </a:spcAft>
            </a:pPr>
            <a:r>
              <a:rPr lang="id-ID" sz="2000" dirty="0" smtClean="0"/>
              <a:t>Sebagai </a:t>
            </a:r>
            <a:r>
              <a:rPr lang="id-ID" sz="2000" dirty="0" smtClean="0"/>
              <a:t>pejabat publik, setiap keputusan ULP dalam melaksanakan PBJ mempunyai kemungkinan untuk dipersoalkan oleh berbagai pihak yang tidak senang/merasa dirugikan dengan keputusan tersebut </a:t>
            </a:r>
            <a:r>
              <a:rPr lang="id-ID" sz="2000" dirty="0" smtClean="0">
                <a:sym typeface="Wingdings" panose="05000000000000000000" pitchFamily="2" charset="2"/>
              </a:rPr>
              <a:t> perlu </a:t>
            </a:r>
            <a:r>
              <a:rPr lang="id-ID" sz="2000" dirty="0" smtClean="0">
                <a:sym typeface="Wingdings" panose="05000000000000000000" pitchFamily="2" charset="2"/>
              </a:rPr>
              <a:t>sistem yang melindungi pelaksana PBJ  penyediaan </a:t>
            </a:r>
            <a:r>
              <a:rPr lang="id-ID" sz="2000" u="sng" dirty="0" smtClean="0">
                <a:sym typeface="Wingdings" panose="05000000000000000000" pitchFamily="2" charset="2"/>
              </a:rPr>
              <a:t>perlindungan hukum dalam </a:t>
            </a:r>
            <a:r>
              <a:rPr lang="id-ID" sz="2000" u="sng" dirty="0" smtClean="0">
                <a:sym typeface="Wingdings" panose="05000000000000000000" pitchFamily="2" charset="2"/>
              </a:rPr>
              <a:t>PBJ</a:t>
            </a:r>
            <a:endParaRPr lang="id-ID" sz="2000" u="sng" dirty="0" smtClean="0"/>
          </a:p>
          <a:p>
            <a:pPr>
              <a:spcBef>
                <a:spcPts val="0"/>
              </a:spcBef>
              <a:spcAft>
                <a:spcPts val="600"/>
              </a:spcAft>
            </a:pPr>
            <a:endParaRPr lang="id-ID" sz="2000" dirty="0" smtClean="0"/>
          </a:p>
          <a:p>
            <a:pPr>
              <a:spcBef>
                <a:spcPts val="0"/>
              </a:spcBef>
              <a:spcAft>
                <a:spcPts val="600"/>
              </a:spcAft>
            </a:pPr>
            <a:endParaRPr lang="id-ID" sz="2000" dirty="0" smtClean="0">
              <a:sym typeface="Wingdings" panose="05000000000000000000" pitchFamily="2" charset="2"/>
            </a:endParaRPr>
          </a:p>
        </p:txBody>
      </p:sp>
    </p:spTree>
    <p:extLst>
      <p:ext uri="{BB962C8B-B14F-4D97-AF65-F5344CB8AC3E}">
        <p14:creationId xmlns:p14="http://schemas.microsoft.com/office/powerpoint/2010/main" val="35989863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990600"/>
            <a:ext cx="8229600" cy="4862870"/>
          </a:xfrm>
          <a:prstGeom prst="rect">
            <a:avLst/>
          </a:prstGeom>
          <a:noFill/>
        </p:spPr>
        <p:txBody>
          <a:bodyPr wrap="square" rtlCol="0">
            <a:spAutoFit/>
          </a:bodyPr>
          <a:lstStyle/>
          <a:p>
            <a:pPr marL="177800" indent="-177800" algn="just">
              <a:spcBef>
                <a:spcPts val="0"/>
              </a:spcBef>
              <a:spcAft>
                <a:spcPts val="600"/>
              </a:spcAft>
              <a:buFont typeface="Arial" pitchFamily="34" charset="0"/>
              <a:buChar char="•"/>
            </a:pPr>
            <a:r>
              <a:rPr lang="id-ID" sz="2000" u="sng" dirty="0" smtClean="0"/>
              <a:t>Gagasan dasarnya</a:t>
            </a:r>
            <a:r>
              <a:rPr lang="id-ID" sz="2000" dirty="0" smtClean="0"/>
              <a:t> adalah di masa datang, </a:t>
            </a:r>
            <a:r>
              <a:rPr lang="id-ID" sz="2000" dirty="0" smtClean="0"/>
              <a:t>Pelaksana PBJ </a:t>
            </a:r>
            <a:r>
              <a:rPr lang="id-ID" sz="2000" dirty="0" smtClean="0"/>
              <a:t>tidak lagi “sendirian” dalam menghadapi resiko kerjanya. ULP diharapkan dapat mengambil peran untuk menyediakan perlindungan hukum bagi Personilnya. Gagasan ini sejalan dengan program ‘Modernisasi ULP” yang ingin menwujudkan organisasi ULP yang modern dengan berbagai kapasitas yang dipersyaratkan, di antaranya adalah memberikan perlindungan hukum bagi Personilnya</a:t>
            </a:r>
          </a:p>
          <a:p>
            <a:pPr marL="177800" indent="-177800" algn="just">
              <a:spcBef>
                <a:spcPts val="0"/>
              </a:spcBef>
              <a:spcAft>
                <a:spcPts val="600"/>
              </a:spcAft>
              <a:buFont typeface="Arial" pitchFamily="34" charset="0"/>
              <a:buChar char="•"/>
            </a:pPr>
            <a:r>
              <a:rPr lang="id-ID" sz="2000" u="sng" dirty="0" smtClean="0"/>
              <a:t>Tujuan</a:t>
            </a:r>
            <a:r>
              <a:rPr lang="id-ID" sz="2000" dirty="0" smtClean="0"/>
              <a:t> dari program Perlindungan Hukum ini adalah menyiapkan sistem perlindungan hukum di dalam ULP. Program ini fokus dalam menyediakan dasar, beberapa instrumen penting, rumusan konsep yang harus ditindaklanjuti dan action plan sebagai pegangan bagi ULP untuk menjalankan strategi menuju penerapan perlindungan hukum secara penuh. Berbekal hasil dari Program ini maka penerapan perlindungan hukum dapat efektif terwujud dalam jangka waktu yang tidak terlalu lama, </a:t>
            </a:r>
          </a:p>
          <a:p>
            <a:pPr marL="177800" indent="-177800" algn="just">
              <a:spcBef>
                <a:spcPts val="0"/>
              </a:spcBef>
              <a:spcAft>
                <a:spcPts val="600"/>
              </a:spcAft>
              <a:buFont typeface="Arial" pitchFamily="34" charset="0"/>
              <a:buChar char="•"/>
            </a:pPr>
            <a:endParaRPr lang="id-ID" sz="2000" dirty="0" smtClean="0"/>
          </a:p>
        </p:txBody>
      </p:sp>
    </p:spTree>
    <p:extLst>
      <p:ext uri="{BB962C8B-B14F-4D97-AF65-F5344CB8AC3E}">
        <p14:creationId xmlns:p14="http://schemas.microsoft.com/office/powerpoint/2010/main" val="37895142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167950" y="1052736"/>
            <a:ext cx="8229600" cy="4752528"/>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0"/>
              </a:spcBef>
              <a:spcAft>
                <a:spcPts val="600"/>
              </a:spcAft>
            </a:pPr>
            <a:r>
              <a:rPr lang="id-ID" sz="2000" dirty="0"/>
              <a:t>Hukum diciptakan sebagai sarana atau instrumen untuk mengatur hak dan kewajiban subjek hukum agar setiap subjek hukum tersebut dapat menjalankan kewajibannya dengan baik dan mendapatkan haknya secara </a:t>
            </a:r>
            <a:r>
              <a:rPr lang="id-ID" sz="2000" dirty="0" smtClean="0"/>
              <a:t>wajar</a:t>
            </a:r>
          </a:p>
          <a:p>
            <a:pPr>
              <a:spcBef>
                <a:spcPts val="0"/>
              </a:spcBef>
              <a:spcAft>
                <a:spcPts val="600"/>
              </a:spcAft>
            </a:pPr>
            <a:r>
              <a:rPr lang="id-ID" sz="2000" b="1" u="sng" dirty="0" smtClean="0"/>
              <a:t>Perlindungan hukum </a:t>
            </a:r>
            <a:r>
              <a:rPr lang="id-ID" sz="2000" dirty="0" smtClean="0"/>
              <a:t>adalah suatu perlindungan yang diberikan terhadap subjek hukum dalam bentuk perangkat hukum baik yang bersifat preventif maupun yang bersifat represif</a:t>
            </a:r>
          </a:p>
          <a:p>
            <a:pPr>
              <a:spcBef>
                <a:spcPts val="0"/>
              </a:spcBef>
              <a:spcAft>
                <a:spcPts val="600"/>
              </a:spcAft>
            </a:pPr>
            <a:r>
              <a:rPr lang="id-ID" sz="2000" dirty="0" smtClean="0"/>
              <a:t>Secara konsep, dalam perlindungan hukum, hukum itu sendiri dapat memberikan suatu keadilan, ketertiban, kepastian, kemanfaatan dan kedamaian.</a:t>
            </a:r>
          </a:p>
          <a:p>
            <a:pPr>
              <a:spcBef>
                <a:spcPts val="0"/>
              </a:spcBef>
              <a:spcAft>
                <a:spcPts val="600"/>
              </a:spcAft>
            </a:pPr>
            <a:r>
              <a:rPr lang="id-ID" sz="2000" dirty="0" smtClean="0"/>
              <a:t>Staf </a:t>
            </a:r>
            <a:r>
              <a:rPr lang="id-ID" sz="2000" dirty="0" smtClean="0"/>
              <a:t>Pelaksana PBJ </a:t>
            </a:r>
            <a:r>
              <a:rPr lang="id-ID" sz="2000" dirty="0"/>
              <a:t>sebagai bagian dari pemerintah merupakan </a:t>
            </a:r>
            <a:r>
              <a:rPr lang="id-ID" sz="2000" b="1" dirty="0"/>
              <a:t>subjek hukum </a:t>
            </a:r>
            <a:r>
              <a:rPr lang="id-ID" sz="2000" dirty="0"/>
              <a:t>yang melakukan </a:t>
            </a:r>
            <a:r>
              <a:rPr lang="id-ID" sz="2000" dirty="0" smtClean="0"/>
              <a:t>tindakan pemerintahan, </a:t>
            </a:r>
            <a:r>
              <a:rPr lang="id-ID" sz="2000" dirty="0"/>
              <a:t>baik yang berakibat hukum maupun tidak, dalam rangka menjalankan fungsi-fungsi pemerintahan dan kepentingan </a:t>
            </a:r>
            <a:r>
              <a:rPr lang="id-ID" sz="2000" dirty="0" smtClean="0"/>
              <a:t>umum</a:t>
            </a:r>
            <a:endParaRPr lang="id-ID" sz="2000" dirty="0"/>
          </a:p>
        </p:txBody>
      </p:sp>
      <p:sp>
        <p:nvSpPr>
          <p:cNvPr id="3" name="TextBox 2"/>
          <p:cNvSpPr txBox="1"/>
          <p:nvPr/>
        </p:nvSpPr>
        <p:spPr>
          <a:xfrm>
            <a:off x="179512" y="260648"/>
            <a:ext cx="6696744" cy="461665"/>
          </a:xfrm>
          <a:prstGeom prst="rect">
            <a:avLst/>
          </a:prstGeom>
          <a:noFill/>
        </p:spPr>
        <p:txBody>
          <a:bodyPr wrap="square" rtlCol="0">
            <a:spAutoFit/>
          </a:bodyPr>
          <a:lstStyle/>
          <a:p>
            <a:r>
              <a:rPr lang="en-US" sz="2400" b="1" dirty="0" smtClean="0"/>
              <a:t>P</a:t>
            </a:r>
            <a:r>
              <a:rPr lang="id-ID" sz="2400" b="1" dirty="0" smtClean="0"/>
              <a:t>engertian dan Batasan</a:t>
            </a:r>
            <a:endParaRPr lang="en-US" sz="2400" b="1" dirty="0"/>
          </a:p>
        </p:txBody>
      </p:sp>
    </p:spTree>
    <p:extLst>
      <p:ext uri="{BB962C8B-B14F-4D97-AF65-F5344CB8AC3E}">
        <p14:creationId xmlns:p14="http://schemas.microsoft.com/office/powerpoint/2010/main" val="37409230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51520" y="908720"/>
            <a:ext cx="8229600" cy="5256584"/>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d-ID" sz="2000" dirty="0" smtClean="0"/>
              <a:t>Perlindungan hukum ini adalah untuk lingkup : (1) PBJ, (2) staf pelaksana PBJ, (3) organisasi ULP</a:t>
            </a:r>
          </a:p>
          <a:p>
            <a:r>
              <a:rPr lang="id-ID" sz="2000" dirty="0" smtClean="0"/>
              <a:t>Pelaksana PBJ </a:t>
            </a:r>
            <a:r>
              <a:rPr lang="id-ID" sz="2000" dirty="0" smtClean="0"/>
              <a:t>yang dimaksud dalam konsep ini adalah seluruh staf </a:t>
            </a:r>
            <a:r>
              <a:rPr lang="id-ID" sz="2000" dirty="0" smtClean="0"/>
              <a:t>pelaksana PBJ di ULP </a:t>
            </a:r>
            <a:r>
              <a:rPr lang="id-ID" sz="2000" dirty="0" smtClean="0"/>
              <a:t>yang :</a:t>
            </a:r>
          </a:p>
          <a:p>
            <a:pPr lvl="1"/>
            <a:r>
              <a:rPr lang="id-ID" sz="2000" dirty="0" smtClean="0"/>
              <a:t>Merupakan aparat sipil negara atau yang dikecualikan berdasarkan peraturan perundangan</a:t>
            </a:r>
          </a:p>
          <a:p>
            <a:pPr lvl="1"/>
            <a:r>
              <a:rPr lang="id-ID" sz="2000" dirty="0" smtClean="0"/>
              <a:t>Diangkat secara sah berdasarkan keputusan kepala daerah atau kepala kementerian/lembaga</a:t>
            </a:r>
          </a:p>
          <a:p>
            <a:pPr lvl="1"/>
            <a:r>
              <a:rPr lang="id-ID" sz="2000" dirty="0" smtClean="0"/>
              <a:t>Sedang menjalankan tugas pengadaan barang/jasa, sesuai dengan Permendagri 99/2014 dan Perpres 54/2014 </a:t>
            </a:r>
            <a:r>
              <a:rPr lang="id-ID" sz="2000" dirty="0" smtClean="0">
                <a:sym typeface="Wingdings" panose="05000000000000000000" pitchFamily="2" charset="2"/>
              </a:rPr>
              <a:t></a:t>
            </a:r>
            <a:r>
              <a:rPr lang="id-ID" sz="2000" dirty="0" smtClean="0"/>
              <a:t> melayani </a:t>
            </a:r>
            <a:r>
              <a:rPr lang="id-ID" sz="2000" dirty="0"/>
              <a:t>pengadaan barang/jasa di lingkungan Kementerian/Lembaga/Pemerintah Provinsi dan </a:t>
            </a:r>
            <a:r>
              <a:rPr lang="id-ID" sz="2000" dirty="0" smtClean="0"/>
              <a:t>Kabupaten/Kota</a:t>
            </a:r>
          </a:p>
          <a:p>
            <a:pPr lvl="1"/>
            <a:r>
              <a:rPr lang="id-ID" sz="2000" dirty="0" smtClean="0"/>
              <a:t>Memiliki </a:t>
            </a:r>
            <a:r>
              <a:rPr lang="id-ID" sz="2000" dirty="0"/>
              <a:t>Sertifikat Keahlian Pengadaan Barang/Jasa (Perpres 54/2010)</a:t>
            </a:r>
            <a:endParaRPr lang="id-ID" sz="2000" dirty="0" smtClean="0"/>
          </a:p>
          <a:p>
            <a:pPr lvl="1"/>
            <a:endParaRPr lang="id-ID" sz="2000" dirty="0" smtClean="0"/>
          </a:p>
          <a:p>
            <a:endParaRPr lang="id-ID" sz="2000" dirty="0"/>
          </a:p>
        </p:txBody>
      </p:sp>
    </p:spTree>
    <p:extLst>
      <p:ext uri="{BB962C8B-B14F-4D97-AF65-F5344CB8AC3E}">
        <p14:creationId xmlns:p14="http://schemas.microsoft.com/office/powerpoint/2010/main" val="235924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251520" y="908720"/>
            <a:ext cx="8229600" cy="5256584"/>
          </a:xfrm>
          <a:prstGeom prst="rect">
            <a:avLst/>
          </a:prstGeom>
        </p:spPr>
        <p:txBody>
          <a:bodyPr>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id-ID" sz="2000" dirty="0" smtClean="0"/>
              <a:t>Pemerintah memiliki dua kedudukan hukum yaitu sebagai wakil dari badan hukum publik dan sebagai pejabat dari jabatan pemerintahan. (1) Ketika pemerintah melakukan tindakan hukum dalam kapasitasnya sebagai wakil dari badan hukum, tindakan tersebut diatur dan tunduk pada </a:t>
            </a:r>
            <a:r>
              <a:rPr lang="id-ID" sz="2000" b="1" dirty="0" smtClean="0"/>
              <a:t>hukum keperdataan</a:t>
            </a:r>
            <a:r>
              <a:rPr lang="id-ID" sz="2000" dirty="0" smtClean="0"/>
              <a:t>, (2) sedangkan ketika pemerintah bertindak dalam kapasitasnya sebagai pejabat, tindakan itu diatur dan tunduk pada </a:t>
            </a:r>
            <a:r>
              <a:rPr lang="id-ID" sz="2000" b="1" dirty="0" smtClean="0"/>
              <a:t>hukum administrasi negara</a:t>
            </a:r>
            <a:endParaRPr lang="id-ID" sz="2000" dirty="0" smtClean="0"/>
          </a:p>
          <a:p>
            <a:r>
              <a:rPr lang="id-ID" sz="2000" dirty="0" smtClean="0"/>
              <a:t>Beberapa asas yang digunakan terkait dengan penyelenggaraan tugas pemerintahan :</a:t>
            </a:r>
          </a:p>
          <a:p>
            <a:pPr lvl="1"/>
            <a:r>
              <a:rPr lang="id-ID" sz="2000" dirty="0" smtClean="0"/>
              <a:t>Asas Perlindungan Hukum </a:t>
            </a:r>
            <a:r>
              <a:rPr lang="id-ID" sz="2000" dirty="0" smtClean="0">
                <a:sym typeface="Wingdings" panose="05000000000000000000" pitchFamily="2" charset="2"/>
              </a:rPr>
              <a:t> </a:t>
            </a:r>
            <a:r>
              <a:rPr lang="id-ID" sz="2000" dirty="0" smtClean="0"/>
              <a:t>pemerintah melindungi hak atas kehidupan pribadi setiap aparatur negara dan warga negara</a:t>
            </a:r>
          </a:p>
          <a:p>
            <a:pPr lvl="1"/>
            <a:r>
              <a:rPr lang="id-ID" sz="2000" dirty="0" smtClean="0"/>
              <a:t>Asas subsidiaritas (ultimum remedium) </a:t>
            </a:r>
            <a:r>
              <a:rPr lang="id-ID" sz="2000" dirty="0" smtClean="0">
                <a:sym typeface="Wingdings" panose="05000000000000000000" pitchFamily="2" charset="2"/>
              </a:rPr>
              <a:t> </a:t>
            </a:r>
            <a:r>
              <a:rPr lang="id-ID" sz="2000" dirty="0" smtClean="0"/>
              <a:t>Asas subsidiaritas adalah penegakan hukum pidana hanya dilakukan sebagai upaya penegakan hukum yang terakhir, setelah terlebih dahulu diupayakan penegakan hukum perdata dan administrasi</a:t>
            </a:r>
          </a:p>
          <a:p>
            <a:pPr lvl="1"/>
            <a:r>
              <a:rPr lang="id-ID" sz="2000" dirty="0" smtClean="0"/>
              <a:t>Asas penghapusan pidana</a:t>
            </a:r>
          </a:p>
          <a:p>
            <a:endParaRPr lang="id-ID" sz="2000" dirty="0"/>
          </a:p>
        </p:txBody>
      </p:sp>
    </p:spTree>
    <p:extLst>
      <p:ext uri="{BB962C8B-B14F-4D97-AF65-F5344CB8AC3E}">
        <p14:creationId xmlns:p14="http://schemas.microsoft.com/office/powerpoint/2010/main" val="50303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2155847" cy="461665"/>
          </a:xfrm>
          <a:prstGeom prst="rect">
            <a:avLst/>
          </a:prstGeom>
          <a:noFill/>
        </p:spPr>
        <p:txBody>
          <a:bodyPr wrap="none" rtlCol="0">
            <a:spAutoFit/>
          </a:bodyPr>
          <a:lstStyle/>
          <a:p>
            <a:r>
              <a:rPr lang="id-ID" sz="2400" b="1" dirty="0" smtClean="0"/>
              <a:t>DASAR HUKUM</a:t>
            </a:r>
            <a:endParaRPr lang="id-ID" sz="2400" b="1" dirty="0"/>
          </a:p>
        </p:txBody>
      </p:sp>
      <p:sp>
        <p:nvSpPr>
          <p:cNvPr id="3" name="TextBox 2"/>
          <p:cNvSpPr txBox="1"/>
          <p:nvPr/>
        </p:nvSpPr>
        <p:spPr>
          <a:xfrm>
            <a:off x="381000" y="1600200"/>
            <a:ext cx="8077200" cy="400110"/>
          </a:xfrm>
          <a:prstGeom prst="rect">
            <a:avLst/>
          </a:prstGeom>
          <a:noFill/>
        </p:spPr>
        <p:txBody>
          <a:bodyPr wrap="square" rtlCol="0">
            <a:spAutoFit/>
          </a:bodyPr>
          <a:lstStyle/>
          <a:p>
            <a:pPr marL="87313" indent="-87313">
              <a:buFontTx/>
              <a:buChar char="-"/>
            </a:pPr>
            <a:endParaRPr lang="id-ID" sz="2000" dirty="0" smtClean="0"/>
          </a:p>
        </p:txBody>
      </p:sp>
      <p:graphicFrame>
        <p:nvGraphicFramePr>
          <p:cNvPr id="4" name="Table 3"/>
          <p:cNvGraphicFramePr>
            <a:graphicFrameLocks noGrp="1"/>
          </p:cNvGraphicFramePr>
          <p:nvPr>
            <p:extLst>
              <p:ext uri="{D42A27DB-BD31-4B8C-83A1-F6EECF244321}">
                <p14:modId xmlns:p14="http://schemas.microsoft.com/office/powerpoint/2010/main" val="2136512124"/>
              </p:ext>
            </p:extLst>
          </p:nvPr>
        </p:nvGraphicFramePr>
        <p:xfrm>
          <a:off x="457200" y="1143000"/>
          <a:ext cx="8208912" cy="4607560"/>
        </p:xfrm>
        <a:graphic>
          <a:graphicData uri="http://schemas.openxmlformats.org/drawingml/2006/table">
            <a:tbl>
              <a:tblPr firstRow="1" bandRow="1">
                <a:tableStyleId>{F5AB1C69-6EDB-4FF4-983F-18BD219EF322}</a:tableStyleId>
              </a:tblPr>
              <a:tblGrid>
                <a:gridCol w="576064"/>
                <a:gridCol w="2808312"/>
                <a:gridCol w="4824536"/>
              </a:tblGrid>
              <a:tr h="370840">
                <a:tc>
                  <a:txBody>
                    <a:bodyPr/>
                    <a:lstStyle/>
                    <a:p>
                      <a:pPr algn="ctr">
                        <a:spcAft>
                          <a:spcPts val="600"/>
                        </a:spcAft>
                      </a:pPr>
                      <a:r>
                        <a:rPr lang="id-ID" sz="1600" dirty="0" smtClean="0"/>
                        <a:t>No.</a:t>
                      </a:r>
                      <a:endParaRPr lang="id-ID" sz="1600" dirty="0"/>
                    </a:p>
                  </a:txBody>
                  <a:tcPr/>
                </a:tc>
                <a:tc>
                  <a:txBody>
                    <a:bodyPr/>
                    <a:lstStyle/>
                    <a:p>
                      <a:pPr algn="ctr">
                        <a:spcAft>
                          <a:spcPts val="600"/>
                        </a:spcAft>
                      </a:pPr>
                      <a:r>
                        <a:rPr lang="id-ID" sz="1600" dirty="0" smtClean="0"/>
                        <a:t>Nama Peraturan</a:t>
                      </a:r>
                      <a:endParaRPr lang="id-ID" sz="1600" dirty="0"/>
                    </a:p>
                  </a:txBody>
                  <a:tcPr/>
                </a:tc>
                <a:tc>
                  <a:txBody>
                    <a:bodyPr/>
                    <a:lstStyle/>
                    <a:p>
                      <a:pPr algn="ctr">
                        <a:spcAft>
                          <a:spcPts val="600"/>
                        </a:spcAft>
                      </a:pPr>
                      <a:r>
                        <a:rPr lang="id-ID" sz="1600" dirty="0" smtClean="0"/>
                        <a:t>Substansi Terkait</a:t>
                      </a:r>
                      <a:endParaRPr lang="id-ID" sz="1600" dirty="0"/>
                    </a:p>
                  </a:txBody>
                  <a:tcPr/>
                </a:tc>
              </a:tr>
              <a:tr h="370840">
                <a:tc>
                  <a:txBody>
                    <a:bodyPr/>
                    <a:lstStyle/>
                    <a:p>
                      <a:pPr marL="0" indent="0" algn="ctr">
                        <a:spcAft>
                          <a:spcPts val="600"/>
                        </a:spcAft>
                        <a:buFont typeface="Arial" panose="020B0604020202020204" pitchFamily="34" charset="0"/>
                        <a:buNone/>
                      </a:pPr>
                      <a:r>
                        <a:rPr lang="id-ID" sz="1600" dirty="0" smtClean="0"/>
                        <a:t>1.</a:t>
                      </a:r>
                    </a:p>
                  </a:txBody>
                  <a:tcPr/>
                </a:tc>
                <a:tc>
                  <a:txBody>
                    <a:bodyPr/>
                    <a:lstStyle/>
                    <a:p>
                      <a:pPr marL="285750" indent="-285750">
                        <a:spcAft>
                          <a:spcPts val="600"/>
                        </a:spcAft>
                        <a:buFont typeface="Arial" panose="020B0604020202020204" pitchFamily="34" charset="0"/>
                        <a:buChar char="•"/>
                      </a:pPr>
                      <a:r>
                        <a:rPr lang="id-ID" sz="1600" dirty="0" smtClean="0"/>
                        <a:t>UU 1/2004 tentang Perbendaharaan Negara</a:t>
                      </a:r>
                    </a:p>
                    <a:p>
                      <a:pPr marL="285750" indent="-285750">
                        <a:spcAft>
                          <a:spcPts val="600"/>
                        </a:spcAft>
                        <a:buFont typeface="Arial" panose="020B0604020202020204" pitchFamily="34" charset="0"/>
                        <a:buChar char="•"/>
                      </a:pPr>
                      <a:r>
                        <a:rPr lang="id-ID" sz="1600" dirty="0" smtClean="0"/>
                        <a:t>UU 17/2003 tentang Keuangan Negara</a:t>
                      </a:r>
                    </a:p>
                  </a:txBody>
                  <a:tcPr/>
                </a:tc>
                <a:tc>
                  <a:txBody>
                    <a:bodyPr/>
                    <a:lstStyle/>
                    <a:p>
                      <a:pPr>
                        <a:spcAft>
                          <a:spcPts val="600"/>
                        </a:spcAft>
                      </a:pPr>
                      <a:r>
                        <a:rPr lang="id-ID" sz="1600" dirty="0" smtClean="0"/>
                        <a:t>Sumber kewenangan PBJ berasal</a:t>
                      </a:r>
                      <a:r>
                        <a:rPr lang="id-ID" sz="1600" baseline="0" dirty="0" smtClean="0"/>
                        <a:t> dari kewenangan atributif pengelolaan keuangan negara yang diberikan kepada PA/KPA dan kemudian didelegaskan ke ULP</a:t>
                      </a:r>
                      <a:endParaRPr lang="id-ID" sz="1600" dirty="0"/>
                    </a:p>
                  </a:txBody>
                  <a:tcPr/>
                </a:tc>
              </a:tr>
              <a:tr h="370840">
                <a:tc>
                  <a:txBody>
                    <a:bodyPr/>
                    <a:lstStyle/>
                    <a:p>
                      <a:pPr marL="0" indent="0" algn="ctr">
                        <a:spcAft>
                          <a:spcPts val="600"/>
                        </a:spcAft>
                        <a:buFont typeface="Arial" panose="020B0604020202020204" pitchFamily="34" charset="0"/>
                        <a:buNone/>
                      </a:pPr>
                      <a:r>
                        <a:rPr lang="id-ID" sz="1600" dirty="0" smtClean="0"/>
                        <a:t>2.</a:t>
                      </a:r>
                      <a:endParaRPr lang="id-ID" sz="1600" dirty="0"/>
                    </a:p>
                  </a:txBody>
                  <a:tcPr/>
                </a:tc>
                <a:tc>
                  <a:txBody>
                    <a:bodyPr/>
                    <a:lstStyle/>
                    <a:p>
                      <a:pPr marL="285750" indent="-285750">
                        <a:spcAft>
                          <a:spcPts val="600"/>
                        </a:spcAft>
                        <a:buFont typeface="Arial" panose="020B0604020202020204" pitchFamily="34" charset="0"/>
                        <a:buChar char="•"/>
                      </a:pPr>
                      <a:r>
                        <a:rPr lang="id-ID" sz="1600" dirty="0" smtClean="0"/>
                        <a:t>UU 23/2014 tentang Pemerintahan Daerah</a:t>
                      </a:r>
                    </a:p>
                    <a:p>
                      <a:pPr marL="285750" indent="-285750">
                        <a:spcAft>
                          <a:spcPts val="600"/>
                        </a:spcAft>
                        <a:buFont typeface="Arial" panose="020B0604020202020204" pitchFamily="34" charset="0"/>
                        <a:buChar char="•"/>
                      </a:pPr>
                      <a:r>
                        <a:rPr lang="id-ID" sz="1600" dirty="0" smtClean="0"/>
                        <a:t>PP 18/2016 tentang Perangkat Daerah</a:t>
                      </a:r>
                    </a:p>
                  </a:txBody>
                  <a:tcPr/>
                </a:tc>
                <a:tc>
                  <a:txBody>
                    <a:bodyPr/>
                    <a:lstStyle/>
                    <a:p>
                      <a:pPr>
                        <a:spcAft>
                          <a:spcPts val="600"/>
                        </a:spcAft>
                      </a:pPr>
                      <a:r>
                        <a:rPr lang="id-ID" sz="1600" dirty="0" smtClean="0"/>
                        <a:t>Menjelaskan organisasi</a:t>
                      </a:r>
                      <a:r>
                        <a:rPr lang="id-ID" sz="1600" baseline="0" dirty="0" smtClean="0"/>
                        <a:t> pemerintahan daerah dan indikasi tupoksinya. Kedudukan ULP serta keterkaitannya dengan SKPD lain dapat dipahami berdasarkan UU dan PP ini</a:t>
                      </a:r>
                      <a:endParaRPr lang="id-ID" sz="1600" dirty="0"/>
                    </a:p>
                  </a:txBody>
                  <a:tcPr/>
                </a:tc>
              </a:tr>
              <a:tr h="370840">
                <a:tc>
                  <a:txBody>
                    <a:bodyPr/>
                    <a:lstStyle/>
                    <a:p>
                      <a:pPr marL="0" indent="0" algn="ctr">
                        <a:spcAft>
                          <a:spcPts val="600"/>
                        </a:spcAft>
                        <a:buFont typeface="Arial" panose="020B0604020202020204" pitchFamily="34" charset="0"/>
                        <a:buNone/>
                      </a:pPr>
                      <a:r>
                        <a:rPr lang="id-ID" sz="1600" dirty="0" smtClean="0"/>
                        <a:t>3.</a:t>
                      </a:r>
                      <a:endParaRPr lang="id-ID" sz="1600" dirty="0"/>
                    </a:p>
                  </a:txBody>
                  <a:tcPr/>
                </a:tc>
                <a:tc>
                  <a:txBody>
                    <a:bodyPr/>
                    <a:lstStyle/>
                    <a:p>
                      <a:pPr>
                        <a:spcAft>
                          <a:spcPts val="600"/>
                        </a:spcAft>
                      </a:pPr>
                      <a:r>
                        <a:rPr lang="id-ID" sz="1600" dirty="0" smtClean="0"/>
                        <a:t>UU 30 tentang Administrasi Pemerintahan</a:t>
                      </a:r>
                      <a:endParaRPr lang="id-ID" sz="1600" dirty="0"/>
                    </a:p>
                  </a:txBody>
                  <a:tcPr/>
                </a:tc>
                <a:tc>
                  <a:txBody>
                    <a:bodyPr/>
                    <a:lstStyle/>
                    <a:p>
                      <a:pPr marL="285750" indent="-285750">
                        <a:spcAft>
                          <a:spcPts val="600"/>
                        </a:spcAft>
                        <a:buFont typeface="Arial" panose="020B0604020202020204" pitchFamily="34" charset="0"/>
                        <a:buChar char="•"/>
                      </a:pPr>
                      <a:r>
                        <a:rPr lang="id-ID" sz="1600" dirty="0" smtClean="0"/>
                        <a:t>UU ini menjadi salah satu dasar hukum penyelenggaraan pemerintahan</a:t>
                      </a:r>
                      <a:r>
                        <a:rPr lang="id-ID" sz="1600" baseline="0" dirty="0" smtClean="0"/>
                        <a:t> (termasuk PBJ)</a:t>
                      </a:r>
                    </a:p>
                    <a:p>
                      <a:pPr marL="285750" indent="-285750">
                        <a:spcAft>
                          <a:spcPts val="600"/>
                        </a:spcAft>
                        <a:buFont typeface="Arial" panose="020B0604020202020204" pitchFamily="34" charset="0"/>
                        <a:buChar char="•"/>
                      </a:pPr>
                      <a:r>
                        <a:rPr lang="id-ID" sz="1600" baseline="0" dirty="0" smtClean="0"/>
                        <a:t>UU ini memberikan perlindungan hukum bagi masyarakat dan aparatur pemerintah</a:t>
                      </a:r>
                    </a:p>
                    <a:p>
                      <a:pPr marL="285750" indent="-285750">
                        <a:spcAft>
                          <a:spcPts val="600"/>
                        </a:spcAft>
                        <a:buFont typeface="Arial" panose="020B0604020202020204" pitchFamily="34" charset="0"/>
                        <a:buChar char="•"/>
                      </a:pPr>
                      <a:r>
                        <a:rPr lang="id-ID" sz="1600" baseline="0" dirty="0" smtClean="0"/>
                        <a:t>Dalam penyelenggaraan pemerintahan, aparat tunduk pada hukum administrasi pemerintahan. Prinsip ini yang menjiwai perlindungan hukum ini</a:t>
                      </a:r>
                      <a:endParaRPr lang="id-ID" sz="1600" dirty="0"/>
                    </a:p>
                  </a:txBody>
                  <a:tcPr/>
                </a:tc>
              </a:tr>
            </a:tbl>
          </a:graphicData>
        </a:graphic>
      </p:graphicFrame>
    </p:spTree>
    <p:extLst>
      <p:ext uri="{BB962C8B-B14F-4D97-AF65-F5344CB8AC3E}">
        <p14:creationId xmlns:p14="http://schemas.microsoft.com/office/powerpoint/2010/main" val="3746769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2155847" cy="461665"/>
          </a:xfrm>
          <a:prstGeom prst="rect">
            <a:avLst/>
          </a:prstGeom>
          <a:noFill/>
        </p:spPr>
        <p:txBody>
          <a:bodyPr wrap="none" rtlCol="0">
            <a:spAutoFit/>
          </a:bodyPr>
          <a:lstStyle/>
          <a:p>
            <a:r>
              <a:rPr lang="id-ID" sz="2400" b="1" dirty="0" smtClean="0"/>
              <a:t>DASAR HUKUM</a:t>
            </a:r>
            <a:endParaRPr lang="id-ID" sz="2400" b="1" dirty="0"/>
          </a:p>
        </p:txBody>
      </p:sp>
      <p:sp>
        <p:nvSpPr>
          <p:cNvPr id="3" name="TextBox 2"/>
          <p:cNvSpPr txBox="1"/>
          <p:nvPr/>
        </p:nvSpPr>
        <p:spPr>
          <a:xfrm>
            <a:off x="381000" y="1600200"/>
            <a:ext cx="8077200" cy="400110"/>
          </a:xfrm>
          <a:prstGeom prst="rect">
            <a:avLst/>
          </a:prstGeom>
          <a:noFill/>
        </p:spPr>
        <p:txBody>
          <a:bodyPr wrap="square" rtlCol="0">
            <a:spAutoFit/>
          </a:bodyPr>
          <a:lstStyle/>
          <a:p>
            <a:pPr marL="87313" indent="-87313">
              <a:buFontTx/>
              <a:buChar char="-"/>
            </a:pPr>
            <a:endParaRPr lang="id-ID" sz="2000" dirty="0" smtClean="0"/>
          </a:p>
        </p:txBody>
      </p:sp>
      <p:graphicFrame>
        <p:nvGraphicFramePr>
          <p:cNvPr id="5" name="Table 4"/>
          <p:cNvGraphicFramePr>
            <a:graphicFrameLocks noGrp="1"/>
          </p:cNvGraphicFramePr>
          <p:nvPr>
            <p:extLst>
              <p:ext uri="{D42A27DB-BD31-4B8C-83A1-F6EECF244321}">
                <p14:modId xmlns:p14="http://schemas.microsoft.com/office/powerpoint/2010/main" val="2798983025"/>
              </p:ext>
            </p:extLst>
          </p:nvPr>
        </p:nvGraphicFramePr>
        <p:xfrm>
          <a:off x="457200" y="1076960"/>
          <a:ext cx="8208912" cy="4866640"/>
        </p:xfrm>
        <a:graphic>
          <a:graphicData uri="http://schemas.openxmlformats.org/drawingml/2006/table">
            <a:tbl>
              <a:tblPr firstRow="1" bandRow="1">
                <a:tableStyleId>{F5AB1C69-6EDB-4FF4-983F-18BD219EF322}</a:tableStyleId>
              </a:tblPr>
              <a:tblGrid>
                <a:gridCol w="576064"/>
                <a:gridCol w="2808312"/>
                <a:gridCol w="4824536"/>
              </a:tblGrid>
              <a:tr h="370840">
                <a:tc>
                  <a:txBody>
                    <a:bodyPr/>
                    <a:lstStyle/>
                    <a:p>
                      <a:pPr algn="ctr">
                        <a:spcAft>
                          <a:spcPts val="600"/>
                        </a:spcAft>
                      </a:pPr>
                      <a:r>
                        <a:rPr lang="id-ID" sz="1600" dirty="0" smtClean="0"/>
                        <a:t>No.</a:t>
                      </a:r>
                      <a:endParaRPr lang="id-ID" sz="1600" dirty="0"/>
                    </a:p>
                  </a:txBody>
                  <a:tcPr/>
                </a:tc>
                <a:tc>
                  <a:txBody>
                    <a:bodyPr/>
                    <a:lstStyle/>
                    <a:p>
                      <a:pPr algn="ctr">
                        <a:spcAft>
                          <a:spcPts val="600"/>
                        </a:spcAft>
                      </a:pPr>
                      <a:r>
                        <a:rPr lang="id-ID" sz="1600" dirty="0" smtClean="0"/>
                        <a:t>Nama Peraturan</a:t>
                      </a:r>
                      <a:endParaRPr lang="id-ID" sz="1600" dirty="0"/>
                    </a:p>
                  </a:txBody>
                  <a:tcPr/>
                </a:tc>
                <a:tc>
                  <a:txBody>
                    <a:bodyPr/>
                    <a:lstStyle/>
                    <a:p>
                      <a:pPr algn="ctr">
                        <a:spcAft>
                          <a:spcPts val="600"/>
                        </a:spcAft>
                      </a:pPr>
                      <a:r>
                        <a:rPr lang="id-ID" sz="1600" dirty="0" smtClean="0"/>
                        <a:t>Substansi Terkait</a:t>
                      </a:r>
                      <a:endParaRPr lang="id-ID" sz="1600" dirty="0"/>
                    </a:p>
                  </a:txBody>
                  <a:tcPr/>
                </a:tc>
              </a:tr>
              <a:tr h="370840">
                <a:tc>
                  <a:txBody>
                    <a:bodyPr/>
                    <a:lstStyle/>
                    <a:p>
                      <a:pPr marL="0" indent="0" algn="ctr">
                        <a:spcAft>
                          <a:spcPts val="600"/>
                        </a:spcAft>
                        <a:buFont typeface="Arial" panose="020B0604020202020204" pitchFamily="34" charset="0"/>
                        <a:buNone/>
                      </a:pPr>
                      <a:r>
                        <a:rPr lang="id-ID" sz="1600" dirty="0" smtClean="0"/>
                        <a:t>4.</a:t>
                      </a:r>
                    </a:p>
                  </a:txBody>
                  <a:tcPr/>
                </a:tc>
                <a:tc>
                  <a:txBody>
                    <a:bodyPr/>
                    <a:lstStyle/>
                    <a:p>
                      <a:pPr marL="0" indent="0">
                        <a:spcAft>
                          <a:spcPts val="600"/>
                        </a:spcAft>
                        <a:buFont typeface="Arial" panose="020B0604020202020204" pitchFamily="34" charset="0"/>
                        <a:buNone/>
                      </a:pPr>
                      <a:r>
                        <a:rPr lang="id-ID" sz="1600" dirty="0" smtClean="0"/>
                        <a:t>UU 5/2014 tentang Aparatur Sipil Negara</a:t>
                      </a:r>
                    </a:p>
                  </a:txBody>
                  <a:tcPr/>
                </a:tc>
                <a:tc>
                  <a:txBody>
                    <a:bodyPr/>
                    <a:lstStyle/>
                    <a:p>
                      <a:pPr marL="285750" indent="-285750">
                        <a:spcAft>
                          <a:spcPts val="600"/>
                        </a:spcAft>
                        <a:buFont typeface="Arial" panose="020B0604020202020204" pitchFamily="34" charset="0"/>
                        <a:buChar char="•"/>
                      </a:pPr>
                      <a:r>
                        <a:rPr lang="id-ID" sz="1600" baseline="0" dirty="0" smtClean="0"/>
                        <a:t>UU ini mengamanatkan untuk menyusun kode etik dan menyatakan salah satu hak ASN adalah memperoleh perindungan hukum</a:t>
                      </a:r>
                    </a:p>
                    <a:p>
                      <a:pPr marL="285750" indent="-285750">
                        <a:spcAft>
                          <a:spcPts val="600"/>
                        </a:spcAft>
                        <a:buFont typeface="Arial" panose="020B0604020202020204" pitchFamily="34" charset="0"/>
                        <a:buChar char="•"/>
                      </a:pPr>
                      <a:r>
                        <a:rPr lang="id-ID" sz="1600" baseline="0" dirty="0" smtClean="0"/>
                        <a:t>Kode etik dikaitkan dengan pelaksanaan norma dasar serta sistem merit dalam manajemen ASN, dimana pelaksanaannya diawasi oleh KASN. Kode etik yang dimaksud adalah Kode Etik Pegawai ASN. Sanksi terhadap pelanggaran kode etik tersebut dberikan oleh KASN</a:t>
                      </a:r>
                    </a:p>
                  </a:txBody>
                  <a:tcPr/>
                </a:tc>
              </a:tr>
              <a:tr h="370840">
                <a:tc>
                  <a:txBody>
                    <a:bodyPr/>
                    <a:lstStyle/>
                    <a:p>
                      <a:pPr marL="0" indent="0" algn="ctr">
                        <a:spcAft>
                          <a:spcPts val="600"/>
                        </a:spcAft>
                        <a:buFont typeface="Arial" panose="020B0604020202020204" pitchFamily="34" charset="0"/>
                        <a:buNone/>
                      </a:pPr>
                      <a:r>
                        <a:rPr lang="id-ID" sz="1600" dirty="0" smtClean="0"/>
                        <a:t>5.</a:t>
                      </a:r>
                      <a:endParaRPr lang="id-ID" sz="1600" dirty="0"/>
                    </a:p>
                  </a:txBody>
                  <a:tcPr/>
                </a:tc>
                <a:tc>
                  <a:txBody>
                    <a:bodyPr/>
                    <a:lstStyle/>
                    <a:p>
                      <a:pPr marL="0" marR="0" indent="0" algn="l" defTabSz="914400" rtl="0" eaLnBrk="1" fontAlgn="auto" latinLnBrk="0" hangingPunct="1">
                        <a:lnSpc>
                          <a:spcPct val="100000"/>
                        </a:lnSpc>
                        <a:spcBef>
                          <a:spcPts val="0"/>
                        </a:spcBef>
                        <a:spcAft>
                          <a:spcPts val="600"/>
                        </a:spcAft>
                        <a:buClrTx/>
                        <a:buSzTx/>
                        <a:buFont typeface="Arial" panose="020B0604020202020204" pitchFamily="34" charset="0"/>
                        <a:buNone/>
                        <a:tabLst/>
                        <a:defRPr/>
                      </a:pPr>
                      <a:r>
                        <a:rPr lang="id-ID" sz="1600" dirty="0" smtClean="0"/>
                        <a:t>Perpres 54/2010 tentang Pengadaan Barang/Jasa Pemerintah (dan beberapa perubahannya)</a:t>
                      </a:r>
                    </a:p>
                  </a:txBody>
                  <a:tcPr/>
                </a:tc>
                <a:tc>
                  <a:txBody>
                    <a:bodyPr/>
                    <a:lstStyle/>
                    <a:p>
                      <a:pPr>
                        <a:spcAft>
                          <a:spcPts val="600"/>
                        </a:spcAft>
                      </a:pPr>
                      <a:r>
                        <a:rPr lang="id-ID" sz="1600" dirty="0" smtClean="0"/>
                        <a:t>Prosedur</a:t>
                      </a:r>
                      <a:r>
                        <a:rPr lang="id-ID" sz="1600" baseline="0" dirty="0" smtClean="0"/>
                        <a:t> PBJ dalam perlindungan hukum ini adalah prosedur PBJ sebagaimana yang dimaksudkan pada Perpres tersebut</a:t>
                      </a:r>
                      <a:endParaRPr lang="id-ID" sz="1600" dirty="0"/>
                    </a:p>
                  </a:txBody>
                  <a:tcPr/>
                </a:tc>
              </a:tr>
              <a:tr h="370840">
                <a:tc>
                  <a:txBody>
                    <a:bodyPr/>
                    <a:lstStyle/>
                    <a:p>
                      <a:pPr marL="0" indent="0" algn="ctr">
                        <a:spcAft>
                          <a:spcPts val="600"/>
                        </a:spcAft>
                        <a:buFont typeface="Arial" panose="020B0604020202020204" pitchFamily="34" charset="0"/>
                        <a:buNone/>
                      </a:pPr>
                      <a:r>
                        <a:rPr lang="id-ID" sz="1600" dirty="0" smtClean="0"/>
                        <a:t>6.</a:t>
                      </a:r>
                      <a:endParaRPr lang="id-ID" sz="1600" dirty="0"/>
                    </a:p>
                  </a:txBody>
                  <a:tcPr/>
                </a:tc>
                <a:tc>
                  <a:txBody>
                    <a:bodyPr/>
                    <a:lstStyle/>
                    <a:p>
                      <a:pPr>
                        <a:spcAft>
                          <a:spcPts val="600"/>
                        </a:spcAft>
                      </a:pPr>
                      <a:r>
                        <a:rPr lang="id-ID" sz="1600" dirty="0" smtClean="0"/>
                        <a:t>Inpres 1/2015 tentang Percepatan Pelaksanaan Pengadaan Barang/Jasa Pemerintah</a:t>
                      </a:r>
                      <a:endParaRPr lang="id-ID" sz="1600" dirty="0"/>
                    </a:p>
                  </a:txBody>
                  <a:tcPr/>
                </a:tc>
                <a:tc>
                  <a:txBody>
                    <a:bodyPr/>
                    <a:lstStyle/>
                    <a:p>
                      <a:pPr marL="0" indent="0">
                        <a:spcAft>
                          <a:spcPts val="600"/>
                        </a:spcAft>
                        <a:buFont typeface="Arial" panose="020B0604020202020204" pitchFamily="34" charset="0"/>
                        <a:buNone/>
                      </a:pPr>
                      <a:r>
                        <a:rPr lang="id-ID" sz="1600" dirty="0" smtClean="0"/>
                        <a:t>Merupakan arahan untuk mempercepat</a:t>
                      </a:r>
                      <a:r>
                        <a:rPr lang="id-ID" sz="1600" baseline="0" dirty="0" smtClean="0"/>
                        <a:t> proses PBJ. Percepatan ini memerlukan kerjasama yang baik antara ULP dan PPK serta PA/KPA</a:t>
                      </a:r>
                      <a:endParaRPr lang="id-ID" sz="1600" dirty="0"/>
                    </a:p>
                  </a:txBody>
                  <a:tcPr/>
                </a:tc>
              </a:tr>
            </a:tbl>
          </a:graphicData>
        </a:graphic>
      </p:graphicFrame>
    </p:spTree>
    <p:extLst>
      <p:ext uri="{BB962C8B-B14F-4D97-AF65-F5344CB8AC3E}">
        <p14:creationId xmlns:p14="http://schemas.microsoft.com/office/powerpoint/2010/main" val="1696483008"/>
      </p:ext>
    </p:extLst>
  </p:cSld>
  <p:clrMapOvr>
    <a:masterClrMapping/>
  </p:clrMapOvr>
</p:sld>
</file>

<file path=ppt/theme/theme1.xml><?xml version="1.0" encoding="utf-8"?>
<a:theme xmlns:a="http://schemas.openxmlformats.org/drawingml/2006/main" name="Them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5702</TotalTime>
  <Words>2679</Words>
  <Application>Microsoft Office PowerPoint</Application>
  <PresentationFormat>On-screen Show (4:3)</PresentationFormat>
  <Paragraphs>350</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Theme2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 Pokok Bahasan</dc:title>
  <dc:creator>Aji</dc:creator>
  <cp:lastModifiedBy>Priyo Wibowo</cp:lastModifiedBy>
  <cp:revision>289</cp:revision>
  <dcterms:created xsi:type="dcterms:W3CDTF">2014-11-20T01:12:51Z</dcterms:created>
  <dcterms:modified xsi:type="dcterms:W3CDTF">2017-07-13T06:05:57Z</dcterms:modified>
</cp:coreProperties>
</file>